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6"/>
  </p:notesMasterIdLst>
  <p:handoutMasterIdLst>
    <p:handoutMasterId r:id="rId198"/>
  </p:handoutMasterIdLst>
  <p:sldIdLst>
    <p:sldId id="503" r:id="rId4"/>
    <p:sldId id="256" r:id="rId5"/>
    <p:sldId id="266" r:id="rId7"/>
    <p:sldId id="393" r:id="rId8"/>
    <p:sldId id="259" r:id="rId9"/>
    <p:sldId id="269" r:id="rId10"/>
    <p:sldId id="616" r:id="rId11"/>
    <p:sldId id="617" r:id="rId12"/>
    <p:sldId id="618" r:id="rId13"/>
    <p:sldId id="619" r:id="rId14"/>
    <p:sldId id="620" r:id="rId15"/>
    <p:sldId id="653" r:id="rId16"/>
    <p:sldId id="631" r:id="rId17"/>
    <p:sldId id="623" r:id="rId18"/>
    <p:sldId id="632" r:id="rId19"/>
    <p:sldId id="633" r:id="rId20"/>
    <p:sldId id="634" r:id="rId21"/>
    <p:sldId id="635" r:id="rId22"/>
    <p:sldId id="640" r:id="rId23"/>
    <p:sldId id="641" r:id="rId24"/>
    <p:sldId id="642" r:id="rId25"/>
    <p:sldId id="643" r:id="rId26"/>
    <p:sldId id="644" r:id="rId27"/>
    <p:sldId id="645" r:id="rId28"/>
    <p:sldId id="646" r:id="rId29"/>
    <p:sldId id="649" r:id="rId30"/>
    <p:sldId id="650" r:id="rId31"/>
    <p:sldId id="651" r:id="rId32"/>
    <p:sldId id="258" r:id="rId33"/>
    <p:sldId id="781" r:id="rId34"/>
    <p:sldId id="782" r:id="rId35"/>
    <p:sldId id="783" r:id="rId36"/>
    <p:sldId id="784" r:id="rId37"/>
    <p:sldId id="785" r:id="rId38"/>
    <p:sldId id="786" r:id="rId39"/>
    <p:sldId id="787" r:id="rId40"/>
    <p:sldId id="788" r:id="rId41"/>
    <p:sldId id="789" r:id="rId42"/>
    <p:sldId id="790" r:id="rId43"/>
    <p:sldId id="791" r:id="rId44"/>
    <p:sldId id="795" r:id="rId45"/>
    <p:sldId id="792" r:id="rId46"/>
    <p:sldId id="802" r:id="rId47"/>
    <p:sldId id="803" r:id="rId48"/>
    <p:sldId id="804" r:id="rId49"/>
    <p:sldId id="805" r:id="rId50"/>
    <p:sldId id="806" r:id="rId51"/>
    <p:sldId id="807" r:id="rId52"/>
    <p:sldId id="808" r:id="rId53"/>
    <p:sldId id="809" r:id="rId54"/>
    <p:sldId id="810" r:id="rId55"/>
    <p:sldId id="811" r:id="rId56"/>
    <p:sldId id="812" r:id="rId57"/>
    <p:sldId id="813" r:id="rId58"/>
    <p:sldId id="818" r:id="rId59"/>
    <p:sldId id="819" r:id="rId60"/>
    <p:sldId id="820" r:id="rId61"/>
    <p:sldId id="828" r:id="rId62"/>
    <p:sldId id="829" r:id="rId63"/>
    <p:sldId id="830" r:id="rId64"/>
    <p:sldId id="831" r:id="rId65"/>
    <p:sldId id="832" r:id="rId66"/>
    <p:sldId id="833" r:id="rId67"/>
    <p:sldId id="837" r:id="rId68"/>
    <p:sldId id="845" r:id="rId69"/>
    <p:sldId id="838" r:id="rId70"/>
    <p:sldId id="839" r:id="rId71"/>
    <p:sldId id="840" r:id="rId72"/>
    <p:sldId id="841" r:id="rId73"/>
    <p:sldId id="842" r:id="rId74"/>
    <p:sldId id="843" r:id="rId75"/>
    <p:sldId id="844" r:id="rId76"/>
    <p:sldId id="846" r:id="rId77"/>
    <p:sldId id="847" r:id="rId78"/>
    <p:sldId id="834" r:id="rId79"/>
    <p:sldId id="835" r:id="rId80"/>
    <p:sldId id="836" r:id="rId81"/>
    <p:sldId id="864" r:id="rId82"/>
    <p:sldId id="853" r:id="rId83"/>
    <p:sldId id="863" r:id="rId84"/>
    <p:sldId id="862" r:id="rId85"/>
    <p:sldId id="854" r:id="rId86"/>
    <p:sldId id="855" r:id="rId87"/>
    <p:sldId id="891" r:id="rId88"/>
    <p:sldId id="821" r:id="rId89"/>
    <p:sldId id="822" r:id="rId90"/>
    <p:sldId id="823" r:id="rId91"/>
    <p:sldId id="814" r:id="rId92"/>
    <p:sldId id="892" r:id="rId93"/>
    <p:sldId id="893" r:id="rId94"/>
    <p:sldId id="894" r:id="rId95"/>
    <p:sldId id="895" r:id="rId96"/>
    <p:sldId id="896" r:id="rId97"/>
    <p:sldId id="897" r:id="rId98"/>
    <p:sldId id="905" r:id="rId99"/>
    <p:sldId id="824" r:id="rId100"/>
    <p:sldId id="825" r:id="rId101"/>
    <p:sldId id="826" r:id="rId102"/>
    <p:sldId id="827" r:id="rId103"/>
    <p:sldId id="815" r:id="rId104"/>
    <p:sldId id="638" r:id="rId105"/>
    <p:sldId id="906" r:id="rId106"/>
    <p:sldId id="907" r:id="rId107"/>
    <p:sldId id="908" r:id="rId108"/>
    <p:sldId id="636" r:id="rId109"/>
    <p:sldId id="817" r:id="rId110"/>
    <p:sldId id="816" r:id="rId111"/>
    <p:sldId id="909" r:id="rId112"/>
    <p:sldId id="911" r:id="rId113"/>
    <p:sldId id="912" r:id="rId114"/>
    <p:sldId id="920" r:id="rId115"/>
    <p:sldId id="921" r:id="rId116"/>
    <p:sldId id="922" r:id="rId117"/>
    <p:sldId id="923" r:id="rId118"/>
    <p:sldId id="924" r:id="rId119"/>
    <p:sldId id="925" r:id="rId120"/>
    <p:sldId id="926" r:id="rId121"/>
    <p:sldId id="914" r:id="rId122"/>
    <p:sldId id="913" r:id="rId123"/>
    <p:sldId id="915" r:id="rId124"/>
    <p:sldId id="929" r:id="rId125"/>
    <p:sldId id="927" r:id="rId126"/>
    <p:sldId id="928" r:id="rId127"/>
    <p:sldId id="910" r:id="rId128"/>
    <p:sldId id="916" r:id="rId129"/>
    <p:sldId id="917" r:id="rId130"/>
    <p:sldId id="918" r:id="rId131"/>
    <p:sldId id="919" r:id="rId132"/>
    <p:sldId id="637" r:id="rId133"/>
    <p:sldId id="947" r:id="rId134"/>
    <p:sldId id="948" r:id="rId135"/>
    <p:sldId id="949" r:id="rId136"/>
    <p:sldId id="950" r:id="rId137"/>
    <p:sldId id="951" r:id="rId138"/>
    <p:sldId id="952" r:id="rId139"/>
    <p:sldId id="953" r:id="rId140"/>
    <p:sldId id="954" r:id="rId141"/>
    <p:sldId id="955" r:id="rId142"/>
    <p:sldId id="956" r:id="rId143"/>
    <p:sldId id="957" r:id="rId144"/>
    <p:sldId id="958" r:id="rId145"/>
    <p:sldId id="972" r:id="rId146"/>
    <p:sldId id="973" r:id="rId147"/>
    <p:sldId id="983" r:id="rId148"/>
    <p:sldId id="982" r:id="rId149"/>
    <p:sldId id="974" r:id="rId150"/>
    <p:sldId id="975" r:id="rId151"/>
    <p:sldId id="976" r:id="rId152"/>
    <p:sldId id="977" r:id="rId153"/>
    <p:sldId id="959" r:id="rId154"/>
    <p:sldId id="960" r:id="rId155"/>
    <p:sldId id="962" r:id="rId156"/>
    <p:sldId id="963" r:id="rId157"/>
    <p:sldId id="961" r:id="rId158"/>
    <p:sldId id="964" r:id="rId159"/>
    <p:sldId id="965" r:id="rId160"/>
    <p:sldId id="966" r:id="rId161"/>
    <p:sldId id="967" r:id="rId162"/>
    <p:sldId id="968" r:id="rId163"/>
    <p:sldId id="969" r:id="rId164"/>
    <p:sldId id="970" r:id="rId165"/>
    <p:sldId id="941" r:id="rId166"/>
    <p:sldId id="984" r:id="rId167"/>
    <p:sldId id="985" r:id="rId168"/>
    <p:sldId id="986" r:id="rId169"/>
    <p:sldId id="987" r:id="rId170"/>
    <p:sldId id="988" r:id="rId171"/>
    <p:sldId id="989" r:id="rId172"/>
    <p:sldId id="990" r:id="rId173"/>
    <p:sldId id="991" r:id="rId174"/>
    <p:sldId id="992" r:id="rId175"/>
    <p:sldId id="993" r:id="rId176"/>
    <p:sldId id="994" r:id="rId177"/>
    <p:sldId id="995" r:id="rId178"/>
    <p:sldId id="996" r:id="rId179"/>
    <p:sldId id="1018" r:id="rId180"/>
    <p:sldId id="997" r:id="rId181"/>
    <p:sldId id="998" r:id="rId182"/>
    <p:sldId id="999" r:id="rId183"/>
    <p:sldId id="1000" r:id="rId184"/>
    <p:sldId id="1001" r:id="rId185"/>
    <p:sldId id="1002" r:id="rId186"/>
    <p:sldId id="1003" r:id="rId187"/>
    <p:sldId id="971" r:id="rId188"/>
    <p:sldId id="1004" r:id="rId189"/>
    <p:sldId id="1005" r:id="rId190"/>
    <p:sldId id="1006" r:id="rId191"/>
    <p:sldId id="1007" r:id="rId192"/>
    <p:sldId id="1008" r:id="rId193"/>
    <p:sldId id="1012" r:id="rId194"/>
    <p:sldId id="1013" r:id="rId195"/>
    <p:sldId id="1009" r:id="rId196"/>
    <p:sldId id="504" r:id="rId197"/>
  </p:sldIdLst>
  <p:sldSz cx="12192000" cy="6858000"/>
  <p:notesSz cx="7103745" cy="10234295"/>
  <p:custDataLst>
    <p:tags r:id="rId20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9" userDrawn="1">
          <p15:clr>
            <a:srgbClr val="A4A3A4"/>
          </p15:clr>
        </p15:guide>
        <p15:guide id="2" pos="381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 initials="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1901C"/>
    <a:srgbClr val="F7860C"/>
    <a:srgbClr val="F4901C"/>
    <a:srgbClr val="F08F1C"/>
    <a:srgbClr val="0C308E"/>
    <a:srgbClr val="EBEDEF"/>
    <a:srgbClr val="92D050"/>
    <a:srgbClr val="B2B2B2"/>
    <a:srgbClr val="2020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86374"/>
  </p:normalViewPr>
  <p:slideViewPr>
    <p:cSldViewPr snapToGrid="0" showGuides="1">
      <p:cViewPr varScale="1">
        <p:scale>
          <a:sx n="127" d="100"/>
          <a:sy n="127" d="100"/>
        </p:scale>
        <p:origin x="1952" y="184"/>
      </p:cViewPr>
      <p:guideLst>
        <p:guide orient="horz" pos="2119"/>
        <p:guide pos="3810"/>
      </p:guideLst>
    </p:cSldViewPr>
  </p:slideViewPr>
  <p:outlineViewPr>
    <p:cViewPr>
      <p:scale>
        <a:sx n="33" d="100"/>
        <a:sy n="33" d="100"/>
      </p:scale>
      <p:origin x="0" y="0"/>
    </p:cViewPr>
  </p:outlin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notesMaster" Target="notesMasters/notesMaster1.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3" Type="http://schemas.openxmlformats.org/officeDocument/2006/relationships/tags" Target="tags/tag317.xml"/><Relationship Id="rId202" Type="http://schemas.openxmlformats.org/officeDocument/2006/relationships/commentAuthors" Target="commentAuthors.xml"/><Relationship Id="rId201" Type="http://schemas.openxmlformats.org/officeDocument/2006/relationships/tableStyles" Target="tableStyles.xml"/><Relationship Id="rId200" Type="http://schemas.openxmlformats.org/officeDocument/2006/relationships/viewProps" Target="viewProps.xml"/><Relationship Id="rId20" Type="http://schemas.openxmlformats.org/officeDocument/2006/relationships/slide" Target="slides/slide16.xml"/><Relationship Id="rId2" Type="http://schemas.openxmlformats.org/officeDocument/2006/relationships/theme" Target="theme/theme1.xml"/><Relationship Id="rId199" Type="http://schemas.openxmlformats.org/officeDocument/2006/relationships/presProps" Target="presProps.xml"/><Relationship Id="rId198" Type="http://schemas.openxmlformats.org/officeDocument/2006/relationships/handoutMaster" Target="handoutMasters/handoutMaster1.xml"/><Relationship Id="rId197" Type="http://schemas.openxmlformats.org/officeDocument/2006/relationships/slide" Target="slides/slide193.xml"/><Relationship Id="rId196" Type="http://schemas.openxmlformats.org/officeDocument/2006/relationships/slide" Target="slides/slide192.xml"/><Relationship Id="rId195" Type="http://schemas.openxmlformats.org/officeDocument/2006/relationships/slide" Target="slides/slide191.xml"/><Relationship Id="rId194" Type="http://schemas.openxmlformats.org/officeDocument/2006/relationships/slide" Target="slides/slide190.xml"/><Relationship Id="rId193" Type="http://schemas.openxmlformats.org/officeDocument/2006/relationships/slide" Target="slides/slide189.xml"/><Relationship Id="rId192" Type="http://schemas.openxmlformats.org/officeDocument/2006/relationships/slide" Target="slides/slide188.xml"/><Relationship Id="rId191" Type="http://schemas.openxmlformats.org/officeDocument/2006/relationships/slide" Target="slides/slide187.xml"/><Relationship Id="rId190" Type="http://schemas.openxmlformats.org/officeDocument/2006/relationships/slide" Target="slides/slide186.xml"/><Relationship Id="rId19" Type="http://schemas.openxmlformats.org/officeDocument/2006/relationships/slide" Target="slides/slide15.xml"/><Relationship Id="rId189" Type="http://schemas.openxmlformats.org/officeDocument/2006/relationships/slide" Target="slides/slide185.xml"/><Relationship Id="rId188" Type="http://schemas.openxmlformats.org/officeDocument/2006/relationships/slide" Target="slides/slide184.xml"/><Relationship Id="rId187" Type="http://schemas.openxmlformats.org/officeDocument/2006/relationships/slide" Target="slides/slide183.xml"/><Relationship Id="rId186" Type="http://schemas.openxmlformats.org/officeDocument/2006/relationships/slide" Target="slides/slide182.xml"/><Relationship Id="rId185" Type="http://schemas.openxmlformats.org/officeDocument/2006/relationships/slide" Target="slides/slide181.xml"/><Relationship Id="rId184" Type="http://schemas.openxmlformats.org/officeDocument/2006/relationships/slide" Target="slides/slide180.xml"/><Relationship Id="rId183" Type="http://schemas.openxmlformats.org/officeDocument/2006/relationships/slide" Target="slides/slide179.xml"/><Relationship Id="rId182" Type="http://schemas.openxmlformats.org/officeDocument/2006/relationships/slide" Target="slides/slide178.xml"/><Relationship Id="rId181" Type="http://schemas.openxmlformats.org/officeDocument/2006/relationships/slide" Target="slides/slide177.xml"/><Relationship Id="rId180" Type="http://schemas.openxmlformats.org/officeDocument/2006/relationships/slide" Target="slides/slide176.xml"/><Relationship Id="rId18" Type="http://schemas.openxmlformats.org/officeDocument/2006/relationships/slide" Target="slides/slide14.xml"/><Relationship Id="rId179" Type="http://schemas.openxmlformats.org/officeDocument/2006/relationships/slide" Target="slides/slide175.xml"/><Relationship Id="rId178" Type="http://schemas.openxmlformats.org/officeDocument/2006/relationships/slide" Target="slides/slide174.xml"/><Relationship Id="rId177" Type="http://schemas.openxmlformats.org/officeDocument/2006/relationships/slide" Target="slides/slide173.xml"/><Relationship Id="rId176" Type="http://schemas.openxmlformats.org/officeDocument/2006/relationships/slide" Target="slides/slide172.xml"/><Relationship Id="rId175" Type="http://schemas.openxmlformats.org/officeDocument/2006/relationships/slide" Target="slides/slide171.xml"/><Relationship Id="rId174" Type="http://schemas.openxmlformats.org/officeDocument/2006/relationships/slide" Target="slides/slide170.xml"/><Relationship Id="rId173" Type="http://schemas.openxmlformats.org/officeDocument/2006/relationships/slide" Target="slides/slide169.xml"/><Relationship Id="rId172" Type="http://schemas.openxmlformats.org/officeDocument/2006/relationships/slide" Target="slides/slide168.xml"/><Relationship Id="rId171" Type="http://schemas.openxmlformats.org/officeDocument/2006/relationships/slide" Target="slides/slide167.xml"/><Relationship Id="rId170" Type="http://schemas.openxmlformats.org/officeDocument/2006/relationships/slide" Target="slides/slide166.xml"/><Relationship Id="rId17" Type="http://schemas.openxmlformats.org/officeDocument/2006/relationships/slide" Target="slides/slide13.xml"/><Relationship Id="rId169" Type="http://schemas.openxmlformats.org/officeDocument/2006/relationships/slide" Target="slides/slide165.xml"/><Relationship Id="rId168" Type="http://schemas.openxmlformats.org/officeDocument/2006/relationships/slide" Target="slides/slide164.xml"/><Relationship Id="rId167" Type="http://schemas.openxmlformats.org/officeDocument/2006/relationships/slide" Target="slides/slide163.xml"/><Relationship Id="rId166" Type="http://schemas.openxmlformats.org/officeDocument/2006/relationships/slide" Target="slides/slide162.xml"/><Relationship Id="rId165" Type="http://schemas.openxmlformats.org/officeDocument/2006/relationships/slide" Target="slides/slide161.xml"/><Relationship Id="rId164" Type="http://schemas.openxmlformats.org/officeDocument/2006/relationships/slide" Target="slides/slide160.xml"/><Relationship Id="rId163" Type="http://schemas.openxmlformats.org/officeDocument/2006/relationships/slide" Target="slides/slide159.xml"/><Relationship Id="rId162" Type="http://schemas.openxmlformats.org/officeDocument/2006/relationships/slide" Target="slides/slide158.xml"/><Relationship Id="rId161" Type="http://schemas.openxmlformats.org/officeDocument/2006/relationships/slide" Target="slides/slide157.xml"/><Relationship Id="rId160" Type="http://schemas.openxmlformats.org/officeDocument/2006/relationships/slide" Target="slides/slide156.xml"/><Relationship Id="rId16" Type="http://schemas.openxmlformats.org/officeDocument/2006/relationships/slide" Target="slides/slide12.xml"/><Relationship Id="rId159" Type="http://schemas.openxmlformats.org/officeDocument/2006/relationships/slide" Target="slides/slide155.xml"/><Relationship Id="rId158" Type="http://schemas.openxmlformats.org/officeDocument/2006/relationships/slide" Target="slides/slide154.xml"/><Relationship Id="rId157" Type="http://schemas.openxmlformats.org/officeDocument/2006/relationships/slide" Target="slides/slide153.xml"/><Relationship Id="rId156" Type="http://schemas.openxmlformats.org/officeDocument/2006/relationships/slide" Target="slides/slide152.xml"/><Relationship Id="rId155" Type="http://schemas.openxmlformats.org/officeDocument/2006/relationships/slide" Target="slides/slide151.xml"/><Relationship Id="rId154" Type="http://schemas.openxmlformats.org/officeDocument/2006/relationships/slide" Target="slides/slide150.xml"/><Relationship Id="rId153" Type="http://schemas.openxmlformats.org/officeDocument/2006/relationships/slide" Target="slides/slide149.xml"/><Relationship Id="rId152" Type="http://schemas.openxmlformats.org/officeDocument/2006/relationships/slide" Target="slides/slide148.xml"/><Relationship Id="rId151" Type="http://schemas.openxmlformats.org/officeDocument/2006/relationships/slide" Target="slides/slide147.xml"/><Relationship Id="rId150" Type="http://schemas.openxmlformats.org/officeDocument/2006/relationships/slide" Target="slides/slide146.xml"/><Relationship Id="rId15" Type="http://schemas.openxmlformats.org/officeDocument/2006/relationships/slide" Target="slides/slide11.xml"/><Relationship Id="rId149" Type="http://schemas.openxmlformats.org/officeDocument/2006/relationships/slide" Target="slides/slide145.xml"/><Relationship Id="rId148" Type="http://schemas.openxmlformats.org/officeDocument/2006/relationships/slide" Target="slides/slide144.xml"/><Relationship Id="rId147" Type="http://schemas.openxmlformats.org/officeDocument/2006/relationships/slide" Target="slides/slide143.xml"/><Relationship Id="rId146" Type="http://schemas.openxmlformats.org/officeDocument/2006/relationships/slide" Target="slides/slide142.xml"/><Relationship Id="rId145" Type="http://schemas.openxmlformats.org/officeDocument/2006/relationships/slide" Target="slides/slide141.xml"/><Relationship Id="rId144" Type="http://schemas.openxmlformats.org/officeDocument/2006/relationships/slide" Target="slides/slide140.xml"/><Relationship Id="rId143" Type="http://schemas.openxmlformats.org/officeDocument/2006/relationships/slide" Target="slides/slide139.xml"/><Relationship Id="rId142" Type="http://schemas.openxmlformats.org/officeDocument/2006/relationships/slide" Target="slides/slide138.xml"/><Relationship Id="rId141" Type="http://schemas.openxmlformats.org/officeDocument/2006/relationships/slide" Target="slides/slide137.xml"/><Relationship Id="rId140" Type="http://schemas.openxmlformats.org/officeDocument/2006/relationships/slide" Target="slides/slide136.xml"/><Relationship Id="rId14" Type="http://schemas.openxmlformats.org/officeDocument/2006/relationships/slide" Target="slides/slide10.xml"/><Relationship Id="rId139" Type="http://schemas.openxmlformats.org/officeDocument/2006/relationships/slide" Target="slides/slide135.xml"/><Relationship Id="rId138" Type="http://schemas.openxmlformats.org/officeDocument/2006/relationships/slide" Target="slides/slide134.xml"/><Relationship Id="rId137" Type="http://schemas.openxmlformats.org/officeDocument/2006/relationships/slide" Target="slides/slide133.xml"/><Relationship Id="rId136" Type="http://schemas.openxmlformats.org/officeDocument/2006/relationships/slide" Target="slides/slide132.xml"/><Relationship Id="rId135" Type="http://schemas.openxmlformats.org/officeDocument/2006/relationships/slide" Target="slides/slide131.xml"/><Relationship Id="rId134" Type="http://schemas.openxmlformats.org/officeDocument/2006/relationships/slide" Target="slides/slide130.xml"/><Relationship Id="rId133" Type="http://schemas.openxmlformats.org/officeDocument/2006/relationships/slide" Target="slides/slide129.xml"/><Relationship Id="rId132" Type="http://schemas.openxmlformats.org/officeDocument/2006/relationships/slide" Target="slides/slide128.xml"/><Relationship Id="rId131" Type="http://schemas.openxmlformats.org/officeDocument/2006/relationships/slide" Target="slides/slide127.xml"/><Relationship Id="rId130" Type="http://schemas.openxmlformats.org/officeDocument/2006/relationships/slide" Target="slides/slide126.xml"/><Relationship Id="rId13" Type="http://schemas.openxmlformats.org/officeDocument/2006/relationships/slide" Target="slides/slide9.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tags" Target="../tags/tag4.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1.png"/><Relationship Id="rId7" Type="http://schemas.openxmlformats.org/officeDocument/2006/relationships/tags" Target="../tags/tag7.xml"/><Relationship Id="rId6" Type="http://schemas.openxmlformats.org/officeDocument/2006/relationships/image" Target="../media/image10.png"/><Relationship Id="rId5" Type="http://schemas.openxmlformats.org/officeDocument/2006/relationships/tags" Target="../tags/tag6.xml"/><Relationship Id="rId4" Type="http://schemas.openxmlformats.org/officeDocument/2006/relationships/image" Target="../media/image7.png"/><Relationship Id="rId3" Type="http://schemas.openxmlformats.org/officeDocument/2006/relationships/tags" Target="../tags/tag5.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3.png"/><Relationship Id="rId7" Type="http://schemas.openxmlformats.org/officeDocument/2006/relationships/tags" Target="../tags/tag10.xml"/><Relationship Id="rId6" Type="http://schemas.openxmlformats.org/officeDocument/2006/relationships/image" Target="../media/image12.png"/><Relationship Id="rId5" Type="http://schemas.openxmlformats.org/officeDocument/2006/relationships/tags" Target="../tags/tag9.xml"/><Relationship Id="rId4" Type="http://schemas.openxmlformats.org/officeDocument/2006/relationships/image" Target="../media/image7.png"/><Relationship Id="rId3" Type="http://schemas.openxmlformats.org/officeDocument/2006/relationships/tags" Target="../tags/tag8.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7" Type="http://schemas.openxmlformats.org/officeDocument/2006/relationships/tags" Target="../tags/tag13.xml"/><Relationship Id="rId6" Type="http://schemas.openxmlformats.org/officeDocument/2006/relationships/image" Target="../media/image14.png"/><Relationship Id="rId5" Type="http://schemas.openxmlformats.org/officeDocument/2006/relationships/tags" Target="../tags/tag12.xml"/><Relationship Id="rId4" Type="http://schemas.openxmlformats.org/officeDocument/2006/relationships/image" Target="../media/image7.png"/><Relationship Id="rId3" Type="http://schemas.openxmlformats.org/officeDocument/2006/relationships/tags" Target="../tags/tag11.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7.png"/><Relationship Id="rId7" Type="http://schemas.openxmlformats.org/officeDocument/2006/relationships/tags" Target="../tags/tag16.xml"/><Relationship Id="rId6" Type="http://schemas.openxmlformats.org/officeDocument/2006/relationships/image" Target="../media/image16.png"/><Relationship Id="rId5" Type="http://schemas.openxmlformats.org/officeDocument/2006/relationships/tags" Target="../tags/tag15.xml"/><Relationship Id="rId4" Type="http://schemas.openxmlformats.org/officeDocument/2006/relationships/image" Target="../media/image7.png"/><Relationship Id="rId3" Type="http://schemas.openxmlformats.org/officeDocument/2006/relationships/tags" Target="../tags/tag14.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9.png"/><Relationship Id="rId7" Type="http://schemas.openxmlformats.org/officeDocument/2006/relationships/tags" Target="../tags/tag19.xml"/><Relationship Id="rId6" Type="http://schemas.openxmlformats.org/officeDocument/2006/relationships/image" Target="../media/image18.png"/><Relationship Id="rId5" Type="http://schemas.openxmlformats.org/officeDocument/2006/relationships/tags" Target="../tags/tag18.xml"/><Relationship Id="rId4" Type="http://schemas.openxmlformats.org/officeDocument/2006/relationships/image" Target="../media/image7.png"/><Relationship Id="rId3" Type="http://schemas.openxmlformats.org/officeDocument/2006/relationships/tags" Target="../tags/tag17.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21.png"/><Relationship Id="rId7" Type="http://schemas.openxmlformats.org/officeDocument/2006/relationships/tags" Target="../tags/tag22.xml"/><Relationship Id="rId6" Type="http://schemas.openxmlformats.org/officeDocument/2006/relationships/image" Target="../media/image20.png"/><Relationship Id="rId5" Type="http://schemas.openxmlformats.org/officeDocument/2006/relationships/tags" Target="../tags/tag21.xml"/><Relationship Id="rId4" Type="http://schemas.openxmlformats.org/officeDocument/2006/relationships/image" Target="../media/image7.png"/><Relationship Id="rId3" Type="http://schemas.openxmlformats.org/officeDocument/2006/relationships/tags" Target="../tags/tag20.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3.png"/><Relationship Id="rId7" Type="http://schemas.openxmlformats.org/officeDocument/2006/relationships/tags" Target="../tags/tag25.xml"/><Relationship Id="rId6" Type="http://schemas.openxmlformats.org/officeDocument/2006/relationships/image" Target="../media/image22.png"/><Relationship Id="rId5" Type="http://schemas.openxmlformats.org/officeDocument/2006/relationships/tags" Target="../tags/tag24.xml"/><Relationship Id="rId4" Type="http://schemas.openxmlformats.org/officeDocument/2006/relationships/image" Target="../media/image7.png"/><Relationship Id="rId3" Type="http://schemas.openxmlformats.org/officeDocument/2006/relationships/tags" Target="../tags/tag23.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5.png"/><Relationship Id="rId7" Type="http://schemas.openxmlformats.org/officeDocument/2006/relationships/tags" Target="../tags/tag28.xml"/><Relationship Id="rId6" Type="http://schemas.openxmlformats.org/officeDocument/2006/relationships/image" Target="../media/image24.png"/><Relationship Id="rId5" Type="http://schemas.openxmlformats.org/officeDocument/2006/relationships/tags" Target="../tags/tag27.xml"/><Relationship Id="rId4" Type="http://schemas.openxmlformats.org/officeDocument/2006/relationships/image" Target="../media/image7.png"/><Relationship Id="rId3" Type="http://schemas.openxmlformats.org/officeDocument/2006/relationships/tags" Target="../tags/tag26.xml"/><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2.png"/><Relationship Id="rId3" Type="http://schemas.openxmlformats.org/officeDocument/2006/relationships/tags" Target="../tags/tag2.xml"/><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tags" Target="../tags/tag29.xml"/><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4" Type="http://schemas.openxmlformats.org/officeDocument/2006/relationships/image" Target="../media/image7.png"/><Relationship Id="rId3" Type="http://schemas.openxmlformats.org/officeDocument/2006/relationships/tags" Target="../tags/tag30.xml"/><Relationship Id="rId2" Type="http://schemas.openxmlformats.org/officeDocument/2006/relationships/image" Target="../media/image29.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tags" Target="../tags/tag3.xml"/><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a:stretch>
            <a:fillRect/>
          </a:stretch>
        </p:blipFill>
        <p:spPr>
          <a:xfrm>
            <a:off x="10748010" y="0"/>
            <a:ext cx="1040130" cy="96012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5" name="图片 14" descr="600700标题223_画板 1 副本 2"/>
          <p:cNvPicPr>
            <a:picLocks noChangeAspect="1"/>
          </p:cNvPicPr>
          <p:nvPr userDrawn="1"/>
        </p:nvPicPr>
        <p:blipFill>
          <a:blip r:embed="rId5"/>
          <a:srcRect l="4793" t="15696" b="66409"/>
          <a:stretch>
            <a:fillRect/>
          </a:stretch>
        </p:blipFill>
        <p:spPr>
          <a:xfrm>
            <a:off x="90170" y="123190"/>
            <a:ext cx="4452620" cy="836930"/>
          </a:xfrm>
          <a:prstGeom prst="rect">
            <a:avLst/>
          </a:prstGeom>
        </p:spPr>
      </p:pic>
      <p:pic>
        <p:nvPicPr>
          <p:cNvPr id="45" name="图片 44" descr="600700标题2234_画板 1 副本 2"/>
          <p:cNvPicPr>
            <a:picLocks noChangeAspect="1"/>
          </p:cNvPicPr>
          <p:nvPr userDrawn="1"/>
        </p:nvPicPr>
        <p:blipFill>
          <a:blip r:embed="rId6"/>
          <a:srcRect t="19514" b="20621"/>
          <a:stretch>
            <a:fillRect/>
          </a:stretch>
        </p:blipFill>
        <p:spPr>
          <a:xfrm>
            <a:off x="2211705" y="803275"/>
            <a:ext cx="8203565" cy="491109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3" name="图片 22" descr="600700标题223_画板 1"/>
          <p:cNvPicPr>
            <a:picLocks noChangeAspect="1"/>
          </p:cNvPicPr>
          <p:nvPr userDrawn="1">
            <p:custDataLst>
              <p:tags r:id="rId5"/>
            </p:custDataLst>
          </p:nvPr>
        </p:nvPicPr>
        <p:blipFill>
          <a:blip r:embed="rId6"/>
          <a:srcRect l="5213" t="16918" b="66409"/>
          <a:stretch>
            <a:fillRect/>
          </a:stretch>
        </p:blipFill>
        <p:spPr>
          <a:xfrm>
            <a:off x="108585" y="180340"/>
            <a:ext cx="4433570" cy="779780"/>
          </a:xfrm>
          <a:prstGeom prst="rect">
            <a:avLst/>
          </a:prstGeom>
        </p:spPr>
      </p:pic>
      <p:pic>
        <p:nvPicPr>
          <p:cNvPr id="53" name="图片 52" descr="600700标题2234_画板 1"/>
          <p:cNvPicPr>
            <a:picLocks noChangeAspect="1"/>
          </p:cNvPicPr>
          <p:nvPr userDrawn="1">
            <p:custDataLst>
              <p:tags r:id="rId7"/>
            </p:custDataLst>
          </p:nvPr>
        </p:nvPicPr>
        <p:blipFill>
          <a:blip r:embed="rId8"/>
          <a:srcRect t="24158" b="21782"/>
          <a:stretch>
            <a:fillRect/>
          </a:stretch>
        </p:blipFill>
        <p:spPr>
          <a:xfrm>
            <a:off x="2210435" y="1184275"/>
            <a:ext cx="8205470" cy="443484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2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2" name="图片 21" descr="600700标题223_画板 1 副本"/>
          <p:cNvPicPr>
            <a:picLocks noChangeAspect="1"/>
          </p:cNvPicPr>
          <p:nvPr userDrawn="1">
            <p:custDataLst>
              <p:tags r:id="rId5"/>
            </p:custDataLst>
          </p:nvPr>
        </p:nvPicPr>
        <p:blipFill>
          <a:blip r:embed="rId6"/>
          <a:srcRect l="4997" t="16307" b="61901"/>
          <a:stretch>
            <a:fillRect/>
          </a:stretch>
        </p:blipFill>
        <p:spPr>
          <a:xfrm>
            <a:off x="99695" y="151765"/>
            <a:ext cx="4443095" cy="1019175"/>
          </a:xfrm>
          <a:prstGeom prst="rect">
            <a:avLst/>
          </a:prstGeom>
        </p:spPr>
      </p:pic>
      <p:pic>
        <p:nvPicPr>
          <p:cNvPr id="52" name="图片 51" descr="600700标题2234_画板 1 副本"/>
          <p:cNvPicPr>
            <a:picLocks noChangeAspect="1"/>
          </p:cNvPicPr>
          <p:nvPr userDrawn="1">
            <p:custDataLst>
              <p:tags r:id="rId7"/>
            </p:custDataLst>
          </p:nvPr>
        </p:nvPicPr>
        <p:blipFill>
          <a:blip r:embed="rId8"/>
          <a:srcRect t="20528" b="18004"/>
          <a:stretch>
            <a:fillRect/>
          </a:stretch>
        </p:blipFill>
        <p:spPr>
          <a:xfrm>
            <a:off x="2211705" y="886460"/>
            <a:ext cx="8203565" cy="5042535"/>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3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1" name="图片 20" descr="600700标题223_画板 1 副本 8"/>
          <p:cNvPicPr>
            <a:picLocks noChangeAspect="1"/>
          </p:cNvPicPr>
          <p:nvPr userDrawn="1">
            <p:custDataLst>
              <p:tags r:id="rId5"/>
            </p:custDataLst>
          </p:nvPr>
        </p:nvPicPr>
        <p:blipFill>
          <a:blip r:embed="rId6"/>
          <a:srcRect l="5608" t="16511" b="69437"/>
          <a:stretch>
            <a:fillRect/>
          </a:stretch>
        </p:blipFill>
        <p:spPr>
          <a:xfrm>
            <a:off x="128270" y="161290"/>
            <a:ext cx="4414520" cy="657225"/>
          </a:xfrm>
          <a:prstGeom prst="rect">
            <a:avLst/>
          </a:prstGeom>
        </p:spPr>
      </p:pic>
      <p:pic>
        <p:nvPicPr>
          <p:cNvPr id="51" name="图片 50" descr="600700标题2234_画板 1 副本 8"/>
          <p:cNvPicPr>
            <a:picLocks noChangeAspect="1"/>
          </p:cNvPicPr>
          <p:nvPr userDrawn="1">
            <p:custDataLst>
              <p:tags r:id="rId7"/>
            </p:custDataLst>
          </p:nvPr>
        </p:nvPicPr>
        <p:blipFill>
          <a:blip r:embed="rId8"/>
          <a:srcRect t="19700" b="21348"/>
          <a:stretch>
            <a:fillRect/>
          </a:stretch>
        </p:blipFill>
        <p:spPr>
          <a:xfrm>
            <a:off x="2211705" y="818515"/>
            <a:ext cx="8203565" cy="4836160"/>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4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20" name="图片 19" descr="600700标题223_画板 1 副本 7"/>
          <p:cNvPicPr>
            <a:picLocks noChangeAspect="1"/>
          </p:cNvPicPr>
          <p:nvPr userDrawn="1">
            <p:custDataLst>
              <p:tags r:id="rId5"/>
            </p:custDataLst>
          </p:nvPr>
        </p:nvPicPr>
        <p:blipFill>
          <a:blip r:embed="rId6"/>
          <a:srcRect l="4986" t="15494" b="66404"/>
          <a:stretch>
            <a:fillRect/>
          </a:stretch>
        </p:blipFill>
        <p:spPr>
          <a:xfrm>
            <a:off x="100330" y="113665"/>
            <a:ext cx="4441190" cy="846455"/>
          </a:xfrm>
          <a:prstGeom prst="rect">
            <a:avLst/>
          </a:prstGeom>
        </p:spPr>
      </p:pic>
      <p:pic>
        <p:nvPicPr>
          <p:cNvPr id="50" name="图片 49" descr="600700标题2234_画板 1 副本 7"/>
          <p:cNvPicPr>
            <a:picLocks noChangeAspect="1"/>
          </p:cNvPicPr>
          <p:nvPr userDrawn="1">
            <p:custDataLst>
              <p:tags r:id="rId7"/>
            </p:custDataLst>
          </p:nvPr>
        </p:nvPicPr>
        <p:blipFill>
          <a:blip r:embed="rId8"/>
          <a:srcRect t="19949" b="21629"/>
          <a:stretch>
            <a:fillRect/>
          </a:stretch>
        </p:blipFill>
        <p:spPr>
          <a:xfrm>
            <a:off x="2212975" y="838835"/>
            <a:ext cx="8199755" cy="4792345"/>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6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6" name="图片 15" descr="600700标题223_画板 1 副本 3"/>
          <p:cNvPicPr>
            <a:picLocks noChangeAspect="1"/>
          </p:cNvPicPr>
          <p:nvPr userDrawn="1">
            <p:custDataLst>
              <p:tags r:id="rId5"/>
            </p:custDataLst>
          </p:nvPr>
        </p:nvPicPr>
        <p:blipFill>
          <a:blip r:embed="rId6"/>
          <a:srcRect l="4374" t="15494" b="68604"/>
          <a:stretch>
            <a:fillRect/>
          </a:stretch>
        </p:blipFill>
        <p:spPr>
          <a:xfrm>
            <a:off x="71755" y="113665"/>
            <a:ext cx="4469765" cy="743585"/>
          </a:xfrm>
          <a:prstGeom prst="rect">
            <a:avLst/>
          </a:prstGeom>
        </p:spPr>
      </p:pic>
      <p:pic>
        <p:nvPicPr>
          <p:cNvPr id="46" name="图片 45" descr="600700标题2234_画板 1 副本 3"/>
          <p:cNvPicPr>
            <a:picLocks noChangeAspect="1"/>
          </p:cNvPicPr>
          <p:nvPr userDrawn="1">
            <p:custDataLst>
              <p:tags r:id="rId7"/>
            </p:custDataLst>
          </p:nvPr>
        </p:nvPicPr>
        <p:blipFill>
          <a:blip r:embed="rId8"/>
          <a:srcRect t="22418" b="18726"/>
          <a:stretch>
            <a:fillRect/>
          </a:stretch>
        </p:blipFill>
        <p:spPr>
          <a:xfrm>
            <a:off x="2212975" y="1041400"/>
            <a:ext cx="8199755" cy="4827905"/>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7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9" name="图片 18" descr="600700标题223_画板 1 副本 6"/>
          <p:cNvPicPr>
            <a:picLocks noChangeAspect="1"/>
          </p:cNvPicPr>
          <p:nvPr userDrawn="1">
            <p:custDataLst>
              <p:tags r:id="rId5"/>
            </p:custDataLst>
          </p:nvPr>
        </p:nvPicPr>
        <p:blipFill>
          <a:blip r:embed="rId6"/>
          <a:srcRect l="6219" t="14963" b="66409"/>
          <a:stretch>
            <a:fillRect/>
          </a:stretch>
        </p:blipFill>
        <p:spPr>
          <a:xfrm>
            <a:off x="156845" y="88900"/>
            <a:ext cx="4385945" cy="871220"/>
          </a:xfrm>
          <a:prstGeom prst="rect">
            <a:avLst/>
          </a:prstGeom>
        </p:spPr>
      </p:pic>
      <p:pic>
        <p:nvPicPr>
          <p:cNvPr id="49" name="图片 48" descr="600700标题2234_画板 1 副本 6"/>
          <p:cNvPicPr>
            <a:picLocks noChangeAspect="1"/>
          </p:cNvPicPr>
          <p:nvPr userDrawn="1">
            <p:custDataLst>
              <p:tags r:id="rId7"/>
            </p:custDataLst>
          </p:nvPr>
        </p:nvPicPr>
        <p:blipFill>
          <a:blip r:embed="rId8"/>
          <a:srcRect t="22703" b="19026"/>
          <a:stretch>
            <a:fillRect/>
          </a:stretch>
        </p:blipFill>
        <p:spPr>
          <a:xfrm>
            <a:off x="2211705" y="1064895"/>
            <a:ext cx="8203565" cy="4780280"/>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8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8" name="图片 17" descr="600700标题223_画板 1 副本 5"/>
          <p:cNvPicPr>
            <a:picLocks noChangeAspect="1"/>
          </p:cNvPicPr>
          <p:nvPr userDrawn="1">
            <p:custDataLst>
              <p:tags r:id="rId5"/>
            </p:custDataLst>
          </p:nvPr>
        </p:nvPicPr>
        <p:blipFill>
          <a:blip r:embed="rId6"/>
          <a:srcRect l="6802" t="16415" b="64168"/>
          <a:stretch>
            <a:fillRect/>
          </a:stretch>
        </p:blipFill>
        <p:spPr>
          <a:xfrm>
            <a:off x="184150" y="156845"/>
            <a:ext cx="4358640" cy="908050"/>
          </a:xfrm>
          <a:prstGeom prst="rect">
            <a:avLst/>
          </a:prstGeom>
        </p:spPr>
      </p:pic>
      <p:pic>
        <p:nvPicPr>
          <p:cNvPr id="48" name="图片 47" descr="600700标题2234_画板 1 副本 5"/>
          <p:cNvPicPr>
            <a:picLocks noChangeAspect="1"/>
          </p:cNvPicPr>
          <p:nvPr userDrawn="1">
            <p:custDataLst>
              <p:tags r:id="rId7"/>
            </p:custDataLst>
          </p:nvPr>
        </p:nvPicPr>
        <p:blipFill>
          <a:blip r:embed="rId8"/>
          <a:srcRect t="22703" b="21782"/>
          <a:stretch>
            <a:fillRect/>
          </a:stretch>
        </p:blipFill>
        <p:spPr>
          <a:xfrm>
            <a:off x="2211705" y="1064895"/>
            <a:ext cx="8203565" cy="4554220"/>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9_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pic>
        <p:nvPicPr>
          <p:cNvPr id="17" name="图片 16" descr="600700标题223_画板 1 副本 4"/>
          <p:cNvPicPr>
            <a:picLocks noChangeAspect="1"/>
          </p:cNvPicPr>
          <p:nvPr userDrawn="1">
            <p:custDataLst>
              <p:tags r:id="rId5"/>
            </p:custDataLst>
          </p:nvPr>
        </p:nvPicPr>
        <p:blipFill>
          <a:blip r:embed="rId6"/>
          <a:srcRect l="5077" t="15832" b="64168"/>
          <a:stretch>
            <a:fillRect/>
          </a:stretch>
        </p:blipFill>
        <p:spPr>
          <a:xfrm>
            <a:off x="102235" y="129540"/>
            <a:ext cx="4439920" cy="935355"/>
          </a:xfrm>
          <a:prstGeom prst="rect">
            <a:avLst/>
          </a:prstGeom>
        </p:spPr>
      </p:pic>
      <p:pic>
        <p:nvPicPr>
          <p:cNvPr id="47" name="图片 46" descr="600700标题2234_画板 1 副本 4"/>
          <p:cNvPicPr>
            <a:picLocks noChangeAspect="1"/>
          </p:cNvPicPr>
          <p:nvPr userDrawn="1">
            <p:custDataLst>
              <p:tags r:id="rId7"/>
            </p:custDataLst>
          </p:nvPr>
        </p:nvPicPr>
        <p:blipFill>
          <a:blip r:embed="rId8"/>
          <a:srcRect t="19514" b="26279"/>
          <a:stretch>
            <a:fillRect/>
          </a:stretch>
        </p:blipFill>
        <p:spPr>
          <a:xfrm>
            <a:off x="2210435" y="803275"/>
            <a:ext cx="8205470" cy="444690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2024logo(1)-01"/>
          <p:cNvPicPr>
            <a:picLocks noChangeAspect="1"/>
          </p:cNvPicPr>
          <p:nvPr userDrawn="1">
            <p:custDataLst>
              <p:tags r:id="rId3"/>
            </p:custDataLst>
          </p:nvPr>
        </p:nvPicPr>
        <p:blipFill>
          <a:blip r:embed="rId4"/>
          <a:stretch>
            <a:fillRect/>
          </a:stretch>
        </p:blipFill>
        <p:spPr>
          <a:xfrm>
            <a:off x="10737215" y="0"/>
            <a:ext cx="1096645" cy="1012190"/>
          </a:xfrm>
          <a:prstGeom prst="rect">
            <a:avLst/>
          </a:prstGeom>
          <a:noFill/>
          <a:ln>
            <a:noFill/>
          </a:ln>
        </p:spPr>
      </p:pic>
      <p:pic>
        <p:nvPicPr>
          <p:cNvPr id="3" name="图片 2" descr="2024logo(1)2-01"/>
          <p:cNvPicPr>
            <a:picLocks noChangeAspect="1"/>
          </p:cNvPicPr>
          <p:nvPr userDrawn="1"/>
        </p:nvPicPr>
        <p:blipFill>
          <a:blip r:embed="rId5"/>
          <a:srcRect t="12979"/>
          <a:stretch>
            <a:fillRect/>
          </a:stretch>
        </p:blipFill>
        <p:spPr>
          <a:xfrm>
            <a:off x="10680700" y="66040"/>
            <a:ext cx="1203960" cy="96647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2" name="图片 1" descr="2024logo(1)-01"/>
          <p:cNvPicPr>
            <a:picLocks noChangeAspect="1"/>
          </p:cNvPicPr>
          <p:nvPr userDrawn="1">
            <p:custDataLst>
              <p:tags r:id="rId3"/>
            </p:custDataLst>
          </p:nvPr>
        </p:nvPicPr>
        <p:blipFill>
          <a:blip r:embed="rId4" cstate="print"/>
          <a:stretch>
            <a:fillRect/>
          </a:stretch>
        </p:blipFill>
        <p:spPr>
          <a:xfrm>
            <a:off x="10737215" y="0"/>
            <a:ext cx="1096645" cy="1012190"/>
          </a:xfrm>
          <a:prstGeom prst="rect">
            <a:avLst/>
          </a:prstGeom>
          <a:noFill/>
          <a:ln>
            <a:noFill/>
          </a:ln>
        </p:spPr>
      </p:pic>
      <p:pic>
        <p:nvPicPr>
          <p:cNvPr id="3" name="图片 2" descr="2024logo(1)2-01"/>
          <p:cNvPicPr>
            <a:picLocks noChangeAspect="1"/>
          </p:cNvPicPr>
          <p:nvPr userDrawn="1"/>
        </p:nvPicPr>
        <p:blipFill>
          <a:blip r:embed="rId5" cstate="print"/>
          <a:srcRect t="12979"/>
          <a:stretch>
            <a:fillRect/>
          </a:stretch>
        </p:blipFill>
        <p:spPr>
          <a:xfrm>
            <a:off x="10680700" y="66040"/>
            <a:ext cx="1203960" cy="96647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2" name="图片 1" descr="2024logo(1)-01"/>
          <p:cNvPicPr>
            <a:picLocks noChangeAspect="1"/>
          </p:cNvPicPr>
          <p:nvPr userDrawn="1">
            <p:custDataLst>
              <p:tags r:id="rId3"/>
            </p:custDataLst>
          </p:nvPr>
        </p:nvPicPr>
        <p:blipFill>
          <a:blip r:embed="rId4" cstate="print"/>
          <a:stretch>
            <a:fillRect/>
          </a:stretch>
        </p:blipFill>
        <p:spPr>
          <a:xfrm>
            <a:off x="10748010" y="0"/>
            <a:ext cx="1040130" cy="960120"/>
          </a:xfrm>
          <a:prstGeom prst="rect">
            <a:avLst/>
          </a:prstGeom>
        </p:spPr>
      </p:pic>
      <p:cxnSp>
        <p:nvCxnSpPr>
          <p:cNvPr id="4" name="直接连接符 3"/>
          <p:cNvCxnSpPr/>
          <p:nvPr/>
        </p:nvCxnSpPr>
        <p:spPr>
          <a:xfrm>
            <a:off x="6240780" y="5036185"/>
            <a:ext cx="73660" cy="14605"/>
          </a:xfrm>
          <a:prstGeom prst="line">
            <a:avLst/>
          </a:prstGeom>
          <a:ln w="31750" cap="rnd">
            <a:solidFill>
              <a:srgbClr val="FFFFFF"/>
            </a:solidFill>
            <a:round/>
          </a:ln>
        </p:spPr>
        <p:style>
          <a:lnRef idx="0">
            <a:srgbClr val="FFFFFF"/>
          </a:lnRef>
          <a:fillRef idx="0">
            <a:srgbClr val="FFFFFF"/>
          </a:fillRef>
          <a:effectRef idx="0">
            <a:srgbClr val="FFFFFF"/>
          </a:effectRef>
          <a:fontRef idx="minor">
            <a:schemeClr val="tx1"/>
          </a:fontRef>
        </p:style>
      </p:cxn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4400" b="0" i="0">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744961"/>
            <a:ext cx="5157787"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400" b="0">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dirty="0"/>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3200" b="0">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4400"/>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2024logo(1)-01"/>
          <p:cNvPicPr>
            <a:picLocks noChangeAspect="1"/>
          </p:cNvPicPr>
          <p:nvPr userDrawn="1">
            <p:custDataLst>
              <p:tags r:id="rId3"/>
            </p:custDataLst>
          </p:nvPr>
        </p:nvPicPr>
        <p:blipFill>
          <a:blip r:embed="rId4"/>
          <a:stretch>
            <a:fillRect/>
          </a:stretch>
        </p:blipFill>
        <p:spPr>
          <a:xfrm>
            <a:off x="10748010" y="0"/>
            <a:ext cx="1040130" cy="960120"/>
          </a:xfrm>
          <a:prstGeom prst="rect">
            <a:avLst/>
          </a:prstGeom>
        </p:spPr>
      </p:pic>
      <p:cxnSp>
        <p:nvCxnSpPr>
          <p:cNvPr id="4" name="直接连接符 3"/>
          <p:cNvCxnSpPr/>
          <p:nvPr/>
        </p:nvCxnSpPr>
        <p:spPr>
          <a:xfrm>
            <a:off x="6240780" y="5036185"/>
            <a:ext cx="73660" cy="14605"/>
          </a:xfrm>
          <a:prstGeom prst="line">
            <a:avLst/>
          </a:prstGeom>
          <a:ln w="31750" cap="rnd">
            <a:solidFill>
              <a:srgbClr val="FFFFFF"/>
            </a:solidFill>
            <a:round/>
          </a:ln>
        </p:spPr>
        <p:style>
          <a:lnRef idx="0">
            <a:srgbClr val="FFFFFF"/>
          </a:lnRef>
          <a:fillRef idx="0">
            <a:srgbClr val="FFFFFF"/>
          </a:fillRef>
          <a:effectRef idx="0">
            <a:srgbClr val="FFFFFF"/>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4400" b="0" i="0">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744961"/>
            <a:ext cx="5157787"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400" b="0">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3200" b="0">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4400"/>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0" Type="http://schemas.openxmlformats.org/officeDocument/2006/relationships/theme" Target="../theme/theme2.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31.png"/><Relationship Id="rId2" Type="http://schemas.openxmlformats.org/officeDocument/2006/relationships/tags" Target="../tags/tag32.xml"/><Relationship Id="rId1" Type="http://schemas.openxmlformats.org/officeDocument/2006/relationships/tags" Target="../tags/tag31.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52.png"/><Relationship Id="rId5" Type="http://schemas.openxmlformats.org/officeDocument/2006/relationships/tags" Target="../tags/tag84.xml"/><Relationship Id="rId4" Type="http://schemas.openxmlformats.org/officeDocument/2006/relationships/image" Target="../media/image51.png"/><Relationship Id="rId3" Type="http://schemas.openxmlformats.org/officeDocument/2006/relationships/tags" Target="../tags/tag83.xml"/><Relationship Id="rId2" Type="http://schemas.openxmlformats.org/officeDocument/2006/relationships/image" Target="../media/image50.png"/><Relationship Id="rId1" Type="http://schemas.openxmlformats.org/officeDocument/2006/relationships/image" Target="../media/image49.png"/></Relationships>
</file>

<file path=ppt/slides/_rels/slide100.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240.jpeg"/><Relationship Id="rId6" Type="http://schemas.openxmlformats.org/officeDocument/2006/relationships/image" Target="../media/image239.png"/><Relationship Id="rId5" Type="http://schemas.openxmlformats.org/officeDocument/2006/relationships/tags" Target="../tags/tag208.xml"/><Relationship Id="rId4" Type="http://schemas.openxmlformats.org/officeDocument/2006/relationships/image" Target="../media/image238.png"/><Relationship Id="rId3" Type="http://schemas.openxmlformats.org/officeDocument/2006/relationships/tags" Target="../tags/tag207.xml"/><Relationship Id="rId2" Type="http://schemas.openxmlformats.org/officeDocument/2006/relationships/image" Target="../media/image237.png"/><Relationship Id="rId1" Type="http://schemas.openxmlformats.org/officeDocument/2006/relationships/tags" Target="../tags/tag206.xml"/></Relationships>
</file>

<file path=ppt/slides/_rels/slide101.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246.png"/><Relationship Id="rId7" Type="http://schemas.openxmlformats.org/officeDocument/2006/relationships/image" Target="../media/image245.png"/><Relationship Id="rId6" Type="http://schemas.openxmlformats.org/officeDocument/2006/relationships/image" Target="../media/image150.png"/><Relationship Id="rId5" Type="http://schemas.openxmlformats.org/officeDocument/2006/relationships/image" Target="../media/image244.png"/><Relationship Id="rId4" Type="http://schemas.openxmlformats.org/officeDocument/2006/relationships/image" Target="../media/image243.png"/><Relationship Id="rId3" Type="http://schemas.openxmlformats.org/officeDocument/2006/relationships/image" Target="../media/image242.png"/><Relationship Id="rId2" Type="http://schemas.openxmlformats.org/officeDocument/2006/relationships/image" Target="../media/image202.png"/><Relationship Id="rId1" Type="http://schemas.openxmlformats.org/officeDocument/2006/relationships/image" Target="../media/image241.png"/></Relationships>
</file>

<file path=ppt/slides/_rels/slide102.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50.png"/><Relationship Id="rId5" Type="http://schemas.openxmlformats.org/officeDocument/2006/relationships/image" Target="../media/image202.png"/><Relationship Id="rId4" Type="http://schemas.openxmlformats.org/officeDocument/2006/relationships/image" Target="../media/image249.png"/><Relationship Id="rId3" Type="http://schemas.openxmlformats.org/officeDocument/2006/relationships/image" Target="../media/image248.png"/><Relationship Id="rId2" Type="http://schemas.openxmlformats.org/officeDocument/2006/relationships/image" Target="../media/image247.jpeg"/><Relationship Id="rId1" Type="http://schemas.openxmlformats.org/officeDocument/2006/relationships/tags" Target="../tags/tag209.xml"/></Relationships>
</file>

<file path=ppt/slides/_rels/slide103.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54.png"/><Relationship Id="rId5" Type="http://schemas.openxmlformats.org/officeDocument/2006/relationships/image" Target="../media/image253.png"/><Relationship Id="rId4" Type="http://schemas.openxmlformats.org/officeDocument/2006/relationships/image" Target="../media/image237.png"/><Relationship Id="rId3" Type="http://schemas.openxmlformats.org/officeDocument/2006/relationships/image" Target="../media/image252.png"/><Relationship Id="rId2" Type="http://schemas.openxmlformats.org/officeDocument/2006/relationships/image" Target="../media/image249.png"/><Relationship Id="rId1" Type="http://schemas.openxmlformats.org/officeDocument/2006/relationships/image" Target="../media/image251.png"/></Relationships>
</file>

<file path=ppt/slides/_rels/slide10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56.png"/><Relationship Id="rId1" Type="http://schemas.openxmlformats.org/officeDocument/2006/relationships/image" Target="../media/image255.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9" Type="http://schemas.openxmlformats.org/officeDocument/2006/relationships/image" Target="../media/image263.jpeg"/><Relationship Id="rId8" Type="http://schemas.openxmlformats.org/officeDocument/2006/relationships/tags" Target="../tags/tag211.xml"/><Relationship Id="rId7" Type="http://schemas.openxmlformats.org/officeDocument/2006/relationships/image" Target="../media/image262.tiff"/><Relationship Id="rId6" Type="http://schemas.openxmlformats.org/officeDocument/2006/relationships/tags" Target="../tags/tag210.xml"/><Relationship Id="rId5" Type="http://schemas.openxmlformats.org/officeDocument/2006/relationships/image" Target="../media/image261.png"/><Relationship Id="rId4" Type="http://schemas.openxmlformats.org/officeDocument/2006/relationships/image" Target="../media/image260.png"/><Relationship Id="rId3" Type="http://schemas.openxmlformats.org/officeDocument/2006/relationships/image" Target="../media/image259.png"/><Relationship Id="rId2" Type="http://schemas.openxmlformats.org/officeDocument/2006/relationships/image" Target="../media/image258.png"/><Relationship Id="rId10" Type="http://schemas.openxmlformats.org/officeDocument/2006/relationships/slideLayout" Target="../slideLayouts/slideLayout3.xml"/><Relationship Id="rId1" Type="http://schemas.openxmlformats.org/officeDocument/2006/relationships/image" Target="../media/image257.png"/></Relationships>
</file>

<file path=ppt/slides/_rels/slide10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67.png"/><Relationship Id="rId3" Type="http://schemas.openxmlformats.org/officeDocument/2006/relationships/image" Target="../media/image266.png"/><Relationship Id="rId2" Type="http://schemas.openxmlformats.org/officeDocument/2006/relationships/image" Target="../media/image265.png"/><Relationship Id="rId1" Type="http://schemas.openxmlformats.org/officeDocument/2006/relationships/image" Target="../media/image264.png"/></Relationships>
</file>

<file path=ppt/slides/_rels/slide108.xml.rels><?xml version="1.0" encoding="UTF-8" standalone="yes"?>
<Relationships xmlns="http://schemas.openxmlformats.org/package/2006/relationships"><Relationship Id="rId9" Type="http://schemas.openxmlformats.org/officeDocument/2006/relationships/image" Target="../media/image273.png"/><Relationship Id="rId8" Type="http://schemas.openxmlformats.org/officeDocument/2006/relationships/image" Target="../media/image272.png"/><Relationship Id="rId7" Type="http://schemas.openxmlformats.org/officeDocument/2006/relationships/image" Target="../media/image271.png"/><Relationship Id="rId6" Type="http://schemas.openxmlformats.org/officeDocument/2006/relationships/image" Target="../media/image270.png"/><Relationship Id="rId5" Type="http://schemas.openxmlformats.org/officeDocument/2006/relationships/tags" Target="../tags/tag214.xml"/><Relationship Id="rId4" Type="http://schemas.openxmlformats.org/officeDocument/2006/relationships/image" Target="../media/image269.png"/><Relationship Id="rId3" Type="http://schemas.openxmlformats.org/officeDocument/2006/relationships/tags" Target="../tags/tag213.xml"/><Relationship Id="rId2" Type="http://schemas.openxmlformats.org/officeDocument/2006/relationships/image" Target="../media/image268.png"/><Relationship Id="rId10" Type="http://schemas.openxmlformats.org/officeDocument/2006/relationships/slideLayout" Target="../slideLayouts/slideLayout3.xml"/><Relationship Id="rId1" Type="http://schemas.openxmlformats.org/officeDocument/2006/relationships/tags" Target="../tags/tag21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74.tiff"/><Relationship Id="rId1" Type="http://schemas.openxmlformats.org/officeDocument/2006/relationships/tags" Target="../tags/tag215.xml"/></Relationships>
</file>

<file path=ppt/slides/_rels/slide1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6.xml"/></Relationships>
</file>

<file path=ppt/slides/_rels/slide11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76.jpeg"/><Relationship Id="rId2" Type="http://schemas.openxmlformats.org/officeDocument/2006/relationships/tags" Target="../tags/tag217.xml"/><Relationship Id="rId1" Type="http://schemas.openxmlformats.org/officeDocument/2006/relationships/image" Target="../media/image275.png"/></Relationships>
</file>

<file path=ppt/slides/_rels/slide11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78.png"/><Relationship Id="rId4" Type="http://schemas.openxmlformats.org/officeDocument/2006/relationships/tags" Target="../tags/tag220.xml"/><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image" Target="../media/image277.png"/></Relationships>
</file>

<file path=ppt/slides/_rels/slide114.xml.rels><?xml version="1.0" encoding="UTF-8" standalone="yes"?>
<Relationships xmlns="http://schemas.openxmlformats.org/package/2006/relationships"><Relationship Id="rId9" Type="http://schemas.openxmlformats.org/officeDocument/2006/relationships/tags" Target="../tags/tag228.xml"/><Relationship Id="rId8" Type="http://schemas.openxmlformats.org/officeDocument/2006/relationships/tags" Target="../tags/tag227.xml"/><Relationship Id="rId7" Type="http://schemas.openxmlformats.org/officeDocument/2006/relationships/image" Target="../media/image279.png"/><Relationship Id="rId6" Type="http://schemas.openxmlformats.org/officeDocument/2006/relationships/tags" Target="../tags/tag226.xml"/><Relationship Id="rId5" Type="http://schemas.openxmlformats.org/officeDocument/2006/relationships/tags" Target="../tags/tag225.xml"/><Relationship Id="rId4" Type="http://schemas.openxmlformats.org/officeDocument/2006/relationships/tags" Target="../tags/tag224.xml"/><Relationship Id="rId3" Type="http://schemas.openxmlformats.org/officeDocument/2006/relationships/tags" Target="../tags/tag223.xml"/><Relationship Id="rId2" Type="http://schemas.openxmlformats.org/officeDocument/2006/relationships/tags" Target="../tags/tag222.xml"/><Relationship Id="rId18" Type="http://schemas.openxmlformats.org/officeDocument/2006/relationships/slideLayout" Target="../slideLayouts/slideLayout3.xml"/><Relationship Id="rId17" Type="http://schemas.openxmlformats.org/officeDocument/2006/relationships/tags" Target="../tags/tag233.xml"/><Relationship Id="rId16" Type="http://schemas.openxmlformats.org/officeDocument/2006/relationships/image" Target="../media/image282.png"/><Relationship Id="rId15" Type="http://schemas.openxmlformats.org/officeDocument/2006/relationships/tags" Target="../tags/tag232.xml"/><Relationship Id="rId14" Type="http://schemas.openxmlformats.org/officeDocument/2006/relationships/tags" Target="../tags/tag231.xml"/><Relationship Id="rId13" Type="http://schemas.openxmlformats.org/officeDocument/2006/relationships/image" Target="../media/image281.jpeg"/><Relationship Id="rId12" Type="http://schemas.openxmlformats.org/officeDocument/2006/relationships/tags" Target="../tags/tag230.xml"/><Relationship Id="rId11" Type="http://schemas.openxmlformats.org/officeDocument/2006/relationships/tags" Target="../tags/tag229.xml"/><Relationship Id="rId10" Type="http://schemas.openxmlformats.org/officeDocument/2006/relationships/image" Target="../media/image280.jpeg"/><Relationship Id="rId1" Type="http://schemas.openxmlformats.org/officeDocument/2006/relationships/tags" Target="../tags/tag221.xml"/></Relationships>
</file>

<file path=ppt/slides/_rels/slide115.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3.xml"/><Relationship Id="rId5" Type="http://schemas.openxmlformats.org/officeDocument/2006/relationships/tags" Target="../tags/tag237.xml"/><Relationship Id="rId4" Type="http://schemas.openxmlformats.org/officeDocument/2006/relationships/image" Target="../media/image279.png"/><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tags" Target="../tags/tag234.xml"/></Relationships>
</file>

<file path=ppt/slides/_rels/slide11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84.png"/><Relationship Id="rId3" Type="http://schemas.openxmlformats.org/officeDocument/2006/relationships/image" Target="../media/image202.png"/><Relationship Id="rId2" Type="http://schemas.openxmlformats.org/officeDocument/2006/relationships/image" Target="../media/image283.png"/><Relationship Id="rId1" Type="http://schemas.openxmlformats.org/officeDocument/2006/relationships/image" Target="../media/image252.png"/></Relationships>
</file>

<file path=ppt/slides/_rels/slide11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88.png"/><Relationship Id="rId4" Type="http://schemas.openxmlformats.org/officeDocument/2006/relationships/image" Target="../media/image287.png"/><Relationship Id="rId3" Type="http://schemas.openxmlformats.org/officeDocument/2006/relationships/image" Target="../media/image286.jpeg"/><Relationship Id="rId2" Type="http://schemas.openxmlformats.org/officeDocument/2006/relationships/tags" Target="../tags/tag238.xml"/><Relationship Id="rId1" Type="http://schemas.openxmlformats.org/officeDocument/2006/relationships/image" Target="../media/image285.png"/></Relationships>
</file>

<file path=ppt/slides/_rels/slide118.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291.png"/><Relationship Id="rId6" Type="http://schemas.openxmlformats.org/officeDocument/2006/relationships/tags" Target="../tags/tag241.xml"/><Relationship Id="rId5" Type="http://schemas.openxmlformats.org/officeDocument/2006/relationships/image" Target="../media/image290.png"/><Relationship Id="rId4" Type="http://schemas.openxmlformats.org/officeDocument/2006/relationships/tags" Target="../tags/tag240.xml"/><Relationship Id="rId3" Type="http://schemas.openxmlformats.org/officeDocument/2006/relationships/image" Target="../media/image289.png"/><Relationship Id="rId2" Type="http://schemas.openxmlformats.org/officeDocument/2006/relationships/tags" Target="../tags/tag239.xml"/><Relationship Id="rId1" Type="http://schemas.openxmlformats.org/officeDocument/2006/relationships/image" Target="../media/image82.png"/></Relationships>
</file>

<file path=ppt/slides/_rels/slide119.xml.rels><?xml version="1.0" encoding="UTF-8" standalone="yes"?>
<Relationships xmlns="http://schemas.openxmlformats.org/package/2006/relationships"><Relationship Id="rId9" Type="http://schemas.openxmlformats.org/officeDocument/2006/relationships/image" Target="../media/image300.png"/><Relationship Id="rId8" Type="http://schemas.openxmlformats.org/officeDocument/2006/relationships/image" Target="../media/image299.png"/><Relationship Id="rId7" Type="http://schemas.openxmlformats.org/officeDocument/2006/relationships/image" Target="../media/image298.png"/><Relationship Id="rId6" Type="http://schemas.openxmlformats.org/officeDocument/2006/relationships/image" Target="../media/image297.png"/><Relationship Id="rId5" Type="http://schemas.openxmlformats.org/officeDocument/2006/relationships/image" Target="../media/image296.png"/><Relationship Id="rId4" Type="http://schemas.openxmlformats.org/officeDocument/2006/relationships/image" Target="../media/image295.png"/><Relationship Id="rId3" Type="http://schemas.openxmlformats.org/officeDocument/2006/relationships/image" Target="../media/image294.png"/><Relationship Id="rId2" Type="http://schemas.openxmlformats.org/officeDocument/2006/relationships/image" Target="../media/image293.png"/><Relationship Id="rId19" Type="http://schemas.openxmlformats.org/officeDocument/2006/relationships/slideLayout" Target="../slideLayouts/slideLayout3.xml"/><Relationship Id="rId18" Type="http://schemas.openxmlformats.org/officeDocument/2006/relationships/image" Target="../media/image309.png"/><Relationship Id="rId17" Type="http://schemas.openxmlformats.org/officeDocument/2006/relationships/image" Target="../media/image308.png"/><Relationship Id="rId16" Type="http://schemas.openxmlformats.org/officeDocument/2006/relationships/image" Target="../media/image307.png"/><Relationship Id="rId15" Type="http://schemas.openxmlformats.org/officeDocument/2006/relationships/image" Target="../media/image306.png"/><Relationship Id="rId14" Type="http://schemas.openxmlformats.org/officeDocument/2006/relationships/image" Target="../media/image305.png"/><Relationship Id="rId13" Type="http://schemas.openxmlformats.org/officeDocument/2006/relationships/image" Target="../media/image304.png"/><Relationship Id="rId12" Type="http://schemas.openxmlformats.org/officeDocument/2006/relationships/image" Target="../media/image303.png"/><Relationship Id="rId11" Type="http://schemas.openxmlformats.org/officeDocument/2006/relationships/image" Target="../media/image302.png"/><Relationship Id="rId10" Type="http://schemas.openxmlformats.org/officeDocument/2006/relationships/image" Target="../media/image301.png"/><Relationship Id="rId1" Type="http://schemas.openxmlformats.org/officeDocument/2006/relationships/image" Target="../media/image292.png"/></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image" Target="../media/image54.jpeg"/><Relationship Id="rId4" Type="http://schemas.openxmlformats.org/officeDocument/2006/relationships/tags" Target="../tags/tag87.xml"/><Relationship Id="rId3" Type="http://schemas.openxmlformats.org/officeDocument/2006/relationships/image" Target="../media/image53.jpeg"/><Relationship Id="rId2" Type="http://schemas.openxmlformats.org/officeDocument/2006/relationships/tags" Target="../tags/tag86.xml"/><Relationship Id="rId1" Type="http://schemas.openxmlformats.org/officeDocument/2006/relationships/tags" Target="../tags/tag85.xml"/></Relationships>
</file>

<file path=ppt/slides/_rels/slide120.xml.rels><?xml version="1.0" encoding="UTF-8" standalone="yes"?>
<Relationships xmlns="http://schemas.openxmlformats.org/package/2006/relationships"><Relationship Id="rId9" Type="http://schemas.openxmlformats.org/officeDocument/2006/relationships/image" Target="../media/image314.png"/><Relationship Id="rId8" Type="http://schemas.openxmlformats.org/officeDocument/2006/relationships/tags" Target="../tags/tag245.xml"/><Relationship Id="rId7" Type="http://schemas.openxmlformats.org/officeDocument/2006/relationships/image" Target="../media/image313.png"/><Relationship Id="rId6" Type="http://schemas.openxmlformats.org/officeDocument/2006/relationships/tags" Target="../tags/tag244.xml"/><Relationship Id="rId5" Type="http://schemas.openxmlformats.org/officeDocument/2006/relationships/image" Target="../media/image312.png"/><Relationship Id="rId4" Type="http://schemas.openxmlformats.org/officeDocument/2006/relationships/tags" Target="../tags/tag243.xml"/><Relationship Id="rId3" Type="http://schemas.openxmlformats.org/officeDocument/2006/relationships/tags" Target="../tags/tag242.xml"/><Relationship Id="rId23" Type="http://schemas.openxmlformats.org/officeDocument/2006/relationships/slideLayout" Target="../slideLayouts/slideLayout3.xml"/><Relationship Id="rId22" Type="http://schemas.openxmlformats.org/officeDocument/2006/relationships/image" Target="../media/image320.png"/><Relationship Id="rId21" Type="http://schemas.openxmlformats.org/officeDocument/2006/relationships/image" Target="../media/image319.png"/><Relationship Id="rId20" Type="http://schemas.openxmlformats.org/officeDocument/2006/relationships/image" Target="../media/image318.png"/><Relationship Id="rId2" Type="http://schemas.openxmlformats.org/officeDocument/2006/relationships/image" Target="../media/image311.png"/><Relationship Id="rId19" Type="http://schemas.openxmlformats.org/officeDocument/2006/relationships/image" Target="../media/image317.png"/><Relationship Id="rId18" Type="http://schemas.openxmlformats.org/officeDocument/2006/relationships/tags" Target="../tags/tag250.xml"/><Relationship Id="rId17" Type="http://schemas.openxmlformats.org/officeDocument/2006/relationships/image" Target="../media/image299.png"/><Relationship Id="rId16" Type="http://schemas.openxmlformats.org/officeDocument/2006/relationships/tags" Target="../tags/tag249.xml"/><Relationship Id="rId15" Type="http://schemas.openxmlformats.org/officeDocument/2006/relationships/image" Target="../media/image316.png"/><Relationship Id="rId14" Type="http://schemas.openxmlformats.org/officeDocument/2006/relationships/tags" Target="../tags/tag248.xml"/><Relationship Id="rId13" Type="http://schemas.openxmlformats.org/officeDocument/2006/relationships/image" Target="../media/image308.png"/><Relationship Id="rId12" Type="http://schemas.openxmlformats.org/officeDocument/2006/relationships/tags" Target="../tags/tag247.xml"/><Relationship Id="rId11" Type="http://schemas.openxmlformats.org/officeDocument/2006/relationships/image" Target="../media/image315.png"/><Relationship Id="rId10" Type="http://schemas.openxmlformats.org/officeDocument/2006/relationships/tags" Target="../tags/tag246.xml"/><Relationship Id="rId1" Type="http://schemas.openxmlformats.org/officeDocument/2006/relationships/image" Target="../media/image310.png"/></Relationships>
</file>

<file path=ppt/slides/_rels/slide1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1.xml"/></Relationships>
</file>

<file path=ppt/slides/_rels/slide1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21.png"/><Relationship Id="rId1" Type="http://schemas.openxmlformats.org/officeDocument/2006/relationships/image" Target="../media/image248.png"/></Relationships>
</file>

<file path=ppt/slides/_rels/slide12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91.png"/><Relationship Id="rId3" Type="http://schemas.openxmlformats.org/officeDocument/2006/relationships/image" Target="../media/image323.png"/><Relationship Id="rId2" Type="http://schemas.openxmlformats.org/officeDocument/2006/relationships/image" Target="../media/image322.png"/><Relationship Id="rId1" Type="http://schemas.openxmlformats.org/officeDocument/2006/relationships/tags" Target="../tags/tag252.xml"/></Relationships>
</file>

<file path=ppt/slides/_rels/slide124.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82.png"/><Relationship Id="rId5" Type="http://schemas.openxmlformats.org/officeDocument/2006/relationships/image" Target="../media/image328.png"/><Relationship Id="rId4" Type="http://schemas.openxmlformats.org/officeDocument/2006/relationships/image" Target="../media/image327.png"/><Relationship Id="rId3" Type="http://schemas.openxmlformats.org/officeDocument/2006/relationships/image" Target="../media/image326.png"/><Relationship Id="rId2" Type="http://schemas.openxmlformats.org/officeDocument/2006/relationships/image" Target="../media/image325.png"/><Relationship Id="rId1" Type="http://schemas.openxmlformats.org/officeDocument/2006/relationships/image" Target="../media/image324.png"/></Relationships>
</file>

<file path=ppt/slides/_rels/slide12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30.tiff"/><Relationship Id="rId2" Type="http://schemas.openxmlformats.org/officeDocument/2006/relationships/tags" Target="../tags/tag253.xml"/><Relationship Id="rId1" Type="http://schemas.openxmlformats.org/officeDocument/2006/relationships/image" Target="../media/image329.png"/></Relationships>
</file>

<file path=ppt/slides/_rels/slide12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55.xml"/><Relationship Id="rId1" Type="http://schemas.openxmlformats.org/officeDocument/2006/relationships/tags" Target="../tags/tag254.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331.png"/></Relationships>
</file>

<file path=ppt/slides/_rels/slide12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36.png"/><Relationship Id="rId4" Type="http://schemas.openxmlformats.org/officeDocument/2006/relationships/image" Target="../media/image335.png"/><Relationship Id="rId3" Type="http://schemas.openxmlformats.org/officeDocument/2006/relationships/image" Target="../media/image334.png"/><Relationship Id="rId2" Type="http://schemas.openxmlformats.org/officeDocument/2006/relationships/image" Target="../media/image333.png"/><Relationship Id="rId1" Type="http://schemas.openxmlformats.org/officeDocument/2006/relationships/image" Target="../media/image332.png"/></Relationships>
</file>

<file path=ppt/slides/_rels/slide12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82.png"/><Relationship Id="rId3" Type="http://schemas.openxmlformats.org/officeDocument/2006/relationships/image" Target="../media/image339.png"/><Relationship Id="rId2" Type="http://schemas.openxmlformats.org/officeDocument/2006/relationships/image" Target="../media/image338.png"/><Relationship Id="rId1" Type="http://schemas.openxmlformats.org/officeDocument/2006/relationships/image" Target="../media/image337.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tags" Target="../tags/tag90.xml"/></Relationships>
</file>

<file path=ppt/slides/_rels/slide13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44.png"/><Relationship Id="rId4" Type="http://schemas.openxmlformats.org/officeDocument/2006/relationships/image" Target="../media/image343.png"/><Relationship Id="rId3" Type="http://schemas.openxmlformats.org/officeDocument/2006/relationships/image" Target="../media/image342.png"/><Relationship Id="rId2" Type="http://schemas.openxmlformats.org/officeDocument/2006/relationships/image" Target="../media/image341.png"/><Relationship Id="rId1" Type="http://schemas.openxmlformats.org/officeDocument/2006/relationships/image" Target="../media/image340.png"/></Relationships>
</file>

<file path=ppt/slides/_rels/slide13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47.png"/><Relationship Id="rId3" Type="http://schemas.openxmlformats.org/officeDocument/2006/relationships/image" Target="../media/image343.png"/><Relationship Id="rId2" Type="http://schemas.openxmlformats.org/officeDocument/2006/relationships/image" Target="../media/image346.png"/><Relationship Id="rId1" Type="http://schemas.openxmlformats.org/officeDocument/2006/relationships/image" Target="../media/image345.png"/></Relationships>
</file>

<file path=ppt/slides/_rels/slide13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51.png"/><Relationship Id="rId4" Type="http://schemas.openxmlformats.org/officeDocument/2006/relationships/image" Target="../media/image350.png"/><Relationship Id="rId3" Type="http://schemas.openxmlformats.org/officeDocument/2006/relationships/image" Target="../media/image349.png"/><Relationship Id="rId2" Type="http://schemas.openxmlformats.org/officeDocument/2006/relationships/image" Target="../media/image343.png"/><Relationship Id="rId1" Type="http://schemas.openxmlformats.org/officeDocument/2006/relationships/image" Target="../media/image348.png"/></Relationships>
</file>

<file path=ppt/slides/_rels/slide133.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357.png"/><Relationship Id="rId5" Type="http://schemas.openxmlformats.org/officeDocument/2006/relationships/image" Target="../media/image356.png"/><Relationship Id="rId4" Type="http://schemas.openxmlformats.org/officeDocument/2006/relationships/image" Target="../media/image355.png"/><Relationship Id="rId3" Type="http://schemas.openxmlformats.org/officeDocument/2006/relationships/image" Target="../media/image354.png"/><Relationship Id="rId2" Type="http://schemas.openxmlformats.org/officeDocument/2006/relationships/image" Target="../media/image353.png"/><Relationship Id="rId1" Type="http://schemas.openxmlformats.org/officeDocument/2006/relationships/image" Target="../media/image352.png"/></Relationships>
</file>

<file path=ppt/slides/_rels/slide13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60.png"/><Relationship Id="rId3" Type="http://schemas.openxmlformats.org/officeDocument/2006/relationships/image" Target="../media/image359.png"/><Relationship Id="rId2" Type="http://schemas.openxmlformats.org/officeDocument/2006/relationships/image" Target="../media/image202.png"/><Relationship Id="rId1" Type="http://schemas.openxmlformats.org/officeDocument/2006/relationships/image" Target="../media/image358.png"/></Relationships>
</file>

<file path=ppt/slides/_rels/slide13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61.png"/><Relationship Id="rId1" Type="http://schemas.openxmlformats.org/officeDocument/2006/relationships/tags" Target="../tags/tag256.xml"/></Relationships>
</file>

<file path=ppt/slides/_rels/slide136.xml.rels><?xml version="1.0" encoding="UTF-8" standalone="yes"?>
<Relationships xmlns="http://schemas.openxmlformats.org/package/2006/relationships"><Relationship Id="rId9" Type="http://schemas.openxmlformats.org/officeDocument/2006/relationships/image" Target="../media/image368.png"/><Relationship Id="rId8" Type="http://schemas.openxmlformats.org/officeDocument/2006/relationships/image" Target="../media/image367.png"/><Relationship Id="rId7" Type="http://schemas.openxmlformats.org/officeDocument/2006/relationships/image" Target="../media/image366.png"/><Relationship Id="rId6" Type="http://schemas.openxmlformats.org/officeDocument/2006/relationships/image" Target="../media/image365.png"/><Relationship Id="rId5" Type="http://schemas.openxmlformats.org/officeDocument/2006/relationships/image" Target="../media/image222.png"/><Relationship Id="rId4" Type="http://schemas.openxmlformats.org/officeDocument/2006/relationships/image" Target="../media/image364.png"/><Relationship Id="rId3" Type="http://schemas.openxmlformats.org/officeDocument/2006/relationships/image" Target="../media/image132.png"/><Relationship Id="rId2" Type="http://schemas.openxmlformats.org/officeDocument/2006/relationships/image" Target="../media/image363.png"/><Relationship Id="rId15" Type="http://schemas.openxmlformats.org/officeDocument/2006/relationships/slideLayout" Target="../slideLayouts/slideLayout3.xml"/><Relationship Id="rId14" Type="http://schemas.openxmlformats.org/officeDocument/2006/relationships/image" Target="../media/image373.png"/><Relationship Id="rId13" Type="http://schemas.openxmlformats.org/officeDocument/2006/relationships/image" Target="../media/image372.png"/><Relationship Id="rId12" Type="http://schemas.openxmlformats.org/officeDocument/2006/relationships/image" Target="../media/image371.png"/><Relationship Id="rId11" Type="http://schemas.openxmlformats.org/officeDocument/2006/relationships/image" Target="../media/image370.png"/><Relationship Id="rId10" Type="http://schemas.openxmlformats.org/officeDocument/2006/relationships/image" Target="../media/image369.png"/><Relationship Id="rId1" Type="http://schemas.openxmlformats.org/officeDocument/2006/relationships/image" Target="../media/image362.png"/></Relationships>
</file>

<file path=ppt/slides/_rels/slide137.xml.rels><?xml version="1.0" encoding="UTF-8" standalone="yes"?>
<Relationships xmlns="http://schemas.openxmlformats.org/package/2006/relationships"><Relationship Id="rId9" Type="http://schemas.openxmlformats.org/officeDocument/2006/relationships/image" Target="../media/image381.png"/><Relationship Id="rId8" Type="http://schemas.openxmlformats.org/officeDocument/2006/relationships/image" Target="../media/image132.png"/><Relationship Id="rId7" Type="http://schemas.openxmlformats.org/officeDocument/2006/relationships/image" Target="../media/image380.png"/><Relationship Id="rId6" Type="http://schemas.openxmlformats.org/officeDocument/2006/relationships/image" Target="../media/image379.png"/><Relationship Id="rId5" Type="http://schemas.openxmlformats.org/officeDocument/2006/relationships/image" Target="../media/image378.png"/><Relationship Id="rId4" Type="http://schemas.openxmlformats.org/officeDocument/2006/relationships/image" Target="../media/image377.png"/><Relationship Id="rId3" Type="http://schemas.openxmlformats.org/officeDocument/2006/relationships/image" Target="../media/image376.png"/><Relationship Id="rId2" Type="http://schemas.openxmlformats.org/officeDocument/2006/relationships/image" Target="../media/image375.png"/><Relationship Id="rId15" Type="http://schemas.openxmlformats.org/officeDocument/2006/relationships/notesSlide" Target="../notesSlides/notesSlide5.xml"/><Relationship Id="rId14" Type="http://schemas.openxmlformats.org/officeDocument/2006/relationships/slideLayout" Target="../slideLayouts/slideLayout3.xml"/><Relationship Id="rId13" Type="http://schemas.openxmlformats.org/officeDocument/2006/relationships/image" Target="../media/image384.png"/><Relationship Id="rId12" Type="http://schemas.openxmlformats.org/officeDocument/2006/relationships/image" Target="../media/image371.png"/><Relationship Id="rId11" Type="http://schemas.openxmlformats.org/officeDocument/2006/relationships/image" Target="../media/image383.png"/><Relationship Id="rId10" Type="http://schemas.openxmlformats.org/officeDocument/2006/relationships/image" Target="../media/image382.png"/><Relationship Id="rId1" Type="http://schemas.openxmlformats.org/officeDocument/2006/relationships/image" Target="../media/image374.png"/></Relationships>
</file>

<file path=ppt/slides/_rels/slide13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86.png"/><Relationship Id="rId2" Type="http://schemas.openxmlformats.org/officeDocument/2006/relationships/image" Target="../media/image385.png"/><Relationship Id="rId1" Type="http://schemas.openxmlformats.org/officeDocument/2006/relationships/tags" Target="../tags/tag257.xml"/></Relationships>
</file>

<file path=ppt/slides/_rels/slide139.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392.png"/><Relationship Id="rId6" Type="http://schemas.openxmlformats.org/officeDocument/2006/relationships/image" Target="../media/image391.png"/><Relationship Id="rId5" Type="http://schemas.openxmlformats.org/officeDocument/2006/relationships/image" Target="../media/image390.png"/><Relationship Id="rId4" Type="http://schemas.openxmlformats.org/officeDocument/2006/relationships/image" Target="../media/image389.png"/><Relationship Id="rId3" Type="http://schemas.openxmlformats.org/officeDocument/2006/relationships/image" Target="../media/image388.png"/><Relationship Id="rId2" Type="http://schemas.openxmlformats.org/officeDocument/2006/relationships/image" Target="../media/image387.jpeg"/><Relationship Id="rId1" Type="http://schemas.openxmlformats.org/officeDocument/2006/relationships/image" Target="../media/image243.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60.png"/><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image" Target="../media/image57.png"/></Relationships>
</file>

<file path=ppt/slides/_rels/slide14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93.tiff"/><Relationship Id="rId1" Type="http://schemas.openxmlformats.org/officeDocument/2006/relationships/tags" Target="../tags/tag258.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9.xml"/></Relationships>
</file>

<file path=ppt/slides/_rels/slide14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95.tiff"/><Relationship Id="rId3" Type="http://schemas.openxmlformats.org/officeDocument/2006/relationships/tags" Target="../tags/tag261.xml"/><Relationship Id="rId2" Type="http://schemas.openxmlformats.org/officeDocument/2006/relationships/image" Target="../media/image394.tiff"/><Relationship Id="rId1" Type="http://schemas.openxmlformats.org/officeDocument/2006/relationships/tags" Target="../tags/tag260.xml"/></Relationships>
</file>

<file path=ppt/slides/_rels/slide14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6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96.tiff"/><Relationship Id="rId1" Type="http://schemas.openxmlformats.org/officeDocument/2006/relationships/tags" Target="../tags/tag263.xml"/></Relationships>
</file>

<file path=ppt/slides/_rels/slide14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98.png"/><Relationship Id="rId1" Type="http://schemas.openxmlformats.org/officeDocument/2006/relationships/image" Target="../media/image397.png"/></Relationships>
</file>

<file path=ppt/slides/_rels/slide14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99.tiff"/><Relationship Id="rId1" Type="http://schemas.openxmlformats.org/officeDocument/2006/relationships/tags" Target="../tags/tag264.xml"/></Relationships>
</file>

<file path=ppt/slides/_rels/slide14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00.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1.xml"/></Relationships>
</file>

<file path=ppt/slides/_rels/slide15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65.xml"/><Relationship Id="rId1" Type="http://schemas.openxmlformats.org/officeDocument/2006/relationships/image" Target="../media/image82.png"/></Relationships>
</file>

<file path=ppt/slides/_rels/slide15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268.xml"/><Relationship Id="rId3" Type="http://schemas.openxmlformats.org/officeDocument/2006/relationships/tags" Target="../tags/tag267.xml"/><Relationship Id="rId2" Type="http://schemas.openxmlformats.org/officeDocument/2006/relationships/image" Target="../media/image401.png"/><Relationship Id="rId1" Type="http://schemas.openxmlformats.org/officeDocument/2006/relationships/tags" Target="../tags/tag266.xml"/></Relationships>
</file>

<file path=ppt/slides/_rels/slide152.xml.rels><?xml version="1.0" encoding="UTF-8" standalone="yes"?>
<Relationships xmlns="http://schemas.openxmlformats.org/package/2006/relationships"><Relationship Id="rId9" Type="http://schemas.openxmlformats.org/officeDocument/2006/relationships/image" Target="../media/image405.jpeg"/><Relationship Id="rId8" Type="http://schemas.openxmlformats.org/officeDocument/2006/relationships/tags" Target="../tags/tag273.xml"/><Relationship Id="rId7" Type="http://schemas.openxmlformats.org/officeDocument/2006/relationships/image" Target="../media/image404.jpeg"/><Relationship Id="rId6" Type="http://schemas.openxmlformats.org/officeDocument/2006/relationships/tags" Target="../tags/tag272.xml"/><Relationship Id="rId5" Type="http://schemas.openxmlformats.org/officeDocument/2006/relationships/image" Target="../media/image403.jpeg"/><Relationship Id="rId4" Type="http://schemas.openxmlformats.org/officeDocument/2006/relationships/tags" Target="../tags/tag271.xml"/><Relationship Id="rId3" Type="http://schemas.openxmlformats.org/officeDocument/2006/relationships/image" Target="../media/image402.jpeg"/><Relationship Id="rId2" Type="http://schemas.openxmlformats.org/officeDocument/2006/relationships/tags" Target="../tags/tag270.xml"/><Relationship Id="rId13" Type="http://schemas.openxmlformats.org/officeDocument/2006/relationships/slideLayout" Target="../slideLayouts/slideLayout3.xml"/><Relationship Id="rId12" Type="http://schemas.openxmlformats.org/officeDocument/2006/relationships/image" Target="../media/image406.jpeg"/><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tags" Target="../tags/tag269.xml"/></Relationships>
</file>

<file path=ppt/slides/_rels/slide153.xml.rels><?xml version="1.0" encoding="UTF-8" standalone="yes"?>
<Relationships xmlns="http://schemas.openxmlformats.org/package/2006/relationships"><Relationship Id="rId9" Type="http://schemas.openxmlformats.org/officeDocument/2006/relationships/tags" Target="../tags/tag281.xml"/><Relationship Id="rId8" Type="http://schemas.openxmlformats.org/officeDocument/2006/relationships/tags" Target="../tags/tag280.xml"/><Relationship Id="rId7" Type="http://schemas.openxmlformats.org/officeDocument/2006/relationships/image" Target="../media/image409.jpeg"/><Relationship Id="rId6" Type="http://schemas.openxmlformats.org/officeDocument/2006/relationships/tags" Target="../tags/tag279.xml"/><Relationship Id="rId5" Type="http://schemas.openxmlformats.org/officeDocument/2006/relationships/image" Target="../media/image408.jpeg"/><Relationship Id="rId4" Type="http://schemas.openxmlformats.org/officeDocument/2006/relationships/tags" Target="../tags/tag278.xml"/><Relationship Id="rId3" Type="http://schemas.openxmlformats.org/officeDocument/2006/relationships/image" Target="../media/image407.jpeg"/><Relationship Id="rId22" Type="http://schemas.openxmlformats.org/officeDocument/2006/relationships/slideLayout" Target="../slideLayouts/slideLayout3.xml"/><Relationship Id="rId21" Type="http://schemas.openxmlformats.org/officeDocument/2006/relationships/tags" Target="../tags/tag287.xml"/><Relationship Id="rId20" Type="http://schemas.openxmlformats.org/officeDocument/2006/relationships/image" Target="../media/image414.jpeg"/><Relationship Id="rId2" Type="http://schemas.openxmlformats.org/officeDocument/2006/relationships/tags" Target="../tags/tag277.xml"/><Relationship Id="rId19" Type="http://schemas.openxmlformats.org/officeDocument/2006/relationships/tags" Target="../tags/tag286.xml"/><Relationship Id="rId18" Type="http://schemas.openxmlformats.org/officeDocument/2006/relationships/image" Target="../media/image413.jpeg"/><Relationship Id="rId17" Type="http://schemas.openxmlformats.org/officeDocument/2006/relationships/tags" Target="../tags/tag285.xml"/><Relationship Id="rId16" Type="http://schemas.openxmlformats.org/officeDocument/2006/relationships/image" Target="../media/image406.jpeg"/><Relationship Id="rId15" Type="http://schemas.openxmlformats.org/officeDocument/2006/relationships/tags" Target="../tags/tag284.xml"/><Relationship Id="rId14" Type="http://schemas.openxmlformats.org/officeDocument/2006/relationships/image" Target="../media/image412.jpeg"/><Relationship Id="rId13" Type="http://schemas.openxmlformats.org/officeDocument/2006/relationships/tags" Target="../tags/tag283.xml"/><Relationship Id="rId12" Type="http://schemas.openxmlformats.org/officeDocument/2006/relationships/image" Target="../media/image411.jpeg"/><Relationship Id="rId11" Type="http://schemas.openxmlformats.org/officeDocument/2006/relationships/tags" Target="../tags/tag282.xml"/><Relationship Id="rId10" Type="http://schemas.openxmlformats.org/officeDocument/2006/relationships/image" Target="../media/image410.jpeg"/><Relationship Id="rId1" Type="http://schemas.openxmlformats.org/officeDocument/2006/relationships/tags" Target="../tags/tag276.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50.png"/><Relationship Id="rId3" Type="http://schemas.openxmlformats.org/officeDocument/2006/relationships/tags" Target="../tags/tag288.xml"/><Relationship Id="rId2" Type="http://schemas.openxmlformats.org/officeDocument/2006/relationships/image" Target="../media/image416.png"/><Relationship Id="rId1" Type="http://schemas.openxmlformats.org/officeDocument/2006/relationships/image" Target="../media/image415.png"/></Relationships>
</file>

<file path=ppt/slides/_rels/slide156.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424.png"/><Relationship Id="rId7" Type="http://schemas.openxmlformats.org/officeDocument/2006/relationships/image" Target="../media/image423.png"/><Relationship Id="rId6" Type="http://schemas.openxmlformats.org/officeDocument/2006/relationships/image" Target="../media/image422.png"/><Relationship Id="rId5" Type="http://schemas.openxmlformats.org/officeDocument/2006/relationships/image" Target="../media/image421.png"/><Relationship Id="rId4" Type="http://schemas.openxmlformats.org/officeDocument/2006/relationships/image" Target="../media/image420.png"/><Relationship Id="rId3" Type="http://schemas.openxmlformats.org/officeDocument/2006/relationships/image" Target="../media/image419.png"/><Relationship Id="rId2" Type="http://schemas.openxmlformats.org/officeDocument/2006/relationships/image" Target="../media/image418.png"/><Relationship Id="rId1" Type="http://schemas.openxmlformats.org/officeDocument/2006/relationships/image" Target="../media/image417.png"/></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8.xml.rels><?xml version="1.0" encoding="UTF-8" standalone="yes"?>
<Relationships xmlns="http://schemas.openxmlformats.org/package/2006/relationships"><Relationship Id="rId9" Type="http://schemas.openxmlformats.org/officeDocument/2006/relationships/image" Target="../media/image433.png"/><Relationship Id="rId8" Type="http://schemas.openxmlformats.org/officeDocument/2006/relationships/image" Target="../media/image432.png"/><Relationship Id="rId7" Type="http://schemas.openxmlformats.org/officeDocument/2006/relationships/image" Target="../media/image431.png"/><Relationship Id="rId6" Type="http://schemas.openxmlformats.org/officeDocument/2006/relationships/image" Target="../media/image430.png"/><Relationship Id="rId5" Type="http://schemas.openxmlformats.org/officeDocument/2006/relationships/image" Target="../media/image429.png"/><Relationship Id="rId4" Type="http://schemas.openxmlformats.org/officeDocument/2006/relationships/image" Target="../media/image428.png"/><Relationship Id="rId3" Type="http://schemas.openxmlformats.org/officeDocument/2006/relationships/image" Target="../media/image427.png"/><Relationship Id="rId2" Type="http://schemas.openxmlformats.org/officeDocument/2006/relationships/image" Target="../media/image426.png"/><Relationship Id="rId10" Type="http://schemas.openxmlformats.org/officeDocument/2006/relationships/slideLayout" Target="../slideLayouts/slideLayout3.xml"/><Relationship Id="rId1" Type="http://schemas.openxmlformats.org/officeDocument/2006/relationships/image" Target="../media/image425.png"/></Relationships>
</file>

<file path=ppt/slides/_rels/slide15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35.png"/><Relationship Id="rId2" Type="http://schemas.openxmlformats.org/officeDocument/2006/relationships/image" Target="../media/image434.png"/><Relationship Id="rId1" Type="http://schemas.openxmlformats.org/officeDocument/2006/relationships/image" Target="../media/image426.png"/></Relationships>
</file>

<file path=ppt/slides/_rels/slide16.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image" Target="../media/image64.tiff"/><Relationship Id="rId7" Type="http://schemas.openxmlformats.org/officeDocument/2006/relationships/tags" Target="../tags/tag95.xml"/><Relationship Id="rId6" Type="http://schemas.openxmlformats.org/officeDocument/2006/relationships/image" Target="../media/image63.tiff"/><Relationship Id="rId5" Type="http://schemas.openxmlformats.org/officeDocument/2006/relationships/tags" Target="../tags/tag94.xml"/><Relationship Id="rId4" Type="http://schemas.openxmlformats.org/officeDocument/2006/relationships/image" Target="../media/image62.tiff"/><Relationship Id="rId3" Type="http://schemas.openxmlformats.org/officeDocument/2006/relationships/tags" Target="../tags/tag93.xml"/><Relationship Id="rId2" Type="http://schemas.openxmlformats.org/officeDocument/2006/relationships/image" Target="../media/image61.jpeg"/><Relationship Id="rId11" Type="http://schemas.openxmlformats.org/officeDocument/2006/relationships/slideLayout" Target="../slideLayouts/slideLayout3.xml"/><Relationship Id="rId10" Type="http://schemas.openxmlformats.org/officeDocument/2006/relationships/image" Target="../media/image65.tiff"/><Relationship Id="rId1" Type="http://schemas.openxmlformats.org/officeDocument/2006/relationships/tags" Target="../tags/tag92.xml"/></Relationships>
</file>

<file path=ppt/slides/_rels/slide160.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441.png"/><Relationship Id="rId6" Type="http://schemas.openxmlformats.org/officeDocument/2006/relationships/image" Target="../media/image440.png"/><Relationship Id="rId5" Type="http://schemas.openxmlformats.org/officeDocument/2006/relationships/image" Target="../media/image439.png"/><Relationship Id="rId4" Type="http://schemas.openxmlformats.org/officeDocument/2006/relationships/image" Target="../media/image438.png"/><Relationship Id="rId3" Type="http://schemas.openxmlformats.org/officeDocument/2006/relationships/image" Target="../media/image437.png"/><Relationship Id="rId2" Type="http://schemas.openxmlformats.org/officeDocument/2006/relationships/image" Target="../media/image436.png"/><Relationship Id="rId1" Type="http://schemas.openxmlformats.org/officeDocument/2006/relationships/image" Target="../media/image426.png"/></Relationships>
</file>

<file path=ppt/slides/_rels/slide161.xml.rels><?xml version="1.0" encoding="UTF-8" standalone="yes"?>
<Relationships xmlns="http://schemas.openxmlformats.org/package/2006/relationships"><Relationship Id="rId9" Type="http://schemas.openxmlformats.org/officeDocument/2006/relationships/image" Target="../media/image450.png"/><Relationship Id="rId8" Type="http://schemas.openxmlformats.org/officeDocument/2006/relationships/image" Target="../media/image449.png"/><Relationship Id="rId7" Type="http://schemas.openxmlformats.org/officeDocument/2006/relationships/image" Target="../media/image448.png"/><Relationship Id="rId6" Type="http://schemas.openxmlformats.org/officeDocument/2006/relationships/image" Target="../media/image447.png"/><Relationship Id="rId5" Type="http://schemas.openxmlformats.org/officeDocument/2006/relationships/image" Target="../media/image446.png"/><Relationship Id="rId4" Type="http://schemas.openxmlformats.org/officeDocument/2006/relationships/image" Target="../media/image445.png"/><Relationship Id="rId3" Type="http://schemas.openxmlformats.org/officeDocument/2006/relationships/image" Target="../media/image444.png"/><Relationship Id="rId2" Type="http://schemas.openxmlformats.org/officeDocument/2006/relationships/image" Target="../media/image443.png"/><Relationship Id="rId12" Type="http://schemas.openxmlformats.org/officeDocument/2006/relationships/slideLayout" Target="../slideLayouts/slideLayout3.xml"/><Relationship Id="rId11" Type="http://schemas.openxmlformats.org/officeDocument/2006/relationships/image" Target="../media/image452.png"/><Relationship Id="rId10" Type="http://schemas.openxmlformats.org/officeDocument/2006/relationships/image" Target="../media/image451.png"/><Relationship Id="rId1" Type="http://schemas.openxmlformats.org/officeDocument/2006/relationships/image" Target="../media/image442.png"/></Relationships>
</file>

<file path=ppt/slides/_rels/slide162.xml.rels><?xml version="1.0" encoding="UTF-8" standalone="yes"?>
<Relationships xmlns="http://schemas.openxmlformats.org/package/2006/relationships"><Relationship Id="rId9" Type="http://schemas.openxmlformats.org/officeDocument/2006/relationships/tags" Target="../tags/tag292.xml"/><Relationship Id="rId8" Type="http://schemas.openxmlformats.org/officeDocument/2006/relationships/tags" Target="../tags/tag291.xml"/><Relationship Id="rId7" Type="http://schemas.openxmlformats.org/officeDocument/2006/relationships/image" Target="../media/image457.png"/><Relationship Id="rId6" Type="http://schemas.openxmlformats.org/officeDocument/2006/relationships/tags" Target="../tags/tag290.xml"/><Relationship Id="rId5" Type="http://schemas.openxmlformats.org/officeDocument/2006/relationships/tags" Target="../tags/tag289.xml"/><Relationship Id="rId4" Type="http://schemas.openxmlformats.org/officeDocument/2006/relationships/image" Target="../media/image456.png"/><Relationship Id="rId3" Type="http://schemas.openxmlformats.org/officeDocument/2006/relationships/image" Target="../media/image455.png"/><Relationship Id="rId20" Type="http://schemas.openxmlformats.org/officeDocument/2006/relationships/slideLayout" Target="../slideLayouts/slideLayout3.xml"/><Relationship Id="rId2" Type="http://schemas.openxmlformats.org/officeDocument/2006/relationships/image" Target="../media/image454.png"/><Relationship Id="rId19" Type="http://schemas.openxmlformats.org/officeDocument/2006/relationships/tags" Target="../tags/tag299.xml"/><Relationship Id="rId18" Type="http://schemas.openxmlformats.org/officeDocument/2006/relationships/tags" Target="../tags/tag298.xml"/><Relationship Id="rId17" Type="http://schemas.openxmlformats.org/officeDocument/2006/relationships/tags" Target="../tags/tag297.xml"/><Relationship Id="rId16" Type="http://schemas.openxmlformats.org/officeDocument/2006/relationships/image" Target="../media/image460.png"/><Relationship Id="rId15" Type="http://schemas.openxmlformats.org/officeDocument/2006/relationships/tags" Target="../tags/tag296.xml"/><Relationship Id="rId14" Type="http://schemas.openxmlformats.org/officeDocument/2006/relationships/tags" Target="../tags/tag295.xml"/><Relationship Id="rId13" Type="http://schemas.openxmlformats.org/officeDocument/2006/relationships/image" Target="../media/image459.png"/><Relationship Id="rId12" Type="http://schemas.openxmlformats.org/officeDocument/2006/relationships/tags" Target="../tags/tag294.xml"/><Relationship Id="rId11" Type="http://schemas.openxmlformats.org/officeDocument/2006/relationships/tags" Target="../tags/tag293.xml"/><Relationship Id="rId10" Type="http://schemas.openxmlformats.org/officeDocument/2006/relationships/image" Target="../media/image458.png"/><Relationship Id="rId1" Type="http://schemas.openxmlformats.org/officeDocument/2006/relationships/image" Target="../media/image453.png"/></Relationships>
</file>

<file path=ppt/slides/_rels/slide1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0.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61.jpeg"/><Relationship Id="rId1" Type="http://schemas.openxmlformats.org/officeDocument/2006/relationships/tags" Target="../tags/tag301.xml"/></Relationships>
</file>

<file path=ppt/slides/_rels/slide166.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466.png"/><Relationship Id="rId6" Type="http://schemas.openxmlformats.org/officeDocument/2006/relationships/image" Target="../media/image259.png"/><Relationship Id="rId5" Type="http://schemas.openxmlformats.org/officeDocument/2006/relationships/image" Target="../media/image465.png"/><Relationship Id="rId4" Type="http://schemas.openxmlformats.org/officeDocument/2006/relationships/image" Target="../media/image464.png"/><Relationship Id="rId3" Type="http://schemas.openxmlformats.org/officeDocument/2006/relationships/image" Target="../media/image218.png"/><Relationship Id="rId2" Type="http://schemas.openxmlformats.org/officeDocument/2006/relationships/image" Target="../media/image463.png"/><Relationship Id="rId1" Type="http://schemas.openxmlformats.org/officeDocument/2006/relationships/image" Target="../media/image462.png"/></Relationships>
</file>

<file path=ppt/slides/_rels/slide167.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472.png"/><Relationship Id="rId5" Type="http://schemas.openxmlformats.org/officeDocument/2006/relationships/image" Target="../media/image471.png"/><Relationship Id="rId4" Type="http://schemas.openxmlformats.org/officeDocument/2006/relationships/image" Target="../media/image470.png"/><Relationship Id="rId3" Type="http://schemas.openxmlformats.org/officeDocument/2006/relationships/image" Target="../media/image469.png"/><Relationship Id="rId2" Type="http://schemas.openxmlformats.org/officeDocument/2006/relationships/image" Target="../media/image468.png"/><Relationship Id="rId1" Type="http://schemas.openxmlformats.org/officeDocument/2006/relationships/image" Target="../media/image467.png"/></Relationships>
</file>

<file path=ppt/slides/_rels/slide16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64.png"/><Relationship Id="rId1" Type="http://schemas.openxmlformats.org/officeDocument/2006/relationships/image" Target="../media/image218.png"/></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6.tiff"/><Relationship Id="rId1" Type="http://schemas.openxmlformats.org/officeDocument/2006/relationships/tags" Target="../tags/tag97.xml"/></Relationships>
</file>

<file path=ppt/slides/_rels/slide17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64.png"/><Relationship Id="rId2" Type="http://schemas.openxmlformats.org/officeDocument/2006/relationships/image" Target="../media/image218.png"/><Relationship Id="rId1" Type="http://schemas.openxmlformats.org/officeDocument/2006/relationships/image" Target="../media/image473.png"/></Relationships>
</file>

<file path=ppt/slides/_rels/slide171.xml.rels><?xml version="1.0" encoding="UTF-8" standalone="yes"?>
<Relationships xmlns="http://schemas.openxmlformats.org/package/2006/relationships"><Relationship Id="rId9" Type="http://schemas.openxmlformats.org/officeDocument/2006/relationships/image" Target="../media/image480.png"/><Relationship Id="rId8" Type="http://schemas.openxmlformats.org/officeDocument/2006/relationships/image" Target="../media/image464.png"/><Relationship Id="rId7" Type="http://schemas.openxmlformats.org/officeDocument/2006/relationships/image" Target="../media/image479.png"/><Relationship Id="rId6" Type="http://schemas.openxmlformats.org/officeDocument/2006/relationships/image" Target="../media/image478.png"/><Relationship Id="rId5" Type="http://schemas.openxmlformats.org/officeDocument/2006/relationships/image" Target="../media/image218.png"/><Relationship Id="rId4" Type="http://schemas.openxmlformats.org/officeDocument/2006/relationships/image" Target="../media/image477.png"/><Relationship Id="rId3" Type="http://schemas.openxmlformats.org/officeDocument/2006/relationships/image" Target="../media/image476.png"/><Relationship Id="rId2" Type="http://schemas.openxmlformats.org/officeDocument/2006/relationships/image" Target="../media/image475.png"/><Relationship Id="rId13" Type="http://schemas.openxmlformats.org/officeDocument/2006/relationships/slideLayout" Target="../slideLayouts/slideLayout3.xml"/><Relationship Id="rId12" Type="http://schemas.openxmlformats.org/officeDocument/2006/relationships/image" Target="../media/image483.png"/><Relationship Id="rId11" Type="http://schemas.openxmlformats.org/officeDocument/2006/relationships/image" Target="../media/image482.png"/><Relationship Id="rId10" Type="http://schemas.openxmlformats.org/officeDocument/2006/relationships/image" Target="../media/image481.png"/><Relationship Id="rId1" Type="http://schemas.openxmlformats.org/officeDocument/2006/relationships/image" Target="../media/image474.png"/></Relationships>
</file>

<file path=ppt/slides/_rels/slide17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84.png"/></Relationships>
</file>

<file path=ppt/slides/_rels/slide17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02.xml"/></Relationships>
</file>

<file path=ppt/slides/_rels/slide174.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489.png"/><Relationship Id="rId5" Type="http://schemas.openxmlformats.org/officeDocument/2006/relationships/image" Target="../media/image488.png"/><Relationship Id="rId4" Type="http://schemas.openxmlformats.org/officeDocument/2006/relationships/image" Target="../media/image487.png"/><Relationship Id="rId3" Type="http://schemas.openxmlformats.org/officeDocument/2006/relationships/image" Target="../media/image486.png"/><Relationship Id="rId2" Type="http://schemas.openxmlformats.org/officeDocument/2006/relationships/image" Target="../media/image282.png"/><Relationship Id="rId1" Type="http://schemas.openxmlformats.org/officeDocument/2006/relationships/image" Target="../media/image485.png"/></Relationships>
</file>

<file path=ppt/slides/_rels/slide175.xml.rels><?xml version="1.0" encoding="UTF-8" standalone="yes"?>
<Relationships xmlns="http://schemas.openxmlformats.org/package/2006/relationships"><Relationship Id="rId9" Type="http://schemas.openxmlformats.org/officeDocument/2006/relationships/image" Target="../media/image497.png"/><Relationship Id="rId8" Type="http://schemas.openxmlformats.org/officeDocument/2006/relationships/image" Target="../media/image256.png"/><Relationship Id="rId7" Type="http://schemas.openxmlformats.org/officeDocument/2006/relationships/image" Target="../media/image496.png"/><Relationship Id="rId6" Type="http://schemas.openxmlformats.org/officeDocument/2006/relationships/image" Target="../media/image495.png"/><Relationship Id="rId5" Type="http://schemas.openxmlformats.org/officeDocument/2006/relationships/image" Target="../media/image494.png"/><Relationship Id="rId4" Type="http://schemas.openxmlformats.org/officeDocument/2006/relationships/image" Target="../media/image493.png"/><Relationship Id="rId3" Type="http://schemas.openxmlformats.org/officeDocument/2006/relationships/image" Target="../media/image492.png"/><Relationship Id="rId2" Type="http://schemas.openxmlformats.org/officeDocument/2006/relationships/image" Target="../media/image491.png"/><Relationship Id="rId11" Type="http://schemas.openxmlformats.org/officeDocument/2006/relationships/slideLayout" Target="../slideLayouts/slideLayout3.xml"/><Relationship Id="rId10" Type="http://schemas.openxmlformats.org/officeDocument/2006/relationships/image" Target="../media/image498.png"/><Relationship Id="rId1" Type="http://schemas.openxmlformats.org/officeDocument/2006/relationships/image" Target="../media/image490.png"/></Relationships>
</file>

<file path=ppt/slides/_rels/slide176.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502.png"/><Relationship Id="rId6" Type="http://schemas.openxmlformats.org/officeDocument/2006/relationships/image" Target="../media/image501.png"/><Relationship Id="rId5" Type="http://schemas.openxmlformats.org/officeDocument/2006/relationships/image" Target="../media/image496.png"/><Relationship Id="rId4" Type="http://schemas.openxmlformats.org/officeDocument/2006/relationships/image" Target="../media/image500.png"/><Relationship Id="rId3" Type="http://schemas.openxmlformats.org/officeDocument/2006/relationships/image" Target="../media/image497.png"/><Relationship Id="rId2" Type="http://schemas.openxmlformats.org/officeDocument/2006/relationships/image" Target="../media/image499.png"/><Relationship Id="rId1" Type="http://schemas.openxmlformats.org/officeDocument/2006/relationships/image" Target="../media/image498.png"/></Relationships>
</file>

<file path=ppt/slides/_rels/slide177.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506.png"/><Relationship Id="rId6" Type="http://schemas.openxmlformats.org/officeDocument/2006/relationships/image" Target="../media/image505.png"/><Relationship Id="rId5" Type="http://schemas.openxmlformats.org/officeDocument/2006/relationships/image" Target="../media/image504.png"/><Relationship Id="rId4" Type="http://schemas.openxmlformats.org/officeDocument/2006/relationships/image" Target="../media/image503.png"/><Relationship Id="rId3" Type="http://schemas.openxmlformats.org/officeDocument/2006/relationships/image" Target="../media/image202.png"/><Relationship Id="rId2" Type="http://schemas.openxmlformats.org/officeDocument/2006/relationships/image" Target="../media/image465.png"/><Relationship Id="rId1" Type="http://schemas.openxmlformats.org/officeDocument/2006/relationships/image" Target="../media/image82.png"/></Relationships>
</file>

<file path=ppt/slides/_rels/slide17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509.png"/><Relationship Id="rId3" Type="http://schemas.openxmlformats.org/officeDocument/2006/relationships/image" Target="../media/image202.png"/><Relationship Id="rId2" Type="http://schemas.openxmlformats.org/officeDocument/2006/relationships/image" Target="../media/image508.png"/><Relationship Id="rId1" Type="http://schemas.openxmlformats.org/officeDocument/2006/relationships/image" Target="../media/image507.png"/></Relationships>
</file>

<file path=ppt/slides/_rels/slide17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1.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image" Target="../media/image464.png"/><Relationship Id="rId1" Type="http://schemas.openxmlformats.org/officeDocument/2006/relationships/image" Target="../media/image218.png"/></Relationships>
</file>

<file path=ppt/slides/_rels/slide182.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516.png"/><Relationship Id="rId7" Type="http://schemas.openxmlformats.org/officeDocument/2006/relationships/image" Target="../media/image515.png"/><Relationship Id="rId6" Type="http://schemas.openxmlformats.org/officeDocument/2006/relationships/image" Target="../media/image514.png"/><Relationship Id="rId5" Type="http://schemas.openxmlformats.org/officeDocument/2006/relationships/image" Target="../media/image513.png"/><Relationship Id="rId4" Type="http://schemas.openxmlformats.org/officeDocument/2006/relationships/image" Target="../media/image512.png"/><Relationship Id="rId3" Type="http://schemas.openxmlformats.org/officeDocument/2006/relationships/image" Target="../media/image511.png"/><Relationship Id="rId2" Type="http://schemas.openxmlformats.org/officeDocument/2006/relationships/image" Target="../media/image444.png"/><Relationship Id="rId1" Type="http://schemas.openxmlformats.org/officeDocument/2006/relationships/image" Target="../media/image202.png"/></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4.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522.png"/><Relationship Id="rId6" Type="http://schemas.openxmlformats.org/officeDocument/2006/relationships/image" Target="../media/image521.png"/><Relationship Id="rId5" Type="http://schemas.openxmlformats.org/officeDocument/2006/relationships/image" Target="../media/image520.png"/><Relationship Id="rId4" Type="http://schemas.openxmlformats.org/officeDocument/2006/relationships/image" Target="../media/image519.png"/><Relationship Id="rId3" Type="http://schemas.openxmlformats.org/officeDocument/2006/relationships/image" Target="../media/image202.png"/><Relationship Id="rId2" Type="http://schemas.openxmlformats.org/officeDocument/2006/relationships/image" Target="../media/image518.png"/><Relationship Id="rId1" Type="http://schemas.openxmlformats.org/officeDocument/2006/relationships/image" Target="../media/image517.png"/></Relationships>
</file>

<file path=ppt/slides/_rels/slide185.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529.png"/><Relationship Id="rId7" Type="http://schemas.openxmlformats.org/officeDocument/2006/relationships/image" Target="../media/image528.png"/><Relationship Id="rId6" Type="http://schemas.openxmlformats.org/officeDocument/2006/relationships/image" Target="../media/image527.png"/><Relationship Id="rId5" Type="http://schemas.openxmlformats.org/officeDocument/2006/relationships/image" Target="../media/image526.png"/><Relationship Id="rId4" Type="http://schemas.openxmlformats.org/officeDocument/2006/relationships/image" Target="../media/image202.png"/><Relationship Id="rId3" Type="http://schemas.openxmlformats.org/officeDocument/2006/relationships/image" Target="../media/image525.png"/><Relationship Id="rId2" Type="http://schemas.openxmlformats.org/officeDocument/2006/relationships/image" Target="../media/image524.png"/><Relationship Id="rId1" Type="http://schemas.openxmlformats.org/officeDocument/2006/relationships/image" Target="../media/image523.png"/></Relationships>
</file>

<file path=ppt/slides/_rels/slide186.xml.rels><?xml version="1.0" encoding="UTF-8" standalone="yes"?>
<Relationships xmlns="http://schemas.openxmlformats.org/package/2006/relationships"><Relationship Id="rId9" Type="http://schemas.openxmlformats.org/officeDocument/2006/relationships/image" Target="../media/image533.jpeg"/><Relationship Id="rId8" Type="http://schemas.openxmlformats.org/officeDocument/2006/relationships/tags" Target="../tags/tag307.xml"/><Relationship Id="rId7" Type="http://schemas.openxmlformats.org/officeDocument/2006/relationships/image" Target="../media/image532.jpeg"/><Relationship Id="rId6" Type="http://schemas.openxmlformats.org/officeDocument/2006/relationships/tags" Target="../tags/tag306.xml"/><Relationship Id="rId5" Type="http://schemas.openxmlformats.org/officeDocument/2006/relationships/tags" Target="../tags/tag305.xml"/><Relationship Id="rId4" Type="http://schemas.openxmlformats.org/officeDocument/2006/relationships/image" Target="../media/image531.jpeg"/><Relationship Id="rId3" Type="http://schemas.openxmlformats.org/officeDocument/2006/relationships/tags" Target="../tags/tag304.xml"/><Relationship Id="rId2" Type="http://schemas.openxmlformats.org/officeDocument/2006/relationships/image" Target="../media/image530.jpeg"/><Relationship Id="rId16" Type="http://schemas.openxmlformats.org/officeDocument/2006/relationships/slideLayout" Target="../slideLayouts/slideLayout3.xml"/><Relationship Id="rId15" Type="http://schemas.openxmlformats.org/officeDocument/2006/relationships/image" Target="../media/image536.jpeg"/><Relationship Id="rId14" Type="http://schemas.openxmlformats.org/officeDocument/2006/relationships/tags" Target="../tags/tag310.xml"/><Relationship Id="rId13" Type="http://schemas.openxmlformats.org/officeDocument/2006/relationships/image" Target="../media/image535.jpeg"/><Relationship Id="rId12" Type="http://schemas.openxmlformats.org/officeDocument/2006/relationships/tags" Target="../tags/tag309.xml"/><Relationship Id="rId11" Type="http://schemas.openxmlformats.org/officeDocument/2006/relationships/image" Target="../media/image534.jpeg"/><Relationship Id="rId10" Type="http://schemas.openxmlformats.org/officeDocument/2006/relationships/tags" Target="../tags/tag308.xml"/><Relationship Id="rId1" Type="http://schemas.openxmlformats.org/officeDocument/2006/relationships/tags" Target="../tags/tag303.xml"/></Relationships>
</file>

<file path=ppt/slides/_rels/slide187.xml.rels><?xml version="1.0" encoding="UTF-8" standalone="yes"?>
<Relationships xmlns="http://schemas.openxmlformats.org/package/2006/relationships"><Relationship Id="rId9" Type="http://schemas.openxmlformats.org/officeDocument/2006/relationships/image" Target="../media/image288.png"/><Relationship Id="rId8" Type="http://schemas.openxmlformats.org/officeDocument/2006/relationships/image" Target="../media/image543.png"/><Relationship Id="rId7" Type="http://schemas.openxmlformats.org/officeDocument/2006/relationships/image" Target="../media/image542.png"/><Relationship Id="rId6" Type="http://schemas.openxmlformats.org/officeDocument/2006/relationships/image" Target="../media/image541.png"/><Relationship Id="rId5" Type="http://schemas.openxmlformats.org/officeDocument/2006/relationships/image" Target="../media/image540.png"/><Relationship Id="rId4" Type="http://schemas.openxmlformats.org/officeDocument/2006/relationships/image" Target="../media/image539.png"/><Relationship Id="rId3" Type="http://schemas.openxmlformats.org/officeDocument/2006/relationships/image" Target="../media/image538.png"/><Relationship Id="rId2" Type="http://schemas.openxmlformats.org/officeDocument/2006/relationships/image" Target="../media/image202.png"/><Relationship Id="rId10" Type="http://schemas.openxmlformats.org/officeDocument/2006/relationships/slideLayout" Target="../slideLayouts/slideLayout3.xml"/><Relationship Id="rId1" Type="http://schemas.openxmlformats.org/officeDocument/2006/relationships/image" Target="../media/image537.png"/></Relationships>
</file>

<file path=ppt/slides/_rels/slide18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547.png"/><Relationship Id="rId3" Type="http://schemas.openxmlformats.org/officeDocument/2006/relationships/image" Target="../media/image546.png"/><Relationship Id="rId2" Type="http://schemas.openxmlformats.org/officeDocument/2006/relationships/image" Target="../media/image545.png"/><Relationship Id="rId1" Type="http://schemas.openxmlformats.org/officeDocument/2006/relationships/image" Target="../media/image544.png"/></Relationships>
</file>

<file path=ppt/slides/_rels/slide18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56.png"/><Relationship Id="rId4" Type="http://schemas.openxmlformats.org/officeDocument/2006/relationships/image" Target="../media/image550.jpeg"/><Relationship Id="rId3" Type="http://schemas.openxmlformats.org/officeDocument/2006/relationships/tags" Target="../tags/tag311.xml"/><Relationship Id="rId2" Type="http://schemas.openxmlformats.org/officeDocument/2006/relationships/image" Target="../media/image549.png"/><Relationship Id="rId1" Type="http://schemas.openxmlformats.org/officeDocument/2006/relationships/image" Target="../media/image548.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7.jpeg"/><Relationship Id="rId1" Type="http://schemas.openxmlformats.org/officeDocument/2006/relationships/tags" Target="../tags/tag98.xml"/></Relationships>
</file>

<file path=ppt/slides/_rels/slide19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52.tiff"/><Relationship Id="rId1" Type="http://schemas.openxmlformats.org/officeDocument/2006/relationships/image" Target="../media/image551.png"/></Relationships>
</file>

<file path=ppt/slides/_rels/slide191.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555.jpeg"/><Relationship Id="rId5" Type="http://schemas.openxmlformats.org/officeDocument/2006/relationships/tags" Target="../tags/tag314.xml"/><Relationship Id="rId4" Type="http://schemas.openxmlformats.org/officeDocument/2006/relationships/image" Target="../media/image554.jpeg"/><Relationship Id="rId3" Type="http://schemas.openxmlformats.org/officeDocument/2006/relationships/tags" Target="../tags/tag313.xml"/><Relationship Id="rId2" Type="http://schemas.openxmlformats.org/officeDocument/2006/relationships/image" Target="../media/image553.jpeg"/><Relationship Id="rId1" Type="http://schemas.openxmlformats.org/officeDocument/2006/relationships/tags" Target="../tags/tag312.xml"/></Relationships>
</file>

<file path=ppt/slides/_rels/slide192.xml.rels><?xml version="1.0" encoding="UTF-8" standalone="yes"?>
<Relationships xmlns="http://schemas.openxmlformats.org/package/2006/relationships"><Relationship Id="rId9" Type="http://schemas.openxmlformats.org/officeDocument/2006/relationships/tags" Target="../tags/tag316.xml"/><Relationship Id="rId8" Type="http://schemas.openxmlformats.org/officeDocument/2006/relationships/image" Target="../media/image561.jpeg"/><Relationship Id="rId7" Type="http://schemas.openxmlformats.org/officeDocument/2006/relationships/tags" Target="../tags/tag315.xml"/><Relationship Id="rId6" Type="http://schemas.openxmlformats.org/officeDocument/2006/relationships/image" Target="../media/image86.png"/><Relationship Id="rId5" Type="http://schemas.openxmlformats.org/officeDocument/2006/relationships/image" Target="../media/image560.png"/><Relationship Id="rId4" Type="http://schemas.openxmlformats.org/officeDocument/2006/relationships/image" Target="../media/image559.png"/><Relationship Id="rId3" Type="http://schemas.openxmlformats.org/officeDocument/2006/relationships/image" Target="../media/image558.png"/><Relationship Id="rId2" Type="http://schemas.openxmlformats.org/officeDocument/2006/relationships/image" Target="../media/image557.png"/><Relationship Id="rId11" Type="http://schemas.openxmlformats.org/officeDocument/2006/relationships/slideLayout" Target="../slideLayouts/slideLayout3.xml"/><Relationship Id="rId10" Type="http://schemas.openxmlformats.org/officeDocument/2006/relationships/image" Target="../media/image562.jpeg"/><Relationship Id="rId1" Type="http://schemas.openxmlformats.org/officeDocument/2006/relationships/image" Target="../media/image556.png"/></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8.tiff"/><Relationship Id="rId1" Type="http://schemas.openxmlformats.org/officeDocument/2006/relationships/tags" Target="../tags/tag9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9.tiff"/><Relationship Id="rId1" Type="http://schemas.openxmlformats.org/officeDocument/2006/relationships/tags" Target="../tags/tag10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72.jpeg"/><Relationship Id="rId5" Type="http://schemas.openxmlformats.org/officeDocument/2006/relationships/tags" Target="../tags/tag103.xml"/><Relationship Id="rId4" Type="http://schemas.openxmlformats.org/officeDocument/2006/relationships/image" Target="../media/image71.jpeg"/><Relationship Id="rId3" Type="http://schemas.openxmlformats.org/officeDocument/2006/relationships/tags" Target="../tags/tag102.xml"/><Relationship Id="rId2" Type="http://schemas.openxmlformats.org/officeDocument/2006/relationships/image" Target="../media/image70.jpeg"/><Relationship Id="rId1" Type="http://schemas.openxmlformats.org/officeDocument/2006/relationships/tags" Target="../tags/tag101.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75.jpeg"/><Relationship Id="rId5" Type="http://schemas.openxmlformats.org/officeDocument/2006/relationships/tags" Target="../tags/tag106.xml"/><Relationship Id="rId4" Type="http://schemas.openxmlformats.org/officeDocument/2006/relationships/image" Target="../media/image74.jpeg"/><Relationship Id="rId3" Type="http://schemas.openxmlformats.org/officeDocument/2006/relationships/tags" Target="../tags/tag105.xml"/><Relationship Id="rId2" Type="http://schemas.openxmlformats.org/officeDocument/2006/relationships/image" Target="../media/image73.jpeg"/><Relationship Id="rId1" Type="http://schemas.openxmlformats.org/officeDocument/2006/relationships/tags" Target="../tags/tag104.xml"/></Relationships>
</file>

<file path=ppt/slides/_rels/slide27.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image" Target="../media/image79.jpeg"/><Relationship Id="rId7" Type="http://schemas.openxmlformats.org/officeDocument/2006/relationships/tags" Target="../tags/tag110.xml"/><Relationship Id="rId6" Type="http://schemas.openxmlformats.org/officeDocument/2006/relationships/image" Target="../media/image78.jpeg"/><Relationship Id="rId5" Type="http://schemas.openxmlformats.org/officeDocument/2006/relationships/tags" Target="../tags/tag109.xml"/><Relationship Id="rId4" Type="http://schemas.openxmlformats.org/officeDocument/2006/relationships/image" Target="../media/image77.jpeg"/><Relationship Id="rId3" Type="http://schemas.openxmlformats.org/officeDocument/2006/relationships/tags" Target="../tags/tag108.xml"/><Relationship Id="rId2" Type="http://schemas.openxmlformats.org/officeDocument/2006/relationships/image" Target="../media/image76.jpeg"/><Relationship Id="rId11" Type="http://schemas.openxmlformats.org/officeDocument/2006/relationships/slideLayout" Target="../slideLayouts/slideLayout3.xml"/><Relationship Id="rId10" Type="http://schemas.openxmlformats.org/officeDocument/2006/relationships/image" Target="../media/image80.jpeg"/><Relationship Id="rId1" Type="http://schemas.openxmlformats.org/officeDocument/2006/relationships/tags" Target="../tags/tag10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1.tiff"/><Relationship Id="rId1" Type="http://schemas.openxmlformats.org/officeDocument/2006/relationships/tags" Target="../tags/tag11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2.png"/></Relationships>
</file>

<file path=ppt/slides/_rels/slide3.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3" Type="http://schemas.openxmlformats.org/officeDocument/2006/relationships/notesSlide" Target="../notesSlides/notesSlide2.xml"/><Relationship Id="rId32" Type="http://schemas.openxmlformats.org/officeDocument/2006/relationships/slideLayout" Target="../slideLayouts/slideLayout2.xml"/><Relationship Id="rId31" Type="http://schemas.openxmlformats.org/officeDocument/2006/relationships/tags" Target="../tags/tag63.xml"/><Relationship Id="rId30" Type="http://schemas.openxmlformats.org/officeDocument/2006/relationships/tags" Target="../tags/tag62.xml"/><Relationship Id="rId3" Type="http://schemas.openxmlformats.org/officeDocument/2006/relationships/tags" Target="../tags/tag35.xml"/><Relationship Id="rId29" Type="http://schemas.openxmlformats.org/officeDocument/2006/relationships/tags" Target="../tags/tag61.xml"/><Relationship Id="rId28" Type="http://schemas.openxmlformats.org/officeDocument/2006/relationships/tags" Target="../tags/tag60.xml"/><Relationship Id="rId27" Type="http://schemas.openxmlformats.org/officeDocument/2006/relationships/tags" Target="../tags/tag59.xml"/><Relationship Id="rId26" Type="http://schemas.openxmlformats.org/officeDocument/2006/relationships/tags" Target="../tags/tag58.xml"/><Relationship Id="rId25" Type="http://schemas.openxmlformats.org/officeDocument/2006/relationships/tags" Target="../tags/tag57.xml"/><Relationship Id="rId24" Type="http://schemas.openxmlformats.org/officeDocument/2006/relationships/tags" Target="../tags/tag56.xml"/><Relationship Id="rId23" Type="http://schemas.openxmlformats.org/officeDocument/2006/relationships/tags" Target="../tags/tag55.xml"/><Relationship Id="rId22" Type="http://schemas.openxmlformats.org/officeDocument/2006/relationships/tags" Target="../tags/tag54.xml"/><Relationship Id="rId21" Type="http://schemas.openxmlformats.org/officeDocument/2006/relationships/tags" Target="../tags/tag53.xml"/><Relationship Id="rId20" Type="http://schemas.openxmlformats.org/officeDocument/2006/relationships/tags" Target="../tags/tag52.xml"/><Relationship Id="rId2" Type="http://schemas.openxmlformats.org/officeDocument/2006/relationships/tags" Target="../tags/tag34.xml"/><Relationship Id="rId19" Type="http://schemas.openxmlformats.org/officeDocument/2006/relationships/tags" Target="../tags/tag51.xml"/><Relationship Id="rId18" Type="http://schemas.openxmlformats.org/officeDocument/2006/relationships/tags" Target="../tags/tag50.xml"/><Relationship Id="rId17" Type="http://schemas.openxmlformats.org/officeDocument/2006/relationships/tags" Target="../tags/tag49.xml"/><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3.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86.png"/><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image" Target="../media/image83.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7.tiff"/><Relationship Id="rId1" Type="http://schemas.openxmlformats.org/officeDocument/2006/relationships/tags" Target="../tags/tag113.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88.tiff"/><Relationship Id="rId2" Type="http://schemas.openxmlformats.org/officeDocument/2006/relationships/tags" Target="../tags/tag115.xml"/><Relationship Id="rId1" Type="http://schemas.openxmlformats.org/officeDocument/2006/relationships/tags" Target="../tags/tag114.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9.tiff"/><Relationship Id="rId1" Type="http://schemas.openxmlformats.org/officeDocument/2006/relationships/tags" Target="../tags/tag116.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2.png"/></Relationships>
</file>

<file path=ppt/slides/_rels/slide35.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121.xml"/><Relationship Id="rId7" Type="http://schemas.openxmlformats.org/officeDocument/2006/relationships/image" Target="../media/image92.png"/><Relationship Id="rId6" Type="http://schemas.openxmlformats.org/officeDocument/2006/relationships/tags" Target="../tags/tag120.xml"/><Relationship Id="rId5" Type="http://schemas.openxmlformats.org/officeDocument/2006/relationships/image" Target="../media/image91.png"/><Relationship Id="rId4" Type="http://schemas.openxmlformats.org/officeDocument/2006/relationships/tags" Target="../tags/tag119.xml"/><Relationship Id="rId3" Type="http://schemas.openxmlformats.org/officeDocument/2006/relationships/image" Target="../media/image90.png"/><Relationship Id="rId2" Type="http://schemas.openxmlformats.org/officeDocument/2006/relationships/tags" Target="../tags/tag118.xml"/><Relationship Id="rId1" Type="http://schemas.openxmlformats.org/officeDocument/2006/relationships/tags" Target="../tags/tag117.xml"/></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94.tiff"/><Relationship Id="rId3" Type="http://schemas.openxmlformats.org/officeDocument/2006/relationships/tags" Target="../tags/tag123.xml"/><Relationship Id="rId2" Type="http://schemas.openxmlformats.org/officeDocument/2006/relationships/image" Target="../media/image93.tiff"/><Relationship Id="rId1" Type="http://schemas.openxmlformats.org/officeDocument/2006/relationships/tags" Target="../tags/tag12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5.tiff"/><Relationship Id="rId1" Type="http://schemas.openxmlformats.org/officeDocument/2006/relationships/tags" Target="../tags/tag124.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97.tiff"/><Relationship Id="rId3" Type="http://schemas.openxmlformats.org/officeDocument/2006/relationships/tags" Target="../tags/tag126.xml"/><Relationship Id="rId2" Type="http://schemas.openxmlformats.org/officeDocument/2006/relationships/image" Target="../media/image96.tiff"/><Relationship Id="rId1" Type="http://schemas.openxmlformats.org/officeDocument/2006/relationships/tags" Target="../tags/tag125.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99.png"/><Relationship Id="rId2" Type="http://schemas.openxmlformats.org/officeDocument/2006/relationships/image" Target="../media/image98.tiff"/><Relationship Id="rId1" Type="http://schemas.openxmlformats.org/officeDocument/2006/relationships/tags" Target="../tags/tag12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2.tiff"/><Relationship Id="rId1" Type="http://schemas.openxmlformats.org/officeDocument/2006/relationships/tags" Target="../tags/tag64.xml"/></Relationships>
</file>

<file path=ppt/slides/_rels/slide40.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image" Target="../media/image103.jpeg"/><Relationship Id="rId7" Type="http://schemas.openxmlformats.org/officeDocument/2006/relationships/tags" Target="../tags/tag131.xml"/><Relationship Id="rId6" Type="http://schemas.openxmlformats.org/officeDocument/2006/relationships/image" Target="../media/image102.jpeg"/><Relationship Id="rId5" Type="http://schemas.openxmlformats.org/officeDocument/2006/relationships/tags" Target="../tags/tag130.xml"/><Relationship Id="rId4" Type="http://schemas.openxmlformats.org/officeDocument/2006/relationships/image" Target="../media/image101.jpeg"/><Relationship Id="rId3" Type="http://schemas.openxmlformats.org/officeDocument/2006/relationships/tags" Target="../tags/tag129.xml"/><Relationship Id="rId2" Type="http://schemas.openxmlformats.org/officeDocument/2006/relationships/image" Target="../media/image100.jpeg"/><Relationship Id="rId12" Type="http://schemas.openxmlformats.org/officeDocument/2006/relationships/slideLayout" Target="../slideLayouts/slideLayout3.xml"/><Relationship Id="rId11" Type="http://schemas.openxmlformats.org/officeDocument/2006/relationships/image" Target="../media/image105.png"/><Relationship Id="rId10" Type="http://schemas.openxmlformats.org/officeDocument/2006/relationships/image" Target="../media/image104.jpeg"/><Relationship Id="rId1" Type="http://schemas.openxmlformats.org/officeDocument/2006/relationships/tags" Target="../tags/tag128.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3.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34.xml"/></Relationships>
</file>

<file path=ppt/slides/_rels/slide45.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109.jpeg"/><Relationship Id="rId7" Type="http://schemas.openxmlformats.org/officeDocument/2006/relationships/tags" Target="../tags/tag138.xml"/><Relationship Id="rId6" Type="http://schemas.openxmlformats.org/officeDocument/2006/relationships/image" Target="../media/image108.jpeg"/><Relationship Id="rId5" Type="http://schemas.openxmlformats.org/officeDocument/2006/relationships/tags" Target="../tags/tag137.xml"/><Relationship Id="rId4" Type="http://schemas.openxmlformats.org/officeDocument/2006/relationships/image" Target="../media/image107.jpeg"/><Relationship Id="rId3" Type="http://schemas.openxmlformats.org/officeDocument/2006/relationships/tags" Target="../tags/tag136.xml"/><Relationship Id="rId2" Type="http://schemas.openxmlformats.org/officeDocument/2006/relationships/image" Target="../media/image106.jpeg"/><Relationship Id="rId1" Type="http://schemas.openxmlformats.org/officeDocument/2006/relationships/tags" Target="../tags/tag135.xml"/></Relationships>
</file>

<file path=ppt/slides/_rels/slide46.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image" Target="../media/image113.jpeg"/><Relationship Id="rId7" Type="http://schemas.openxmlformats.org/officeDocument/2006/relationships/tags" Target="../tags/tag142.xml"/><Relationship Id="rId6" Type="http://schemas.openxmlformats.org/officeDocument/2006/relationships/image" Target="../media/image112.jpeg"/><Relationship Id="rId5" Type="http://schemas.openxmlformats.org/officeDocument/2006/relationships/tags" Target="../tags/tag141.xml"/><Relationship Id="rId4" Type="http://schemas.openxmlformats.org/officeDocument/2006/relationships/image" Target="../media/image111.jpeg"/><Relationship Id="rId3" Type="http://schemas.openxmlformats.org/officeDocument/2006/relationships/tags" Target="../tags/tag140.xml"/><Relationship Id="rId2" Type="http://schemas.openxmlformats.org/officeDocument/2006/relationships/image" Target="../media/image110.jpeg"/><Relationship Id="rId13" Type="http://schemas.openxmlformats.org/officeDocument/2006/relationships/slideLayout" Target="../slideLayouts/slideLayout3.xml"/><Relationship Id="rId12" Type="http://schemas.openxmlformats.org/officeDocument/2006/relationships/image" Target="../media/image115.jpeg"/><Relationship Id="rId11" Type="http://schemas.openxmlformats.org/officeDocument/2006/relationships/tags" Target="../tags/tag144.xml"/><Relationship Id="rId10" Type="http://schemas.openxmlformats.org/officeDocument/2006/relationships/image" Target="../media/image114.jpeg"/><Relationship Id="rId1" Type="http://schemas.openxmlformats.org/officeDocument/2006/relationships/tags" Target="../tags/tag139.xml"/></Relationships>
</file>

<file path=ppt/slides/_rels/slide47.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121.png"/><Relationship Id="rId6" Type="http://schemas.openxmlformats.org/officeDocument/2006/relationships/image" Target="../media/image120.png"/><Relationship Id="rId5" Type="http://schemas.openxmlformats.org/officeDocument/2006/relationships/image" Target="../media/image119.png"/><Relationship Id="rId4" Type="http://schemas.openxmlformats.org/officeDocument/2006/relationships/tags" Target="../tags/tag145.xml"/><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image" Target="../media/image116.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23.jpeg"/><Relationship Id="rId1" Type="http://schemas.openxmlformats.org/officeDocument/2006/relationships/image" Target="../media/image122.png"/></Relationships>
</file>

<file path=ppt/slides/_rels/slide49.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123.jpeg"/><Relationship Id="rId7" Type="http://schemas.openxmlformats.org/officeDocument/2006/relationships/tags" Target="../tags/tag149.xml"/><Relationship Id="rId6" Type="http://schemas.openxmlformats.org/officeDocument/2006/relationships/image" Target="../media/image126.jpeg"/><Relationship Id="rId5" Type="http://schemas.openxmlformats.org/officeDocument/2006/relationships/tags" Target="../tags/tag148.xml"/><Relationship Id="rId4" Type="http://schemas.openxmlformats.org/officeDocument/2006/relationships/image" Target="../media/image125.jpeg"/><Relationship Id="rId3" Type="http://schemas.openxmlformats.org/officeDocument/2006/relationships/tags" Target="../tags/tag147.xml"/><Relationship Id="rId2" Type="http://schemas.openxmlformats.org/officeDocument/2006/relationships/image" Target="../media/image124.jpeg"/><Relationship Id="rId1" Type="http://schemas.openxmlformats.org/officeDocument/2006/relationships/tags" Target="../tags/tag14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27.tiff"/><Relationship Id="rId2" Type="http://schemas.openxmlformats.org/officeDocument/2006/relationships/tags" Target="../tags/tag150.xml"/><Relationship Id="rId1" Type="http://schemas.openxmlformats.org/officeDocument/2006/relationships/image" Target="../media/image82.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28.tiff"/><Relationship Id="rId1" Type="http://schemas.openxmlformats.org/officeDocument/2006/relationships/tags" Target="../tags/tag151.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29.tiff"/><Relationship Id="rId1" Type="http://schemas.openxmlformats.org/officeDocument/2006/relationships/tags" Target="../tags/tag152.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30.tiff"/><Relationship Id="rId1" Type="http://schemas.openxmlformats.org/officeDocument/2006/relationships/tags" Target="../tags/tag153.xml"/></Relationships>
</file>

<file path=ppt/slides/_rels/slide54.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133.png"/><Relationship Id="rId3" Type="http://schemas.openxmlformats.org/officeDocument/2006/relationships/tags" Target="../tags/tag154.xml"/><Relationship Id="rId2" Type="http://schemas.openxmlformats.org/officeDocument/2006/relationships/image" Target="../media/image132.png"/><Relationship Id="rId1" Type="http://schemas.openxmlformats.org/officeDocument/2006/relationships/image" Target="../media/image131.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5.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36.tiff"/><Relationship Id="rId1" Type="http://schemas.openxmlformats.org/officeDocument/2006/relationships/tags" Target="../tags/tag156.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57.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37.tiff"/><Relationship Id="rId1" Type="http://schemas.openxmlformats.org/officeDocument/2006/relationships/tags" Target="../tags/tag1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4.png"/><Relationship Id="rId1" Type="http://schemas.openxmlformats.org/officeDocument/2006/relationships/image" Target="../media/image33.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145.png"/><Relationship Id="rId7" Type="http://schemas.openxmlformats.org/officeDocument/2006/relationships/image" Target="../media/image144.png"/><Relationship Id="rId6" Type="http://schemas.openxmlformats.org/officeDocument/2006/relationships/image" Target="../media/image143.png"/><Relationship Id="rId5" Type="http://schemas.openxmlformats.org/officeDocument/2006/relationships/image" Target="../media/image142.tiff"/><Relationship Id="rId4" Type="http://schemas.openxmlformats.org/officeDocument/2006/relationships/image" Target="../media/image141.png"/><Relationship Id="rId3" Type="http://schemas.openxmlformats.org/officeDocument/2006/relationships/image" Target="../media/image140.png"/><Relationship Id="rId2" Type="http://schemas.openxmlformats.org/officeDocument/2006/relationships/image" Target="../media/image139.png"/><Relationship Id="rId1" Type="http://schemas.openxmlformats.org/officeDocument/2006/relationships/image" Target="../media/image138.png"/></Relationships>
</file>

<file path=ppt/slides/_rels/slide6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50.png"/><Relationship Id="rId4" Type="http://schemas.openxmlformats.org/officeDocument/2006/relationships/image" Target="../media/image149.jpeg"/><Relationship Id="rId3" Type="http://schemas.openxmlformats.org/officeDocument/2006/relationships/image" Target="../media/image148.jpeg"/><Relationship Id="rId2" Type="http://schemas.openxmlformats.org/officeDocument/2006/relationships/image" Target="../media/image147.png"/><Relationship Id="rId1" Type="http://schemas.openxmlformats.org/officeDocument/2006/relationships/image" Target="../media/image146.jpeg"/></Relationships>
</file>

<file path=ppt/slides/_rels/slide63.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153.jpeg"/><Relationship Id="rId6" Type="http://schemas.openxmlformats.org/officeDocument/2006/relationships/image" Target="../media/image152.jpeg"/><Relationship Id="rId5" Type="http://schemas.openxmlformats.org/officeDocument/2006/relationships/image" Target="../media/image149.jpeg"/><Relationship Id="rId4" Type="http://schemas.openxmlformats.org/officeDocument/2006/relationships/image" Target="../media/image148.jpeg"/><Relationship Id="rId3" Type="http://schemas.openxmlformats.org/officeDocument/2006/relationships/image" Target="../media/image147.png"/><Relationship Id="rId2" Type="http://schemas.openxmlformats.org/officeDocument/2006/relationships/image" Target="../media/image151.jpeg"/><Relationship Id="rId1" Type="http://schemas.openxmlformats.org/officeDocument/2006/relationships/image" Target="../media/image146.jpe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9.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4.jpeg"/><Relationship Id="rId1" Type="http://schemas.openxmlformats.org/officeDocument/2006/relationships/tags" Target="../tags/tag160.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61.xml"/></Relationships>
</file>

<file path=ppt/slides/_rels/slide6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56.tiff"/><Relationship Id="rId3" Type="http://schemas.openxmlformats.org/officeDocument/2006/relationships/tags" Target="../tags/tag163.xml"/><Relationship Id="rId2" Type="http://schemas.openxmlformats.org/officeDocument/2006/relationships/image" Target="../media/image155.png"/><Relationship Id="rId1" Type="http://schemas.openxmlformats.org/officeDocument/2006/relationships/tags" Target="../tags/tag162.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64.xml"/></Relationships>
</file>

<file path=ppt/slides/_rels/slide69.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image" Target="../media/image161.jpeg"/><Relationship Id="rId7" Type="http://schemas.openxmlformats.org/officeDocument/2006/relationships/tags" Target="../tags/tag167.xml"/><Relationship Id="rId6" Type="http://schemas.openxmlformats.org/officeDocument/2006/relationships/image" Target="../media/image160.jpeg"/><Relationship Id="rId5" Type="http://schemas.openxmlformats.org/officeDocument/2006/relationships/tags" Target="../tags/tag166.xml"/><Relationship Id="rId4" Type="http://schemas.openxmlformats.org/officeDocument/2006/relationships/image" Target="../media/image159.png"/><Relationship Id="rId3" Type="http://schemas.openxmlformats.org/officeDocument/2006/relationships/image" Target="../media/image158.png"/><Relationship Id="rId2" Type="http://schemas.openxmlformats.org/officeDocument/2006/relationships/image" Target="../media/image157.png"/><Relationship Id="rId11" Type="http://schemas.openxmlformats.org/officeDocument/2006/relationships/slideLayout" Target="../slideLayouts/slideLayout3.xml"/><Relationship Id="rId10" Type="http://schemas.openxmlformats.org/officeDocument/2006/relationships/image" Target="../media/image162.jpeg"/><Relationship Id="rId1" Type="http://schemas.openxmlformats.org/officeDocument/2006/relationships/tags" Target="../tags/tag165.xml"/></Relationships>
</file>

<file path=ppt/slides/_rels/slide7.xml.rels><?xml version="1.0" encoding="UTF-8" standalone="yes"?>
<Relationships xmlns="http://schemas.openxmlformats.org/package/2006/relationships"><Relationship Id="rId9" Type="http://schemas.openxmlformats.org/officeDocument/2006/relationships/image" Target="../media/image38.jpeg"/><Relationship Id="rId8" Type="http://schemas.openxmlformats.org/officeDocument/2006/relationships/tags" Target="../tags/tag70.xml"/><Relationship Id="rId7" Type="http://schemas.openxmlformats.org/officeDocument/2006/relationships/image" Target="../media/image37.jpeg"/><Relationship Id="rId6" Type="http://schemas.openxmlformats.org/officeDocument/2006/relationships/tags" Target="../tags/tag69.xml"/><Relationship Id="rId5" Type="http://schemas.openxmlformats.org/officeDocument/2006/relationships/image" Target="../media/image36.jpeg"/><Relationship Id="rId4" Type="http://schemas.openxmlformats.org/officeDocument/2006/relationships/tags" Target="../tags/tag68.xml"/><Relationship Id="rId3" Type="http://schemas.openxmlformats.org/officeDocument/2006/relationships/image" Target="../media/image35.jpeg"/><Relationship Id="rId2" Type="http://schemas.openxmlformats.org/officeDocument/2006/relationships/tags" Target="../tags/tag67.xml"/><Relationship Id="rId14" Type="http://schemas.openxmlformats.org/officeDocument/2006/relationships/slideLayout" Target="../slideLayouts/slideLayout3.xml"/><Relationship Id="rId13" Type="http://schemas.openxmlformats.org/officeDocument/2006/relationships/image" Target="../media/image40.jpeg"/><Relationship Id="rId12" Type="http://schemas.openxmlformats.org/officeDocument/2006/relationships/tags" Target="../tags/tag72.xml"/><Relationship Id="rId11" Type="http://schemas.openxmlformats.org/officeDocument/2006/relationships/image" Target="../media/image39.jpeg"/><Relationship Id="rId10" Type="http://schemas.openxmlformats.org/officeDocument/2006/relationships/tags" Target="../tags/tag71.xml"/><Relationship Id="rId1" Type="http://schemas.openxmlformats.org/officeDocument/2006/relationships/tags" Target="../tags/tag66.xml"/></Relationships>
</file>

<file path=ppt/slides/_rels/slide7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65.jpeg"/><Relationship Id="rId4" Type="http://schemas.openxmlformats.org/officeDocument/2006/relationships/tags" Target="../tags/tag170.xml"/><Relationship Id="rId3" Type="http://schemas.openxmlformats.org/officeDocument/2006/relationships/image" Target="../media/image164.png"/><Relationship Id="rId2" Type="http://schemas.openxmlformats.org/officeDocument/2006/relationships/tags" Target="../tags/tag169.xml"/><Relationship Id="rId1" Type="http://schemas.openxmlformats.org/officeDocument/2006/relationships/image" Target="../media/image163.png"/></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6.jpeg"/><Relationship Id="rId1" Type="http://schemas.openxmlformats.org/officeDocument/2006/relationships/tags" Target="../tags/tag171.xml"/></Relationships>
</file>

<file path=ppt/slides/_rels/slide7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70.png"/><Relationship Id="rId3" Type="http://schemas.openxmlformats.org/officeDocument/2006/relationships/image" Target="../media/image169.png"/><Relationship Id="rId2" Type="http://schemas.openxmlformats.org/officeDocument/2006/relationships/image" Target="../media/image168.png"/><Relationship Id="rId1" Type="http://schemas.openxmlformats.org/officeDocument/2006/relationships/image" Target="../media/image167.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72.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1.png"/></Relationships>
</file>

<file path=ppt/slides/_rels/slide75.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74.tiff"/><Relationship Id="rId5" Type="http://schemas.openxmlformats.org/officeDocument/2006/relationships/tags" Target="../tags/tag175.xml"/><Relationship Id="rId4" Type="http://schemas.openxmlformats.org/officeDocument/2006/relationships/image" Target="../media/image173.jpeg"/><Relationship Id="rId3" Type="http://schemas.openxmlformats.org/officeDocument/2006/relationships/tags" Target="../tags/tag174.xml"/><Relationship Id="rId2" Type="http://schemas.openxmlformats.org/officeDocument/2006/relationships/image" Target="../media/image172.jpeg"/><Relationship Id="rId1" Type="http://schemas.openxmlformats.org/officeDocument/2006/relationships/tags" Target="../tags/tag17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78.png"/><Relationship Id="rId3" Type="http://schemas.openxmlformats.org/officeDocument/2006/relationships/image" Target="../media/image177.png"/><Relationship Id="rId2" Type="http://schemas.openxmlformats.org/officeDocument/2006/relationships/image" Target="../media/image176.png"/><Relationship Id="rId1" Type="http://schemas.openxmlformats.org/officeDocument/2006/relationships/image" Target="../media/image175.pn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9.png"/></Relationships>
</file>

<file path=ppt/slides/_rels/slide7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82.png"/><Relationship Id="rId3" Type="http://schemas.openxmlformats.org/officeDocument/2006/relationships/image" Target="../media/image181.png"/><Relationship Id="rId2" Type="http://schemas.openxmlformats.org/officeDocument/2006/relationships/image" Target="../media/image180.jpeg"/><Relationship Id="rId1" Type="http://schemas.openxmlformats.org/officeDocument/2006/relationships/tags" Target="../tags/tag176.xml"/></Relationships>
</file>

<file path=ppt/slides/_rels/slide8.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image" Target="../media/image43.jpeg"/><Relationship Id="rId7" Type="http://schemas.openxmlformats.org/officeDocument/2006/relationships/tags" Target="../tags/tag77.xml"/><Relationship Id="rId6" Type="http://schemas.openxmlformats.org/officeDocument/2006/relationships/image" Target="../media/image42.jpeg"/><Relationship Id="rId5" Type="http://schemas.openxmlformats.org/officeDocument/2006/relationships/tags" Target="../tags/tag76.xml"/><Relationship Id="rId4" Type="http://schemas.openxmlformats.org/officeDocument/2006/relationships/image" Target="../media/image41.jpeg"/><Relationship Id="rId3" Type="http://schemas.openxmlformats.org/officeDocument/2006/relationships/tags" Target="../tags/tag75.xml"/><Relationship Id="rId2" Type="http://schemas.openxmlformats.org/officeDocument/2006/relationships/tags" Target="../tags/tag74.xml"/><Relationship Id="rId17" Type="http://schemas.openxmlformats.org/officeDocument/2006/relationships/slideLayout" Target="../slideLayouts/slideLayout3.xml"/><Relationship Id="rId16" Type="http://schemas.openxmlformats.org/officeDocument/2006/relationships/image" Target="../media/image47.jpeg"/><Relationship Id="rId15" Type="http://schemas.openxmlformats.org/officeDocument/2006/relationships/tags" Target="../tags/tag81.xml"/><Relationship Id="rId14" Type="http://schemas.openxmlformats.org/officeDocument/2006/relationships/image" Target="../media/image46.jpeg"/><Relationship Id="rId13" Type="http://schemas.openxmlformats.org/officeDocument/2006/relationships/tags" Target="../tags/tag80.xml"/><Relationship Id="rId12" Type="http://schemas.openxmlformats.org/officeDocument/2006/relationships/image" Target="../media/image45.jpeg"/><Relationship Id="rId11" Type="http://schemas.openxmlformats.org/officeDocument/2006/relationships/tags" Target="../tags/tag79.xml"/><Relationship Id="rId10" Type="http://schemas.openxmlformats.org/officeDocument/2006/relationships/image" Target="../media/image44.jpeg"/><Relationship Id="rId1" Type="http://schemas.openxmlformats.org/officeDocument/2006/relationships/tags" Target="../tags/tag73.xml"/></Relationships>
</file>

<file path=ppt/slides/_rels/slide80.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88.png"/><Relationship Id="rId5" Type="http://schemas.openxmlformats.org/officeDocument/2006/relationships/image" Target="../media/image187.png"/><Relationship Id="rId4" Type="http://schemas.openxmlformats.org/officeDocument/2006/relationships/image" Target="../media/image186.png"/><Relationship Id="rId3" Type="http://schemas.openxmlformats.org/officeDocument/2006/relationships/image" Target="../media/image185.png"/><Relationship Id="rId2" Type="http://schemas.openxmlformats.org/officeDocument/2006/relationships/image" Target="../media/image184.png"/><Relationship Id="rId1" Type="http://schemas.openxmlformats.org/officeDocument/2006/relationships/image" Target="../media/image183.png"/></Relationships>
</file>

<file path=ppt/slides/_rels/slide81.xml.rels><?xml version="1.0" encoding="UTF-8" standalone="yes"?>
<Relationships xmlns="http://schemas.openxmlformats.org/package/2006/relationships"><Relationship Id="rId9" Type="http://schemas.openxmlformats.org/officeDocument/2006/relationships/image" Target="../media/image150.png"/><Relationship Id="rId8" Type="http://schemas.openxmlformats.org/officeDocument/2006/relationships/image" Target="../media/image193.png"/><Relationship Id="rId7" Type="http://schemas.openxmlformats.org/officeDocument/2006/relationships/image" Target="../media/image192.png"/><Relationship Id="rId6" Type="http://schemas.openxmlformats.org/officeDocument/2006/relationships/image" Target="../media/image191.png"/><Relationship Id="rId5" Type="http://schemas.openxmlformats.org/officeDocument/2006/relationships/tags" Target="../tags/tag179.xml"/><Relationship Id="rId4" Type="http://schemas.openxmlformats.org/officeDocument/2006/relationships/image" Target="../media/image190.png"/><Relationship Id="rId3" Type="http://schemas.openxmlformats.org/officeDocument/2006/relationships/tags" Target="../tags/tag178.xml"/><Relationship Id="rId2" Type="http://schemas.openxmlformats.org/officeDocument/2006/relationships/image" Target="../media/image189.png"/><Relationship Id="rId10" Type="http://schemas.openxmlformats.org/officeDocument/2006/relationships/slideLayout" Target="../slideLayouts/slideLayout3.xml"/><Relationship Id="rId1" Type="http://schemas.openxmlformats.org/officeDocument/2006/relationships/tags" Target="../tags/tag177.xml"/></Relationships>
</file>

<file path=ppt/slides/_rels/slide82.xml.rels><?xml version="1.0" encoding="UTF-8" standalone="yes"?>
<Relationships xmlns="http://schemas.openxmlformats.org/package/2006/relationships"><Relationship Id="rId9" Type="http://schemas.openxmlformats.org/officeDocument/2006/relationships/image" Target="../media/image196.jpeg"/><Relationship Id="rId8" Type="http://schemas.openxmlformats.org/officeDocument/2006/relationships/tags" Target="../tags/tag184.xml"/><Relationship Id="rId7" Type="http://schemas.openxmlformats.org/officeDocument/2006/relationships/tags" Target="../tags/tag183.xml"/><Relationship Id="rId6" Type="http://schemas.openxmlformats.org/officeDocument/2006/relationships/image" Target="../media/image195.jpeg"/><Relationship Id="rId5" Type="http://schemas.openxmlformats.org/officeDocument/2006/relationships/tags" Target="../tags/tag182.xml"/><Relationship Id="rId4" Type="http://schemas.openxmlformats.org/officeDocument/2006/relationships/image" Target="../media/image161.jpeg"/><Relationship Id="rId3" Type="http://schemas.openxmlformats.org/officeDocument/2006/relationships/tags" Target="../tags/tag181.xml"/><Relationship Id="rId2" Type="http://schemas.openxmlformats.org/officeDocument/2006/relationships/image" Target="../media/image194.jpeg"/><Relationship Id="rId10" Type="http://schemas.openxmlformats.org/officeDocument/2006/relationships/slideLayout" Target="../slideLayouts/slideLayout3.xml"/><Relationship Id="rId1" Type="http://schemas.openxmlformats.org/officeDocument/2006/relationships/tags" Target="../tags/tag180.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32.png"/><Relationship Id="rId5" Type="http://schemas.openxmlformats.org/officeDocument/2006/relationships/image" Target="../media/image199.jpeg"/><Relationship Id="rId4" Type="http://schemas.openxmlformats.org/officeDocument/2006/relationships/tags" Target="../tags/tag187.xml"/><Relationship Id="rId3" Type="http://schemas.openxmlformats.org/officeDocument/2006/relationships/image" Target="../media/image198.tiff"/><Relationship Id="rId2" Type="http://schemas.openxmlformats.org/officeDocument/2006/relationships/tags" Target="../tags/tag186.xml"/><Relationship Id="rId1" Type="http://schemas.openxmlformats.org/officeDocument/2006/relationships/image" Target="../media/image197.png"/></Relationships>
</file>

<file path=ppt/slides/_rels/slide87.xml.rels><?xml version="1.0" encoding="UTF-8" standalone="yes"?>
<Relationships xmlns="http://schemas.openxmlformats.org/package/2006/relationships"><Relationship Id="rId9" Type="http://schemas.openxmlformats.org/officeDocument/2006/relationships/image" Target="../media/image203.png"/><Relationship Id="rId8" Type="http://schemas.openxmlformats.org/officeDocument/2006/relationships/image" Target="../media/image202.png"/><Relationship Id="rId7" Type="http://schemas.openxmlformats.org/officeDocument/2006/relationships/image" Target="../media/image132.png"/><Relationship Id="rId6" Type="http://schemas.openxmlformats.org/officeDocument/2006/relationships/image" Target="../media/image201.jpeg"/><Relationship Id="rId5" Type="http://schemas.openxmlformats.org/officeDocument/2006/relationships/tags" Target="../tags/tag190.xml"/><Relationship Id="rId4" Type="http://schemas.openxmlformats.org/officeDocument/2006/relationships/image" Target="../media/image199.jpeg"/><Relationship Id="rId3" Type="http://schemas.openxmlformats.org/officeDocument/2006/relationships/tags" Target="../tags/tag189.xml"/><Relationship Id="rId2" Type="http://schemas.openxmlformats.org/officeDocument/2006/relationships/image" Target="../media/image200.jpeg"/><Relationship Id="rId18" Type="http://schemas.openxmlformats.org/officeDocument/2006/relationships/slideLayout" Target="../slideLayouts/slideLayout3.xml"/><Relationship Id="rId17" Type="http://schemas.openxmlformats.org/officeDocument/2006/relationships/image" Target="../media/image66.tiff"/><Relationship Id="rId16" Type="http://schemas.openxmlformats.org/officeDocument/2006/relationships/tags" Target="../tags/tag194.xml"/><Relationship Id="rId15" Type="http://schemas.openxmlformats.org/officeDocument/2006/relationships/image" Target="../media/image206.jpeg"/><Relationship Id="rId14" Type="http://schemas.openxmlformats.org/officeDocument/2006/relationships/tags" Target="../tags/tag193.xml"/><Relationship Id="rId13" Type="http://schemas.openxmlformats.org/officeDocument/2006/relationships/image" Target="../media/image205.jpeg"/><Relationship Id="rId12" Type="http://schemas.openxmlformats.org/officeDocument/2006/relationships/tags" Target="../tags/tag192.xml"/><Relationship Id="rId11" Type="http://schemas.openxmlformats.org/officeDocument/2006/relationships/image" Target="../media/image204.jpeg"/><Relationship Id="rId10" Type="http://schemas.openxmlformats.org/officeDocument/2006/relationships/tags" Target="../tags/tag191.xml"/><Relationship Id="rId1" Type="http://schemas.openxmlformats.org/officeDocument/2006/relationships/tags" Target="../tags/tag188.xml"/></Relationships>
</file>

<file path=ppt/slides/_rels/slide88.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11.png"/><Relationship Id="rId5" Type="http://schemas.openxmlformats.org/officeDocument/2006/relationships/image" Target="../media/image197.png"/><Relationship Id="rId4" Type="http://schemas.openxmlformats.org/officeDocument/2006/relationships/image" Target="../media/image210.png"/><Relationship Id="rId3" Type="http://schemas.openxmlformats.org/officeDocument/2006/relationships/image" Target="../media/image209.png"/><Relationship Id="rId2" Type="http://schemas.openxmlformats.org/officeDocument/2006/relationships/image" Target="../media/image208.png"/><Relationship Id="rId1" Type="http://schemas.openxmlformats.org/officeDocument/2006/relationships/image" Target="../media/image207.png"/></Relationships>
</file>

<file path=ppt/slides/_rels/slide8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14.png"/><Relationship Id="rId2" Type="http://schemas.openxmlformats.org/officeDocument/2006/relationships/image" Target="../media/image213.png"/><Relationship Id="rId1" Type="http://schemas.openxmlformats.org/officeDocument/2006/relationships/image" Target="../media/image21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8.jpeg"/><Relationship Id="rId1" Type="http://schemas.openxmlformats.org/officeDocument/2006/relationships/tags" Target="../tags/tag82.xml"/></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15.png"/><Relationship Id="rId1" Type="http://schemas.openxmlformats.org/officeDocument/2006/relationships/tags" Target="../tags/tag19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18.png"/><Relationship Id="rId4" Type="http://schemas.openxmlformats.org/officeDocument/2006/relationships/image" Target="../media/image217.png"/><Relationship Id="rId3" Type="http://schemas.openxmlformats.org/officeDocument/2006/relationships/image" Target="../media/image216.png"/><Relationship Id="rId2" Type="http://schemas.openxmlformats.org/officeDocument/2006/relationships/image" Target="../media/image197.png"/><Relationship Id="rId1" Type="http://schemas.openxmlformats.org/officeDocument/2006/relationships/image" Target="../media/image82.png"/></Relationships>
</file>

<file path=ppt/slides/_rels/slide9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22.png"/><Relationship Id="rId4" Type="http://schemas.openxmlformats.org/officeDocument/2006/relationships/image" Target="../media/image221.png"/><Relationship Id="rId3" Type="http://schemas.openxmlformats.org/officeDocument/2006/relationships/image" Target="../media/image220.png"/><Relationship Id="rId2" Type="http://schemas.openxmlformats.org/officeDocument/2006/relationships/image" Target="../media/image132.png"/><Relationship Id="rId1" Type="http://schemas.openxmlformats.org/officeDocument/2006/relationships/image" Target="../media/image219.png"/></Relationships>
</file>

<file path=ppt/slides/_rels/slide94.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image" Target="../media/image221.png"/><Relationship Id="rId7" Type="http://schemas.openxmlformats.org/officeDocument/2006/relationships/tags" Target="../tags/tag199.xml"/><Relationship Id="rId6" Type="http://schemas.openxmlformats.org/officeDocument/2006/relationships/image" Target="../media/image223.png"/><Relationship Id="rId5" Type="http://schemas.openxmlformats.org/officeDocument/2006/relationships/tags" Target="../tags/tag198.xml"/><Relationship Id="rId4" Type="http://schemas.openxmlformats.org/officeDocument/2006/relationships/image" Target="../media/image220.png"/><Relationship Id="rId3" Type="http://schemas.openxmlformats.org/officeDocument/2006/relationships/tags" Target="../tags/tag197.xml"/><Relationship Id="rId2" Type="http://schemas.openxmlformats.org/officeDocument/2006/relationships/image" Target="../media/image218.png"/><Relationship Id="rId10" Type="http://schemas.openxmlformats.org/officeDocument/2006/relationships/slideLayout" Target="../slideLayouts/slideLayout3.xml"/><Relationship Id="rId1" Type="http://schemas.openxmlformats.org/officeDocument/2006/relationships/tags" Target="../tags/tag196.xml"/></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1.xml"/></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24.tiff"/><Relationship Id="rId1" Type="http://schemas.openxmlformats.org/officeDocument/2006/relationships/tags" Target="../tags/tag202.xml"/></Relationships>
</file>

<file path=ppt/slides/_rels/slide97.xml.rels><?xml version="1.0" encoding="UTF-8" standalone="yes"?>
<Relationships xmlns="http://schemas.openxmlformats.org/package/2006/relationships"><Relationship Id="rId9" Type="http://schemas.openxmlformats.org/officeDocument/2006/relationships/tags" Target="../tags/tag204.xml"/><Relationship Id="rId8" Type="http://schemas.openxmlformats.org/officeDocument/2006/relationships/image" Target="../media/image231.png"/><Relationship Id="rId7" Type="http://schemas.openxmlformats.org/officeDocument/2006/relationships/image" Target="../media/image230.png"/><Relationship Id="rId6" Type="http://schemas.openxmlformats.org/officeDocument/2006/relationships/image" Target="../media/image229.png"/><Relationship Id="rId5" Type="http://schemas.openxmlformats.org/officeDocument/2006/relationships/image" Target="../media/image228.png"/><Relationship Id="rId4" Type="http://schemas.openxmlformats.org/officeDocument/2006/relationships/image" Target="../media/image227.png"/><Relationship Id="rId3" Type="http://schemas.openxmlformats.org/officeDocument/2006/relationships/image" Target="../media/image226.png"/><Relationship Id="rId2" Type="http://schemas.openxmlformats.org/officeDocument/2006/relationships/image" Target="../media/image225.png"/><Relationship Id="rId11" Type="http://schemas.openxmlformats.org/officeDocument/2006/relationships/slideLayout" Target="../slideLayouts/slideLayout3.xml"/><Relationship Id="rId10" Type="http://schemas.openxmlformats.org/officeDocument/2006/relationships/image" Target="../media/image232.jpeg"/><Relationship Id="rId1" Type="http://schemas.openxmlformats.org/officeDocument/2006/relationships/tags" Target="../tags/tag203.xml"/></Relationships>
</file>

<file path=ppt/slides/_rels/slide9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34.png"/><Relationship Id="rId1" Type="http://schemas.openxmlformats.org/officeDocument/2006/relationships/image" Target="../media/image233.png"/></Relationships>
</file>

<file path=ppt/slides/_rels/slide9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37.png"/><Relationship Id="rId3" Type="http://schemas.openxmlformats.org/officeDocument/2006/relationships/image" Target="../media/image236.png"/><Relationship Id="rId2" Type="http://schemas.openxmlformats.org/officeDocument/2006/relationships/image" Target="../media/image235.png"/><Relationship Id="rId1" Type="http://schemas.openxmlformats.org/officeDocument/2006/relationships/tags" Target="../tags/tag20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8805545" y="4627880"/>
            <a:ext cx="3018155" cy="713105"/>
          </a:xfrm>
          <a:prstGeom prst="rect">
            <a:avLst/>
          </a:prstGeom>
          <a:solidFill>
            <a:srgbClr val="F39803"/>
          </a:solidFill>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4400" b="1" dirty="0">
                <a:solidFill>
                  <a:schemeClr val="tx1">
                    <a:lumMod val="95000"/>
                    <a:lumOff val="5000"/>
                  </a:schemeClr>
                </a:solidFill>
                <a:latin typeface="微软雅黑" panose="020B0503020204020204" charset="-122"/>
                <a:ea typeface="微软雅黑" panose="020B0503020204020204" charset="-122"/>
              </a:rPr>
              <a:t>高 考 化</a:t>
            </a:r>
            <a:r>
              <a:rPr lang="en-US" altLang="zh-CN" sz="4400" b="1" dirty="0">
                <a:solidFill>
                  <a:schemeClr val="tx1">
                    <a:lumMod val="95000"/>
                    <a:lumOff val="5000"/>
                  </a:schemeClr>
                </a:solidFill>
                <a:latin typeface="微软雅黑" panose="020B0503020204020204" charset="-122"/>
                <a:ea typeface="微软雅黑" panose="020B0503020204020204" charset="-122"/>
              </a:rPr>
              <a:t> </a:t>
            </a:r>
            <a:r>
              <a:rPr lang="zh-CN" altLang="en-US" sz="4400" b="1" dirty="0">
                <a:solidFill>
                  <a:schemeClr val="tx1">
                    <a:lumMod val="95000"/>
                    <a:lumOff val="5000"/>
                  </a:schemeClr>
                </a:solidFill>
                <a:latin typeface="微软雅黑" panose="020B0503020204020204" charset="-122"/>
                <a:ea typeface="微软雅黑" panose="020B0503020204020204" charset="-122"/>
              </a:rPr>
              <a:t>学</a:t>
            </a:r>
            <a:endParaRPr lang="zh-CN" altLang="en-US" sz="4400" b="1" dirty="0">
              <a:solidFill>
                <a:schemeClr val="tx1">
                  <a:lumMod val="95000"/>
                  <a:lumOff val="5000"/>
                </a:schemeClr>
              </a:solidFill>
              <a:latin typeface="微软雅黑" panose="020B0503020204020204" charset="-122"/>
              <a:ea typeface="微软雅黑" panose="020B0503020204020204" charset="-122"/>
            </a:endParaRPr>
          </a:p>
        </p:txBody>
      </p:sp>
      <p:sp>
        <p:nvSpPr>
          <p:cNvPr id="10" name="文本框 9"/>
          <p:cNvSpPr txBox="1"/>
          <p:nvPr>
            <p:custDataLst>
              <p:tags r:id="rId2"/>
            </p:custDataLst>
          </p:nvPr>
        </p:nvSpPr>
        <p:spPr>
          <a:xfrm>
            <a:off x="8890981" y="5542182"/>
            <a:ext cx="2847254" cy="461665"/>
          </a:xfrm>
          <a:prstGeom prst="rect">
            <a:avLst/>
          </a:prstGeom>
          <a:noFill/>
        </p:spPr>
        <p:txBody>
          <a:bodyPr wrap="none" rtlCol="0">
            <a:spAutoFit/>
          </a:bodyPr>
          <a:p>
            <a:r>
              <a:rPr lang="en-US" altLang="zh-CN" sz="2400" dirty="0">
                <a:solidFill>
                  <a:schemeClr val="bg1"/>
                </a:solidFill>
                <a:latin typeface="微软雅黑" panose="020B0503020204020204" charset="-122"/>
                <a:ea typeface="微软雅黑" panose="020B0503020204020204" charset="-122"/>
              </a:rPr>
              <a:t>2025</a:t>
            </a:r>
            <a:r>
              <a:rPr lang="zh-CN" altLang="en-US" sz="2400" dirty="0">
                <a:solidFill>
                  <a:schemeClr val="bg1"/>
                </a:solidFill>
                <a:latin typeface="微软雅黑" panose="020B0503020204020204" charset="-122"/>
                <a:ea typeface="微软雅黑" panose="020B0503020204020204" charset="-122"/>
              </a:rPr>
              <a:t>版 高考总复习</a:t>
            </a:r>
            <a:endParaRPr lang="zh-CN" altLang="en-US" sz="2400" dirty="0">
              <a:solidFill>
                <a:schemeClr val="bg1"/>
              </a:solidFill>
              <a:latin typeface="微软雅黑" panose="020B0503020204020204" charset="-122"/>
              <a:ea typeface="微软雅黑" panose="020B0503020204020204" charset="-122"/>
            </a:endParaRPr>
          </a:p>
        </p:txBody>
      </p:sp>
      <p:pic>
        <p:nvPicPr>
          <p:cNvPr id="100" name="图片 99"/>
          <p:cNvPicPr/>
          <p:nvPr/>
        </p:nvPicPr>
        <p:blipFill>
          <a:blip r:embed="rId3"/>
          <a:stretch>
            <a:fillRect/>
          </a:stretch>
        </p:blipFill>
        <p:spPr>
          <a:xfrm>
            <a:off x="157480" y="4627880"/>
            <a:ext cx="1800000" cy="1800000"/>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文本框 103"/>
          <p:cNvSpPr txBox="1"/>
          <p:nvPr/>
        </p:nvSpPr>
        <p:spPr>
          <a:xfrm>
            <a:off x="786765" y="1067435"/>
            <a:ext cx="10737850" cy="286131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烯烃和炔烃的命名</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选主链</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定某烯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将含有碳碳双键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或三键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的最长碳链作为主链</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称为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某烯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或某炔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②</a:t>
            </a:r>
            <a:r>
              <a:rPr lang="zh-CN" sz="2000" b="0">
                <a:latin typeface="微软雅黑" panose="020B0503020204020204" charset="-122"/>
                <a:ea typeface="微软雅黑" panose="020B0503020204020204" charset="-122"/>
                <a:cs typeface="微软雅黑" panose="020B0503020204020204" charset="-122"/>
              </a:rPr>
              <a:t>近双</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定号位</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从距离碳碳双键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或三键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最近的一端给主链上的碳原子依次编号定位。</a:t>
            </a:r>
            <a:r>
              <a:rPr lang="en-US" sz="2000" b="0">
                <a:latin typeface="微软雅黑" panose="020B0503020204020204" charset="-122"/>
                <a:ea typeface="微软雅黑" panose="020B0503020204020204" charset="-122"/>
                <a:cs typeface="微软雅黑" panose="020B0503020204020204" charset="-122"/>
              </a:rPr>
              <a:t>③</a:t>
            </a:r>
            <a:r>
              <a:rPr lang="zh-CN" sz="2000" b="0">
                <a:latin typeface="微软雅黑" panose="020B0503020204020204" charset="-122"/>
                <a:ea typeface="微软雅黑" panose="020B0503020204020204" charset="-122"/>
                <a:cs typeface="微软雅黑" panose="020B0503020204020204" charset="-122"/>
              </a:rPr>
              <a:t>标双</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合并算</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用阿拉伯数字标明碳碳双键或三键的位置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只需标明碳碳双键或三键中碳原子编号较小的数字</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用</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二</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等表示碳碳双键或三键的个数。</a:t>
            </a:r>
            <a:r>
              <a:rPr lang="en-US" sz="2000" b="0">
                <a:latin typeface="微软雅黑" panose="020B0503020204020204" charset="-122"/>
                <a:ea typeface="微软雅黑" panose="020B0503020204020204" charset="-122"/>
                <a:cs typeface="微软雅黑" panose="020B0503020204020204" charset="-122"/>
              </a:rPr>
              <a:t>(3)</a:t>
            </a:r>
            <a:r>
              <a:rPr lang="zh-CN" sz="2000" b="0">
                <a:latin typeface="微软雅黑" panose="020B0503020204020204" charset="-122"/>
                <a:ea typeface="微软雅黑" panose="020B0503020204020204" charset="-122"/>
                <a:cs typeface="微软雅黑" panose="020B0503020204020204" charset="-122"/>
              </a:rPr>
              <a:t>苯的同系物的命名</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86765" y="3897630"/>
            <a:ext cx="8308975"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rPr>
              <a:t>①</a:t>
            </a:r>
            <a:r>
              <a:rPr lang="zh-CN" sz="2000" b="0">
                <a:latin typeface="微软雅黑" panose="020B0503020204020204" charset="-122"/>
                <a:ea typeface="微软雅黑" panose="020B0503020204020204" charset="-122"/>
                <a:cs typeface="方正书宋_GBK" charset="0"/>
              </a:rPr>
              <a:t>习惯命名法如</a:t>
            </a:r>
            <a:endParaRPr lang="zh-CN" altLang="en-US" sz="2000" b="0">
              <a:latin typeface="微软雅黑" panose="020B0503020204020204" charset="-122"/>
              <a:ea typeface="微软雅黑" panose="020B0503020204020204" charset="-122"/>
              <a:cs typeface="方正书宋_GBK" charset="0"/>
            </a:endParaRPr>
          </a:p>
        </p:txBody>
      </p:sp>
      <p:grpSp>
        <p:nvGrpSpPr>
          <p:cNvPr id="11" name="组合 10"/>
          <p:cNvGrpSpPr/>
          <p:nvPr/>
        </p:nvGrpSpPr>
        <p:grpSpPr>
          <a:xfrm>
            <a:off x="786765" y="4513580"/>
            <a:ext cx="10144760" cy="1125220"/>
            <a:chOff x="1239" y="6899"/>
            <a:chExt cx="15976" cy="1772"/>
          </a:xfrm>
        </p:grpSpPr>
        <p:sp>
          <p:nvSpPr>
            <p:cNvPr id="105" name="文本框 104"/>
            <p:cNvSpPr txBox="1"/>
            <p:nvPr/>
          </p:nvSpPr>
          <p:spPr>
            <a:xfrm>
              <a:off x="4130" y="7079"/>
              <a:ext cx="13085" cy="628"/>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称为甲苯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二甲苯有三种同分异构体</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分别为</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11621" y="6899"/>
              <a:ext cx="2260" cy="996"/>
            </a:xfrm>
            <a:prstGeom prst="rect">
              <a:avLst/>
            </a:prstGeom>
            <a:noFill/>
            <a:ln w="9525">
              <a:noFill/>
            </a:ln>
          </p:spPr>
        </p:pic>
        <p:sp>
          <p:nvSpPr>
            <p:cNvPr id="106" name="文本框 105"/>
            <p:cNvSpPr txBox="1"/>
            <p:nvPr/>
          </p:nvSpPr>
          <p:spPr>
            <a:xfrm>
              <a:off x="13578" y="7108"/>
              <a:ext cx="3637" cy="628"/>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邻二甲苯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07" name="文本框 106"/>
            <p:cNvSpPr txBox="1"/>
            <p:nvPr/>
          </p:nvSpPr>
          <p:spPr>
            <a:xfrm>
              <a:off x="1239" y="8043"/>
              <a:ext cx="13085" cy="628"/>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间二甲苯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2"/>
            <a:stretch>
              <a:fillRect/>
            </a:stretch>
          </p:blipFill>
          <p:spPr>
            <a:xfrm>
              <a:off x="3481" y="7895"/>
              <a:ext cx="2915" cy="776"/>
            </a:xfrm>
            <a:prstGeom prst="rect">
              <a:avLst/>
            </a:prstGeom>
            <a:noFill/>
            <a:ln w="9525">
              <a:noFill/>
            </a:ln>
          </p:spPr>
        </p:pic>
        <p:sp>
          <p:nvSpPr>
            <p:cNvPr id="108" name="文本框 107"/>
            <p:cNvSpPr txBox="1"/>
            <p:nvPr/>
          </p:nvSpPr>
          <p:spPr>
            <a:xfrm>
              <a:off x="6320" y="8043"/>
              <a:ext cx="3772" cy="628"/>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对二甲苯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8" name="图片 7"/>
            <p:cNvPicPr/>
            <p:nvPr>
              <p:custDataLst>
                <p:tags r:id="rId3"/>
              </p:custDataLst>
            </p:nvPr>
          </p:nvPicPr>
          <p:blipFill>
            <a:blip r:embed="rId4"/>
            <a:stretch>
              <a:fillRect/>
            </a:stretch>
          </p:blipFill>
          <p:spPr>
            <a:xfrm>
              <a:off x="2055" y="6993"/>
              <a:ext cx="2148" cy="903"/>
            </a:xfrm>
            <a:prstGeom prst="rect">
              <a:avLst/>
            </a:prstGeom>
            <a:noFill/>
            <a:ln w="9525">
              <a:noFill/>
            </a:ln>
          </p:spPr>
        </p:pic>
      </p:grpSp>
      <p:pic>
        <p:nvPicPr>
          <p:cNvPr id="9" name="图片 8"/>
          <p:cNvPicPr/>
          <p:nvPr>
            <p:custDataLst>
              <p:tags r:id="rId5"/>
            </p:custDataLst>
          </p:nvPr>
        </p:nvPicPr>
        <p:blipFill>
          <a:blip r:embed="rId6"/>
          <a:stretch>
            <a:fillRect/>
          </a:stretch>
        </p:blipFill>
        <p:spPr>
          <a:xfrm>
            <a:off x="10015855" y="4537075"/>
            <a:ext cx="1704340" cy="520700"/>
          </a:xfrm>
          <a:prstGeom prst="rect">
            <a:avLst/>
          </a:prstGeom>
          <a:noFill/>
          <a:ln w="9525">
            <a:noFill/>
          </a:ln>
        </p:spPr>
      </p:pic>
      <p:sp>
        <p:nvSpPr>
          <p:cNvPr id="12" name="文本框 11"/>
          <p:cNvSpPr txBox="1"/>
          <p:nvPr/>
        </p:nvSpPr>
        <p:spPr>
          <a:xfrm>
            <a:off x="482600" y="188595"/>
            <a:ext cx="6096000" cy="645160"/>
          </a:xfrm>
          <a:prstGeom prst="rect">
            <a:avLst/>
          </a:prstGeom>
          <a:noFill/>
        </p:spPr>
        <p:txBody>
          <a:bodyPr wrap="square" rtlCol="0" anchor="t">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9043035" cy="645160"/>
          </a:xfrm>
          <a:prstGeom prst="rect">
            <a:avLst/>
          </a:prstGeom>
          <a:noFill/>
        </p:spPr>
        <p:txBody>
          <a:bodyPr wrap="none" rtlCol="0">
            <a:spAutoFit/>
          </a:bodyPr>
          <a:p>
            <a:pPr algn="l"/>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50" name="文本框 149"/>
          <p:cNvSpPr txBox="1"/>
          <p:nvPr/>
        </p:nvSpPr>
        <p:spPr>
          <a:xfrm>
            <a:off x="674370" y="928370"/>
            <a:ext cx="10796270" cy="191452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物理性质苯酚是无色晶体</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具有特殊气味</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有毒</a:t>
            </a:r>
            <a:r>
              <a:rPr lang="en-US" sz="2000" b="0">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常温下</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苯酚微溶于水</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易溶于乙醇等有机溶剂</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当温度高于</a:t>
            </a:r>
            <a:r>
              <a:rPr lang="en-US" sz="2000" b="0" u="wavy">
                <a:solidFill>
                  <a:srgbClr val="FF0000"/>
                </a:solidFill>
                <a:latin typeface="微软雅黑" panose="020B0503020204020204" charset="-122"/>
                <a:ea typeface="微软雅黑" panose="020B0503020204020204" charset="-122"/>
                <a:cs typeface="微软雅黑" panose="020B0503020204020204" charset="-122"/>
              </a:rPr>
              <a:t>65 ℃</a:t>
            </a:r>
            <a:r>
              <a:rPr lang="zh-CN" sz="2000" b="0" u="wavy">
                <a:solidFill>
                  <a:srgbClr val="FF0000"/>
                </a:solidFill>
                <a:latin typeface="微软雅黑" panose="020B0503020204020204" charset="-122"/>
                <a:ea typeface="微软雅黑" panose="020B0503020204020204" charset="-122"/>
                <a:cs typeface="微软雅黑" panose="020B0503020204020204" charset="-122"/>
              </a:rPr>
              <a:t>时与水混溶。</a:t>
            </a:r>
            <a:r>
              <a:rPr lang="en-US" sz="2000" b="0" u="wavy">
                <a:solidFill>
                  <a:srgbClr val="FF0000"/>
                </a:solidFill>
                <a:latin typeface="微软雅黑" panose="020B0503020204020204" charset="-122"/>
                <a:ea typeface="微软雅黑" panose="020B0503020204020204" charset="-122"/>
                <a:cs typeface="微软雅黑" panose="020B0503020204020204" charset="-122"/>
              </a:rPr>
              <a:t> </a:t>
            </a:r>
            <a:endParaRPr lang="en-US" altLang="en-US" sz="2000" b="0" u="wavy">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74370" y="2444115"/>
            <a:ext cx="5080000" cy="398780"/>
          </a:xfrm>
          <a:prstGeom prst="rect">
            <a:avLst/>
          </a:prstGeom>
          <a:noFill/>
          <a:ln w="9525">
            <a:noFill/>
          </a:ln>
        </p:spPr>
        <p:txBody>
          <a:bodyPr>
            <a:spAutoFit/>
          </a:bodyPr>
          <a:p>
            <a:pPr indent="0"/>
            <a:r>
              <a:rPr lang="zh-CN" sz="2000" b="0">
                <a:solidFill>
                  <a:srgbClr val="FF0000"/>
                </a:solidFill>
                <a:highlight>
                  <a:srgbClr val="FFFF00"/>
                </a:highlight>
                <a:latin typeface="微软雅黑" panose="020B0503020204020204" charset="-122"/>
                <a:ea typeface="微软雅黑" panose="020B0503020204020204" charset="-122"/>
                <a:cs typeface="方正兰亭中黑_GBK" charset="0"/>
              </a:rPr>
              <a:t>拓展延伸</a:t>
            </a:r>
            <a:endParaRPr lang="zh-CN" altLang="en-US" sz="2000" b="0">
              <a:solidFill>
                <a:srgbClr val="FF0000"/>
              </a:solidFill>
              <a:highlight>
                <a:srgbClr val="FFFF00"/>
              </a:highlight>
              <a:latin typeface="微软雅黑" panose="020B0503020204020204" charset="-122"/>
              <a:ea typeface="微软雅黑" panose="020B0503020204020204" charset="-122"/>
              <a:cs typeface="方正兰亭中黑_GBK" charset="0"/>
            </a:endParaRPr>
          </a:p>
        </p:txBody>
      </p:sp>
      <p:sp>
        <p:nvSpPr>
          <p:cNvPr id="4" name="文本框 3"/>
          <p:cNvSpPr txBox="1"/>
          <p:nvPr/>
        </p:nvSpPr>
        <p:spPr>
          <a:xfrm>
            <a:off x="1924685" y="244411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若皮肤上沾有苯酚</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可用酒精清洗。</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74370" y="2842895"/>
            <a:ext cx="5080000" cy="1014730"/>
          </a:xfrm>
          <a:prstGeom prst="rect">
            <a:avLst/>
          </a:prstGeom>
          <a:noFill/>
          <a:ln w="9525">
            <a:noFill/>
          </a:ln>
        </p:spPr>
        <p:txBody>
          <a:bodyPr>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化学性质</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酚羟基的反应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弱酸性</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7" name="图片 6"/>
          <p:cNvPicPr/>
          <p:nvPr>
            <p:custDataLst>
              <p:tags r:id="rId1"/>
            </p:custDataLst>
          </p:nvPr>
        </p:nvPicPr>
        <p:blipFill>
          <a:blip r:embed="rId2"/>
          <a:stretch>
            <a:fillRect/>
          </a:stretch>
        </p:blipFill>
        <p:spPr>
          <a:xfrm>
            <a:off x="2153285" y="3970655"/>
            <a:ext cx="1028700" cy="584835"/>
          </a:xfrm>
          <a:prstGeom prst="rect">
            <a:avLst/>
          </a:prstGeom>
          <a:noFill/>
          <a:ln w="9525">
            <a:noFill/>
          </a:ln>
        </p:spPr>
      </p:pic>
      <p:pic>
        <p:nvPicPr>
          <p:cNvPr id="151" name="图片 150"/>
          <p:cNvPicPr/>
          <p:nvPr>
            <p:custDataLst>
              <p:tags r:id="rId3"/>
            </p:custDataLst>
          </p:nvPr>
        </p:nvPicPr>
        <p:blipFill>
          <a:blip r:embed="rId4"/>
          <a:stretch>
            <a:fillRect/>
          </a:stretch>
        </p:blipFill>
        <p:spPr>
          <a:xfrm>
            <a:off x="3260725" y="3970655"/>
            <a:ext cx="586105" cy="391160"/>
          </a:xfrm>
          <a:prstGeom prst="rect">
            <a:avLst/>
          </a:prstGeom>
          <a:noFill/>
          <a:ln w="9525">
            <a:noFill/>
          </a:ln>
        </p:spPr>
      </p:pic>
      <p:pic>
        <p:nvPicPr>
          <p:cNvPr id="152" name="图片 151"/>
          <p:cNvPicPr/>
          <p:nvPr>
            <p:custDataLst>
              <p:tags r:id="rId5"/>
            </p:custDataLst>
          </p:nvPr>
        </p:nvPicPr>
        <p:blipFill>
          <a:blip r:embed="rId6"/>
          <a:stretch>
            <a:fillRect/>
          </a:stretch>
        </p:blipFill>
        <p:spPr>
          <a:xfrm>
            <a:off x="3925570" y="3905250"/>
            <a:ext cx="1708150" cy="638810"/>
          </a:xfrm>
          <a:prstGeom prst="rect">
            <a:avLst/>
          </a:prstGeom>
          <a:noFill/>
          <a:ln w="9525">
            <a:noFill/>
          </a:ln>
        </p:spPr>
      </p:pic>
      <p:sp>
        <p:nvSpPr>
          <p:cNvPr id="153" name="文本框 152"/>
          <p:cNvSpPr txBox="1"/>
          <p:nvPr/>
        </p:nvSpPr>
        <p:spPr>
          <a:xfrm>
            <a:off x="674370" y="475996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苯酚具有弱酸性</a:t>
            </a:r>
            <a:r>
              <a:rPr lang="en-US" sz="2000" b="0">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俗称石炭酸。酸性</a:t>
            </a:r>
            <a:r>
              <a:rPr lang="en-US" sz="2000" b="0" u="wavy">
                <a:latin typeface="微软雅黑" panose="020B0503020204020204" charset="-122"/>
                <a:ea typeface="微软雅黑" panose="020B0503020204020204" charset="-122"/>
                <a:cs typeface="微软雅黑" panose="020B0503020204020204" charset="-122"/>
              </a:rPr>
              <a:t>:H</a:t>
            </a:r>
            <a:r>
              <a:rPr lang="en-US" sz="2000" b="0" u="wavy" baseline="-25000">
                <a:latin typeface="微软雅黑" panose="020B0503020204020204" charset="-122"/>
                <a:ea typeface="微软雅黑" panose="020B0503020204020204" charset="-122"/>
                <a:cs typeface="微软雅黑" panose="020B0503020204020204" charset="-122"/>
              </a:rPr>
              <a:t>2</a:t>
            </a:r>
            <a:r>
              <a:rPr lang="en-US" sz="2000" b="0" u="wavy">
                <a:latin typeface="微软雅黑" panose="020B0503020204020204" charset="-122"/>
                <a:ea typeface="微软雅黑" panose="020B0503020204020204" charset="-122"/>
                <a:cs typeface="微软雅黑" panose="020B0503020204020204" charset="-122"/>
              </a:rPr>
              <a:t>CO</a:t>
            </a:r>
            <a:r>
              <a:rPr lang="en-US" sz="2000" b="0" u="wavy" baseline="-25000">
                <a:latin typeface="微软雅黑" panose="020B0503020204020204" charset="-122"/>
                <a:ea typeface="微软雅黑" panose="020B0503020204020204" charset="-122"/>
                <a:cs typeface="微软雅黑" panose="020B0503020204020204" charset="-122"/>
              </a:rPr>
              <a:t>3</a:t>
            </a:r>
            <a:r>
              <a:rPr lang="en-US" sz="2000" b="0" u="wavy">
                <a:latin typeface="微软雅黑" panose="020B0503020204020204" charset="-122"/>
                <a:ea typeface="微软雅黑" panose="020B0503020204020204" charset="-122"/>
                <a:cs typeface="微软雅黑" panose="020B0503020204020204" charset="-122"/>
              </a:rPr>
              <a:t>&gt;</a:t>
            </a:r>
            <a:endParaRPr lang="en-US" altLang="en-US" sz="2000" b="0" u="wavy">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2"/>
          <a:stretch>
            <a:fillRect/>
          </a:stretch>
        </p:blipFill>
        <p:spPr>
          <a:xfrm>
            <a:off x="5633720" y="4794885"/>
            <a:ext cx="1049655" cy="359410"/>
          </a:xfrm>
          <a:prstGeom prst="rect">
            <a:avLst/>
          </a:prstGeom>
          <a:noFill/>
          <a:ln w="9525">
            <a:noFill/>
          </a:ln>
        </p:spPr>
      </p:pic>
      <p:sp>
        <p:nvSpPr>
          <p:cNvPr id="154" name="文本框 153"/>
          <p:cNvSpPr txBox="1"/>
          <p:nvPr/>
        </p:nvSpPr>
        <p:spPr>
          <a:xfrm>
            <a:off x="6559550" y="4759960"/>
            <a:ext cx="5080000" cy="398780"/>
          </a:xfrm>
          <a:prstGeom prst="rect">
            <a:avLst/>
          </a:prstGeom>
          <a:noFill/>
          <a:ln w="9525">
            <a:noFill/>
          </a:ln>
        </p:spPr>
        <p:txBody>
          <a:bodyPr>
            <a:spAutoFit/>
          </a:bodyPr>
          <a:p>
            <a:pPr indent="0"/>
            <a:r>
              <a:rPr lang="en-US" sz="2000" b="0" u="wavy">
                <a:latin typeface="微软雅黑" panose="020B0503020204020204" charset="-122"/>
                <a:ea typeface="微软雅黑" panose="020B0503020204020204" charset="-122"/>
                <a:cs typeface="Times New Roman" panose="02020603050405020304" charset="0"/>
              </a:rPr>
              <a:t>&gt;HC</a:t>
            </a:r>
            <a:endParaRPr lang="en-US" altLang="en-US" sz="2000" b="0" u="wavy">
              <a:latin typeface="微软雅黑" panose="020B0503020204020204" charset="-122"/>
              <a:ea typeface="微软雅黑" panose="020B0503020204020204" charset="-122"/>
              <a:cs typeface="Times New Roman" panose="02020603050405020304" charset="0"/>
            </a:endParaRPr>
          </a:p>
        </p:txBody>
      </p:sp>
      <p:pic>
        <p:nvPicPr>
          <p:cNvPr id="9" name="图片 8"/>
          <p:cNvPicPr/>
          <p:nvPr/>
        </p:nvPicPr>
        <p:blipFill>
          <a:blip r:embed="rId7"/>
          <a:srcRect l="62948" t="-10835"/>
          <a:stretch>
            <a:fillRect/>
          </a:stretch>
        </p:blipFill>
        <p:spPr>
          <a:xfrm>
            <a:off x="7239635" y="4759325"/>
            <a:ext cx="372110" cy="394970"/>
          </a:xfrm>
          <a:prstGeom prst="rect">
            <a:avLst/>
          </a:prstGeom>
          <a:noFill/>
          <a:ln w="9525">
            <a:noFill/>
          </a:ln>
        </p:spPr>
      </p:pic>
      <p:sp>
        <p:nvSpPr>
          <p:cNvPr id="155" name="文本框 154"/>
          <p:cNvSpPr txBox="1"/>
          <p:nvPr/>
        </p:nvSpPr>
        <p:spPr>
          <a:xfrm>
            <a:off x="7611745" y="4794885"/>
            <a:ext cx="5080000" cy="398780"/>
          </a:xfrm>
          <a:prstGeom prst="rect">
            <a:avLst/>
          </a:prstGeom>
          <a:noFill/>
          <a:ln w="9525">
            <a:noFill/>
          </a:ln>
        </p:spPr>
        <p:txBody>
          <a:bodyPr>
            <a:spAutoFit/>
          </a:bodyPr>
          <a:p>
            <a:pPr indent="0"/>
            <a:r>
              <a:rPr lang="en-US" sz="2000" b="0" u="wavy">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苯酚不能使酸碱指示剂变色</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其酸性</a:t>
            </a:r>
            <a:endParaRPr lang="zh-CN" altLang="en-US" sz="2000" b="0" u="wavy">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674370" y="5265420"/>
            <a:ext cx="6096000" cy="398780"/>
          </a:xfrm>
          <a:prstGeom prst="rect">
            <a:avLst/>
          </a:prstGeom>
          <a:noFill/>
        </p:spPr>
        <p:txBody>
          <a:bodyPr wrap="square" rtlCol="0" anchor="t">
            <a:spAutoFit/>
          </a:bodyPr>
          <a:p>
            <a:r>
              <a:rPr lang="zh-CN" sz="2000" u="wavy">
                <a:solidFill>
                  <a:srgbClr val="FF0000"/>
                </a:solidFill>
                <a:latin typeface="微软雅黑" panose="020B0503020204020204" charset="-122"/>
                <a:ea typeface="微软雅黑" panose="020B0503020204020204" charset="-122"/>
                <a:cs typeface="微软雅黑" panose="020B0503020204020204" charset="-122"/>
                <a:sym typeface="+mn-ea"/>
              </a:rPr>
              <a:t>表现在与非常活泼的金属、强碱的反应中。</a:t>
            </a:r>
            <a:endParaRPr lang="zh-CN" altLang="en-US" sz="2000" u="wavy">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55" name="文本框 154"/>
          <p:cNvSpPr txBox="1"/>
          <p:nvPr/>
        </p:nvSpPr>
        <p:spPr>
          <a:xfrm>
            <a:off x="722630" y="111379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与金属钠反应</a:t>
            </a:r>
            <a:r>
              <a:rPr lang="en-US" sz="2000" b="0">
                <a:latin typeface="微软雅黑" panose="020B0503020204020204" charset="-122"/>
                <a:ea typeface="微软雅黑" panose="020B0503020204020204" charset="-122"/>
                <a:cs typeface="微软雅黑" panose="020B0503020204020204" charset="-122"/>
              </a:rPr>
              <a:t>:2</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rcRect l="10555" t="-3349"/>
          <a:stretch>
            <a:fillRect/>
          </a:stretch>
        </p:blipFill>
        <p:spPr>
          <a:xfrm>
            <a:off x="2619375" y="1101090"/>
            <a:ext cx="737235" cy="411480"/>
          </a:xfrm>
          <a:prstGeom prst="rect">
            <a:avLst/>
          </a:prstGeom>
          <a:noFill/>
          <a:ln w="9525">
            <a:noFill/>
          </a:ln>
        </p:spPr>
      </p:pic>
      <p:sp>
        <p:nvSpPr>
          <p:cNvPr id="156" name="文本框 155"/>
          <p:cNvSpPr txBox="1"/>
          <p:nvPr/>
        </p:nvSpPr>
        <p:spPr>
          <a:xfrm>
            <a:off x="3248025" y="1113790"/>
            <a:ext cx="103187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Times New Roman" panose="02020603050405020304" charset="0"/>
              </a:rPr>
              <a:t>+2Na</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4" name="图片 3"/>
          <p:cNvPicPr/>
          <p:nvPr/>
        </p:nvPicPr>
        <p:blipFill>
          <a:blip r:embed="rId2"/>
          <a:stretch>
            <a:fillRect/>
          </a:stretch>
        </p:blipFill>
        <p:spPr>
          <a:xfrm>
            <a:off x="4032250" y="1169035"/>
            <a:ext cx="723900" cy="275590"/>
          </a:xfrm>
          <a:prstGeom prst="rect">
            <a:avLst/>
          </a:prstGeom>
          <a:noFill/>
          <a:ln w="9525">
            <a:noFill/>
          </a:ln>
        </p:spPr>
      </p:pic>
      <p:sp>
        <p:nvSpPr>
          <p:cNvPr id="157" name="文本框 156"/>
          <p:cNvSpPr txBox="1"/>
          <p:nvPr/>
        </p:nvSpPr>
        <p:spPr>
          <a:xfrm>
            <a:off x="4665980" y="1113790"/>
            <a:ext cx="47625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Times New Roman" panose="02020603050405020304" charset="0"/>
              </a:rPr>
              <a:t> 2</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5" name="图片 4"/>
          <p:cNvPicPr/>
          <p:nvPr/>
        </p:nvPicPr>
        <p:blipFill>
          <a:blip r:embed="rId3"/>
          <a:stretch>
            <a:fillRect/>
          </a:stretch>
        </p:blipFill>
        <p:spPr>
          <a:xfrm>
            <a:off x="4983480" y="1097280"/>
            <a:ext cx="949325" cy="454025"/>
          </a:xfrm>
          <a:prstGeom prst="rect">
            <a:avLst/>
          </a:prstGeom>
          <a:noFill/>
          <a:ln w="9525">
            <a:noFill/>
          </a:ln>
        </p:spPr>
      </p:pic>
      <p:sp>
        <p:nvSpPr>
          <p:cNvPr id="158" name="文本框 157"/>
          <p:cNvSpPr txBox="1"/>
          <p:nvPr/>
        </p:nvSpPr>
        <p:spPr>
          <a:xfrm>
            <a:off x="5932805" y="1113790"/>
            <a:ext cx="5080000" cy="706755"/>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rPr>
              <a:t>↑</a:t>
            </a:r>
            <a:endParaRPr lang="zh-CN" b="0">
              <a:cs typeface="方正书宋_GBK" charset="0"/>
            </a:endParaRPr>
          </a:p>
          <a:p>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1"/>
          <a:stretch>
            <a:fillRect/>
          </a:stretch>
        </p:blipFill>
        <p:spPr>
          <a:xfrm>
            <a:off x="2495550" y="1939290"/>
            <a:ext cx="861060" cy="407670"/>
          </a:xfrm>
          <a:prstGeom prst="rect">
            <a:avLst/>
          </a:prstGeom>
          <a:noFill/>
          <a:ln w="9525">
            <a:noFill/>
          </a:ln>
        </p:spPr>
      </p:pic>
      <p:sp>
        <p:nvSpPr>
          <p:cNvPr id="159" name="文本框 158"/>
          <p:cNvSpPr txBox="1"/>
          <p:nvPr/>
        </p:nvSpPr>
        <p:spPr>
          <a:xfrm>
            <a:off x="3248025" y="194564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+NaOH</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7" name="图片 6"/>
          <p:cNvPicPr/>
          <p:nvPr/>
        </p:nvPicPr>
        <p:blipFill>
          <a:blip r:embed="rId2"/>
          <a:stretch>
            <a:fillRect/>
          </a:stretch>
        </p:blipFill>
        <p:spPr>
          <a:xfrm>
            <a:off x="4337050" y="2021205"/>
            <a:ext cx="476250" cy="248285"/>
          </a:xfrm>
          <a:prstGeom prst="rect">
            <a:avLst/>
          </a:prstGeom>
          <a:noFill/>
          <a:ln w="9525">
            <a:noFill/>
          </a:ln>
        </p:spPr>
      </p:pic>
      <p:pic>
        <p:nvPicPr>
          <p:cNvPr id="160" name="图片 159"/>
          <p:cNvPicPr/>
          <p:nvPr/>
        </p:nvPicPr>
        <p:blipFill>
          <a:blip r:embed="rId3"/>
          <a:stretch>
            <a:fillRect/>
          </a:stretch>
        </p:blipFill>
        <p:spPr>
          <a:xfrm>
            <a:off x="4822825" y="1892935"/>
            <a:ext cx="1109980" cy="454025"/>
          </a:xfrm>
          <a:prstGeom prst="rect">
            <a:avLst/>
          </a:prstGeom>
          <a:noFill/>
          <a:ln w="9525">
            <a:noFill/>
          </a:ln>
        </p:spPr>
      </p:pic>
      <p:sp>
        <p:nvSpPr>
          <p:cNvPr id="161" name="文本框 160"/>
          <p:cNvSpPr txBox="1"/>
          <p:nvPr/>
        </p:nvSpPr>
        <p:spPr>
          <a:xfrm>
            <a:off x="5932805" y="1892935"/>
            <a:ext cx="5080000" cy="706755"/>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a:t>
            </a:r>
            <a:endParaRPr lang="zh-CN" sz="2000" b="0">
              <a:latin typeface="微软雅黑" panose="020B0503020204020204" charset="-122"/>
              <a:ea typeface="微软雅黑" panose="020B0503020204020204" charset="-122"/>
              <a:cs typeface="方正书宋_GBK" charset="0"/>
            </a:endParaRPr>
          </a:p>
          <a:p>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4"/>
          <a:stretch>
            <a:fillRect/>
          </a:stretch>
        </p:blipFill>
        <p:spPr>
          <a:xfrm>
            <a:off x="2690495" y="2832735"/>
            <a:ext cx="959485" cy="433705"/>
          </a:xfrm>
          <a:prstGeom prst="rect">
            <a:avLst/>
          </a:prstGeom>
          <a:noFill/>
          <a:ln w="9525">
            <a:noFill/>
          </a:ln>
        </p:spPr>
      </p:pic>
      <p:sp>
        <p:nvSpPr>
          <p:cNvPr id="162" name="文本框 161"/>
          <p:cNvSpPr txBox="1"/>
          <p:nvPr/>
        </p:nvSpPr>
        <p:spPr>
          <a:xfrm>
            <a:off x="3556000" y="2865120"/>
            <a:ext cx="166179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Times New Roman" panose="02020603050405020304" charset="0"/>
              </a:rPr>
              <a:t>+Na</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CO</a:t>
            </a:r>
            <a:r>
              <a:rPr lang="en-US" sz="2000" b="0" baseline="-25000">
                <a:latin typeface="微软雅黑" panose="020B0503020204020204" charset="-122"/>
                <a:ea typeface="微软雅黑" panose="020B0503020204020204" charset="-122"/>
                <a:cs typeface="Times New Roman" panose="02020603050405020304" charset="0"/>
              </a:rPr>
              <a:t>3</a:t>
            </a:r>
            <a:endParaRPr lang="en-US" altLang="en-US" sz="2000" b="0" baseline="-25000">
              <a:latin typeface="微软雅黑" panose="020B0503020204020204" charset="-122"/>
              <a:ea typeface="微软雅黑" panose="020B0503020204020204" charset="-122"/>
              <a:cs typeface="Times New Roman" panose="02020603050405020304" charset="0"/>
            </a:endParaRPr>
          </a:p>
        </p:txBody>
      </p:sp>
      <p:pic>
        <p:nvPicPr>
          <p:cNvPr id="9" name="图片 8"/>
          <p:cNvPicPr/>
          <p:nvPr/>
        </p:nvPicPr>
        <p:blipFill>
          <a:blip r:embed="rId2"/>
          <a:stretch>
            <a:fillRect/>
          </a:stretch>
        </p:blipFill>
        <p:spPr>
          <a:xfrm>
            <a:off x="4756150" y="2951480"/>
            <a:ext cx="604520" cy="257810"/>
          </a:xfrm>
          <a:prstGeom prst="rect">
            <a:avLst/>
          </a:prstGeom>
          <a:noFill/>
          <a:ln w="9525">
            <a:noFill/>
          </a:ln>
        </p:spPr>
      </p:pic>
      <p:pic>
        <p:nvPicPr>
          <p:cNvPr id="163" name="图片 162"/>
          <p:cNvPicPr/>
          <p:nvPr/>
        </p:nvPicPr>
        <p:blipFill>
          <a:blip r:embed="rId5"/>
          <a:stretch>
            <a:fillRect/>
          </a:stretch>
        </p:blipFill>
        <p:spPr>
          <a:xfrm>
            <a:off x="5273675" y="2832735"/>
            <a:ext cx="1141730" cy="454025"/>
          </a:xfrm>
          <a:prstGeom prst="rect">
            <a:avLst/>
          </a:prstGeom>
          <a:noFill/>
          <a:ln w="9525">
            <a:noFill/>
          </a:ln>
        </p:spPr>
      </p:pic>
      <p:sp>
        <p:nvSpPr>
          <p:cNvPr id="164" name="文本框 163"/>
          <p:cNvSpPr txBox="1"/>
          <p:nvPr/>
        </p:nvSpPr>
        <p:spPr>
          <a:xfrm>
            <a:off x="6303010" y="2856865"/>
            <a:ext cx="142811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Times New Roman" panose="02020603050405020304" charset="0"/>
              </a:rPr>
              <a:t>NaHCO</a:t>
            </a:r>
            <a:r>
              <a:rPr lang="en-US" sz="2000" b="0" baseline="-25000">
                <a:latin typeface="微软雅黑" panose="020B0503020204020204" charset="-122"/>
                <a:ea typeface="微软雅黑" panose="020B0503020204020204" charset="-122"/>
                <a:cs typeface="Times New Roman" panose="02020603050405020304" charset="0"/>
              </a:rPr>
              <a:t>3</a:t>
            </a:r>
            <a:endParaRPr lang="en-US" altLang="en-US" sz="2000" b="0" baseline="-25000">
              <a:latin typeface="微软雅黑" panose="020B0503020204020204" charset="-122"/>
              <a:ea typeface="微软雅黑" panose="020B0503020204020204" charset="-122"/>
              <a:cs typeface="Times New Roman" panose="02020603050405020304" charset="0"/>
            </a:endParaRPr>
          </a:p>
        </p:txBody>
      </p:sp>
      <p:sp>
        <p:nvSpPr>
          <p:cNvPr id="10" name="文本框 9"/>
          <p:cNvSpPr txBox="1"/>
          <p:nvPr/>
        </p:nvSpPr>
        <p:spPr>
          <a:xfrm>
            <a:off x="722630" y="1939290"/>
            <a:ext cx="6096000"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与</a:t>
            </a:r>
            <a:r>
              <a:rPr lang="en-US" sz="2000">
                <a:latin typeface="微软雅黑" panose="020B0503020204020204" charset="-122"/>
                <a:ea typeface="微软雅黑" panose="020B0503020204020204" charset="-122"/>
                <a:cs typeface="微软雅黑" panose="020B0503020204020204" charset="-122"/>
                <a:sym typeface="+mn-ea"/>
              </a:rPr>
              <a:t>NaOH</a:t>
            </a:r>
            <a:r>
              <a:rPr lang="zh-CN" sz="2000">
                <a:latin typeface="微软雅黑" panose="020B0503020204020204" charset="-122"/>
                <a:ea typeface="微软雅黑" panose="020B0503020204020204" charset="-122"/>
                <a:cs typeface="微软雅黑" panose="020B0503020204020204" charset="-122"/>
                <a:sym typeface="+mn-ea"/>
              </a:rPr>
              <a:t>反应</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722630" y="2832735"/>
            <a:ext cx="2927985"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与</a:t>
            </a:r>
            <a:r>
              <a:rPr lang="en-US" sz="2000">
                <a:latin typeface="微软雅黑" panose="020B0503020204020204" charset="-122"/>
                <a:ea typeface="微软雅黑" panose="020B0503020204020204" charset="-122"/>
                <a:cs typeface="微软雅黑" panose="020B0503020204020204" charset="-122"/>
                <a:sym typeface="+mn-ea"/>
              </a:rPr>
              <a:t>Na</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CO</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zh-CN" sz="2000">
                <a:latin typeface="微软雅黑" panose="020B0503020204020204" charset="-122"/>
                <a:ea typeface="微软雅黑" panose="020B0503020204020204" charset="-122"/>
                <a:cs typeface="微软雅黑" panose="020B0503020204020204" charset="-122"/>
                <a:sym typeface="+mn-ea"/>
              </a:rPr>
              <a:t>反应</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166" name="文本框 165"/>
          <p:cNvSpPr txBox="1"/>
          <p:nvPr/>
        </p:nvSpPr>
        <p:spPr>
          <a:xfrm>
            <a:off x="7856220" y="3571240"/>
            <a:ext cx="5080000" cy="368300"/>
          </a:xfrm>
          <a:prstGeom prst="rect">
            <a:avLst/>
          </a:prstGeom>
          <a:noFill/>
          <a:ln w="9525">
            <a:noFill/>
          </a:ln>
        </p:spPr>
        <p:txBody>
          <a:bodyPr>
            <a:spAutoFit/>
          </a:bodyPr>
          <a:p>
            <a:pPr indent="0"/>
            <a:r>
              <a:rPr lang="zh-CN" b="0">
                <a:cs typeface="方正楷体_GBK" charset="0"/>
              </a:rPr>
              <a:t>和</a:t>
            </a:r>
            <a:endParaRPr lang="zh-CN" altLang="en-US" b="0">
              <a:cs typeface="方正楷体_GBK" charset="0"/>
            </a:endParaRPr>
          </a:p>
        </p:txBody>
      </p:sp>
      <p:sp>
        <p:nvSpPr>
          <p:cNvPr id="14" name="文本框 13"/>
          <p:cNvSpPr txBox="1"/>
          <p:nvPr/>
        </p:nvSpPr>
        <p:spPr>
          <a:xfrm>
            <a:off x="8183880" y="354076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NaHCO</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:CO</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a:t>
            </a:r>
            <a:endParaRPr lang="en-US" altLang="en-US" sz="2000" b="0">
              <a:latin typeface="微软雅黑" panose="020B0503020204020204" charset="-122"/>
              <a:ea typeface="微软雅黑" panose="020B0503020204020204" charset="-122"/>
              <a:cs typeface="Times New Roman" panose="02020603050405020304" charset="0"/>
            </a:endParaRPr>
          </a:p>
        </p:txBody>
      </p:sp>
      <p:grpSp>
        <p:nvGrpSpPr>
          <p:cNvPr id="19" name="组合 18"/>
          <p:cNvGrpSpPr/>
          <p:nvPr/>
        </p:nvGrpSpPr>
        <p:grpSpPr>
          <a:xfrm>
            <a:off x="722630" y="3519805"/>
            <a:ext cx="10959465" cy="1051560"/>
            <a:chOff x="1138" y="5292"/>
            <a:chExt cx="17259" cy="1656"/>
          </a:xfrm>
        </p:grpSpPr>
        <p:pic>
          <p:nvPicPr>
            <p:cNvPr id="12" name="图片 11"/>
            <p:cNvPicPr/>
            <p:nvPr/>
          </p:nvPicPr>
          <p:blipFill>
            <a:blip r:embed="rId6"/>
            <a:stretch>
              <a:fillRect/>
            </a:stretch>
          </p:blipFill>
          <p:spPr>
            <a:xfrm>
              <a:off x="1138" y="5292"/>
              <a:ext cx="1460" cy="698"/>
            </a:xfrm>
            <a:prstGeom prst="rect">
              <a:avLst/>
            </a:prstGeom>
            <a:noFill/>
            <a:ln w="9525">
              <a:noFill/>
            </a:ln>
          </p:spPr>
        </p:pic>
        <p:sp>
          <p:nvSpPr>
            <p:cNvPr id="165" name="文本框 164"/>
            <p:cNvSpPr txBox="1"/>
            <p:nvPr/>
          </p:nvSpPr>
          <p:spPr>
            <a:xfrm>
              <a:off x="2506" y="5373"/>
              <a:ext cx="10000" cy="628"/>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通入苯酚钠溶液中</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无论</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是否过量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均生成</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7"/>
            <a:stretch>
              <a:fillRect/>
            </a:stretch>
          </p:blipFill>
          <p:spPr>
            <a:xfrm>
              <a:off x="11276" y="5345"/>
              <a:ext cx="1230" cy="645"/>
            </a:xfrm>
            <a:prstGeom prst="rect">
              <a:avLst/>
            </a:prstGeom>
            <a:noFill/>
            <a:ln w="9525">
              <a:noFill/>
            </a:ln>
          </p:spPr>
        </p:pic>
        <p:pic>
          <p:nvPicPr>
            <p:cNvPr id="15" name="图片 14"/>
            <p:cNvPicPr/>
            <p:nvPr/>
          </p:nvPicPr>
          <p:blipFill>
            <a:blip r:embed="rId8"/>
            <a:stretch>
              <a:fillRect/>
            </a:stretch>
          </p:blipFill>
          <p:spPr>
            <a:xfrm>
              <a:off x="16873" y="5292"/>
              <a:ext cx="1524" cy="640"/>
            </a:xfrm>
            <a:prstGeom prst="rect">
              <a:avLst/>
            </a:prstGeom>
            <a:noFill/>
            <a:ln w="9525">
              <a:noFill/>
            </a:ln>
          </p:spPr>
        </p:pic>
        <p:pic>
          <p:nvPicPr>
            <p:cNvPr id="167" name="图片 166"/>
            <p:cNvPicPr/>
            <p:nvPr/>
          </p:nvPicPr>
          <p:blipFill>
            <a:blip r:embed="rId2"/>
            <a:stretch>
              <a:fillRect/>
            </a:stretch>
          </p:blipFill>
          <p:spPr>
            <a:xfrm>
              <a:off x="2598" y="6485"/>
              <a:ext cx="656" cy="317"/>
            </a:xfrm>
            <a:prstGeom prst="rect">
              <a:avLst/>
            </a:prstGeom>
            <a:noFill/>
            <a:ln w="9525">
              <a:noFill/>
            </a:ln>
          </p:spPr>
        </p:pic>
        <p:sp>
          <p:nvSpPr>
            <p:cNvPr id="168" name="文本框 167"/>
            <p:cNvSpPr txBox="1"/>
            <p:nvPr/>
          </p:nvSpPr>
          <p:spPr>
            <a:xfrm>
              <a:off x="3162" y="6320"/>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NaHCO</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16" name="图片 15"/>
            <p:cNvPicPr/>
            <p:nvPr/>
          </p:nvPicPr>
          <p:blipFill>
            <a:blip r:embed="rId4"/>
            <a:stretch>
              <a:fillRect/>
            </a:stretch>
          </p:blipFill>
          <p:spPr>
            <a:xfrm>
              <a:off x="5115" y="6365"/>
              <a:ext cx="1348" cy="582"/>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71" name="文本框 170"/>
          <p:cNvSpPr txBox="1"/>
          <p:nvPr/>
        </p:nvSpPr>
        <p:spPr>
          <a:xfrm>
            <a:off x="668020" y="1110615"/>
            <a:ext cx="10770235" cy="193802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氧化反应</a:t>
            </a:r>
            <a:r>
              <a:rPr lang="zh-CN" sz="2000" b="0" u="wavy">
                <a:latin typeface="微软雅黑" panose="020B0503020204020204" charset="-122"/>
                <a:ea typeface="微软雅黑" panose="020B0503020204020204" charset="-122"/>
                <a:cs typeface="微软雅黑" panose="020B0503020204020204" charset="-122"/>
              </a:rPr>
              <a:t>缓慢氧化</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在空气中久置变为粉红色</a:t>
            </a:r>
            <a:r>
              <a:rPr lang="en-US" sz="2000" b="0" u="wavy">
                <a:latin typeface="微软雅黑" panose="020B0503020204020204" charset="-122"/>
                <a:ea typeface="微软雅黑" panose="020B0503020204020204" charset="-122"/>
                <a:cs typeface="微软雅黑" panose="020B0503020204020204" charset="-122"/>
              </a:rPr>
              <a:t>;KMnO</a:t>
            </a:r>
            <a:r>
              <a:rPr lang="en-US" sz="2000" b="0" u="wavy" baseline="-25000">
                <a:latin typeface="微软雅黑" panose="020B0503020204020204" charset="-122"/>
                <a:ea typeface="微软雅黑" panose="020B0503020204020204" charset="-122"/>
                <a:cs typeface="微软雅黑" panose="020B0503020204020204" charset="-122"/>
              </a:rPr>
              <a:t>4</a:t>
            </a:r>
            <a:r>
              <a:rPr lang="en-US" sz="2000" b="0" u="wavy">
                <a:latin typeface="微软雅黑" panose="020B0503020204020204" charset="-122"/>
                <a:ea typeface="微软雅黑" panose="020B0503020204020204" charset="-122"/>
                <a:cs typeface="微软雅黑" panose="020B0503020204020204" charset="-122"/>
              </a:rPr>
              <a:t>(H</a:t>
            </a:r>
            <a:r>
              <a:rPr lang="en-US" sz="2000" b="0" u="wavy" baseline="30000">
                <a:latin typeface="微软雅黑" panose="020B0503020204020204" charset="-122"/>
                <a:ea typeface="微软雅黑" panose="020B0503020204020204" charset="-122"/>
                <a:cs typeface="微软雅黑" panose="020B0503020204020204" charset="-122"/>
              </a:rPr>
              <a:t>+</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氧化</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使</a:t>
            </a:r>
            <a:r>
              <a:rPr lang="en-US" sz="2000" b="0" u="wavy">
                <a:latin typeface="微软雅黑" panose="020B0503020204020204" charset="-122"/>
                <a:ea typeface="微软雅黑" panose="020B0503020204020204" charset="-122"/>
                <a:cs typeface="微软雅黑" panose="020B0503020204020204" charset="-122"/>
              </a:rPr>
              <a:t>KMnO</a:t>
            </a:r>
            <a:r>
              <a:rPr lang="en-US" sz="2000" b="0" u="wavy" baseline="-25000">
                <a:latin typeface="微软雅黑" panose="020B0503020204020204" charset="-122"/>
                <a:ea typeface="微软雅黑" panose="020B0503020204020204" charset="-122"/>
                <a:cs typeface="微软雅黑" panose="020B0503020204020204" charset="-122"/>
              </a:rPr>
              <a:t>4</a:t>
            </a:r>
            <a:r>
              <a:rPr lang="en-US" sz="2000" b="0" u="wavy">
                <a:latin typeface="微软雅黑" panose="020B0503020204020204" charset="-122"/>
                <a:ea typeface="微软雅黑" panose="020B0503020204020204" charset="-122"/>
                <a:cs typeface="微软雅黑" panose="020B0503020204020204" charset="-122"/>
              </a:rPr>
              <a:t>(H</a:t>
            </a:r>
            <a:r>
              <a:rPr lang="en-US" sz="2000" b="0" u="wavy" baseline="30000">
                <a:latin typeface="微软雅黑" panose="020B0503020204020204" charset="-122"/>
                <a:ea typeface="微软雅黑" panose="020B0503020204020204" charset="-122"/>
                <a:cs typeface="微软雅黑" panose="020B0503020204020204" charset="-122"/>
              </a:rPr>
              <a:t>+</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溶液的紫红色褪去</a:t>
            </a:r>
            <a:r>
              <a:rPr lang="en-US" sz="2000" b="0" u="wavy">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点燃氧化</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73" name="image361.jpeg" descr="source:si_idm722140464;FounderCES"/>
          <p:cNvPicPr>
            <a:picLocks noChangeAspect="1"/>
          </p:cNvPicPr>
          <p:nvPr>
            <p:custDataLst>
              <p:tags r:id="rId1"/>
            </p:custDataLst>
          </p:nvPr>
        </p:nvPicPr>
        <p:blipFill>
          <a:blip r:embed="rId2"/>
          <a:stretch>
            <a:fillRect/>
          </a:stretch>
        </p:blipFill>
        <p:spPr>
          <a:xfrm>
            <a:off x="1910715" y="2585720"/>
            <a:ext cx="1851025" cy="616585"/>
          </a:xfrm>
          <a:prstGeom prst="rect">
            <a:avLst/>
          </a:prstGeom>
        </p:spPr>
      </p:pic>
      <p:sp>
        <p:nvSpPr>
          <p:cNvPr id="3" name="文本框 2"/>
          <p:cNvSpPr txBox="1"/>
          <p:nvPr/>
        </p:nvSpPr>
        <p:spPr>
          <a:xfrm>
            <a:off x="3612515" y="2649855"/>
            <a:ext cx="92202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Times New Roman" panose="02020603050405020304" charset="0"/>
              </a:rPr>
              <a:t>+7O</a:t>
            </a:r>
            <a:r>
              <a:rPr lang="en-US" sz="2000" b="0" baseline="-25000">
                <a:latin typeface="微软雅黑" panose="020B0503020204020204" charset="-122"/>
                <a:ea typeface="微软雅黑" panose="020B0503020204020204" charset="-122"/>
                <a:cs typeface="Times New Roman" panose="02020603050405020304" charset="0"/>
              </a:rPr>
              <a:t>2</a:t>
            </a:r>
            <a:endParaRPr lang="en-US" altLang="en-US" sz="2000" b="0" baseline="-25000">
              <a:latin typeface="微软雅黑" panose="020B0503020204020204" charset="-122"/>
              <a:ea typeface="微软雅黑" panose="020B0503020204020204" charset="-122"/>
              <a:cs typeface="Times New Roman" panose="02020603050405020304" charset="0"/>
            </a:endParaRPr>
          </a:p>
        </p:txBody>
      </p:sp>
      <p:pic>
        <p:nvPicPr>
          <p:cNvPr id="4" name="图片 3"/>
          <p:cNvPicPr/>
          <p:nvPr/>
        </p:nvPicPr>
        <p:blipFill>
          <a:blip r:embed="rId3"/>
          <a:stretch>
            <a:fillRect/>
          </a:stretch>
        </p:blipFill>
        <p:spPr>
          <a:xfrm>
            <a:off x="4402455" y="2649855"/>
            <a:ext cx="622935" cy="452120"/>
          </a:xfrm>
          <a:prstGeom prst="rect">
            <a:avLst/>
          </a:prstGeom>
          <a:noFill/>
          <a:ln w="9525">
            <a:noFill/>
          </a:ln>
        </p:spPr>
      </p:pic>
      <p:sp>
        <p:nvSpPr>
          <p:cNvPr id="172" name="文本框 171"/>
          <p:cNvSpPr txBox="1"/>
          <p:nvPr/>
        </p:nvSpPr>
        <p:spPr>
          <a:xfrm>
            <a:off x="5025390" y="264985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6CO</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+3H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34060" y="3202305"/>
            <a:ext cx="5080000" cy="1014730"/>
          </a:xfrm>
          <a:prstGeom prst="rect">
            <a:avLst/>
          </a:prstGeom>
          <a:noFill/>
          <a:ln w="9525">
            <a:noFill/>
          </a:ln>
        </p:spPr>
        <p:txBody>
          <a:bodyPr>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③</a:t>
            </a:r>
            <a:r>
              <a:rPr lang="zh-CN" sz="2000" b="0">
                <a:latin typeface="微软雅黑" panose="020B0503020204020204" charset="-122"/>
                <a:ea typeface="微软雅黑" panose="020B0503020204020204" charset="-122"/>
                <a:cs typeface="微软雅黑" panose="020B0503020204020204" charset="-122"/>
              </a:rPr>
              <a:t>取代反应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卤代、硝化等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苯酚与饱和溴水反应</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4"/>
          <a:stretch>
            <a:fillRect/>
          </a:stretch>
        </p:blipFill>
        <p:spPr>
          <a:xfrm>
            <a:off x="3461385" y="3783330"/>
            <a:ext cx="732155" cy="650240"/>
          </a:xfrm>
          <a:prstGeom prst="rect">
            <a:avLst/>
          </a:prstGeom>
          <a:noFill/>
          <a:ln w="9525">
            <a:noFill/>
          </a:ln>
        </p:spPr>
      </p:pic>
      <p:sp>
        <p:nvSpPr>
          <p:cNvPr id="173" name="文本框 172"/>
          <p:cNvSpPr txBox="1"/>
          <p:nvPr/>
        </p:nvSpPr>
        <p:spPr>
          <a:xfrm>
            <a:off x="3085465" y="4034790"/>
            <a:ext cx="2728595" cy="398780"/>
          </a:xfrm>
          <a:prstGeom prst="rect">
            <a:avLst/>
          </a:prstGeom>
          <a:noFill/>
          <a:ln w="9525">
            <a:noFill/>
          </a:ln>
        </p:spPr>
        <p:txBody>
          <a:bodyPr wrap="square">
            <a:spAutoFit/>
          </a:bodyPr>
          <a:p>
            <a:pPr indent="0" algn="ctr"/>
            <a:r>
              <a:rPr lang="en-US" sz="2000" b="0">
                <a:latin typeface="微软雅黑" panose="020B0503020204020204" charset="-122"/>
                <a:ea typeface="微软雅黑" panose="020B0503020204020204" charset="-122"/>
                <a:cs typeface="Times New Roman" panose="02020603050405020304" charset="0"/>
              </a:rPr>
              <a:t>+3Br</a:t>
            </a:r>
            <a:r>
              <a:rPr lang="en-US" sz="2000" b="0" baseline="-25000">
                <a:latin typeface="微软雅黑" panose="020B0503020204020204" charset="-122"/>
                <a:ea typeface="微软雅黑" panose="020B0503020204020204" charset="-122"/>
                <a:cs typeface="Times New Roman" panose="02020603050405020304" charset="0"/>
              </a:rPr>
              <a:t>2</a:t>
            </a:r>
            <a:endParaRPr lang="en-US" altLang="en-US" sz="2000" b="0" baseline="-25000">
              <a:latin typeface="微软雅黑" panose="020B0503020204020204" charset="-122"/>
              <a:ea typeface="微软雅黑" panose="020B0503020204020204" charset="-122"/>
              <a:cs typeface="Times New Roman" panose="02020603050405020304" charset="0"/>
            </a:endParaRPr>
          </a:p>
        </p:txBody>
      </p:sp>
      <p:pic>
        <p:nvPicPr>
          <p:cNvPr id="8" name="图片 7"/>
          <p:cNvPicPr/>
          <p:nvPr/>
        </p:nvPicPr>
        <p:blipFill>
          <a:blip r:embed="rId5"/>
          <a:stretch>
            <a:fillRect/>
          </a:stretch>
        </p:blipFill>
        <p:spPr>
          <a:xfrm>
            <a:off x="4892040" y="4110990"/>
            <a:ext cx="586105" cy="322580"/>
          </a:xfrm>
          <a:prstGeom prst="rect">
            <a:avLst/>
          </a:prstGeom>
          <a:noFill/>
          <a:ln w="9525">
            <a:noFill/>
          </a:ln>
        </p:spPr>
      </p:pic>
      <p:pic>
        <p:nvPicPr>
          <p:cNvPr id="174" name="图片 173"/>
          <p:cNvPicPr/>
          <p:nvPr/>
        </p:nvPicPr>
        <p:blipFill>
          <a:blip r:embed="rId6"/>
          <a:stretch>
            <a:fillRect/>
          </a:stretch>
        </p:blipFill>
        <p:spPr>
          <a:xfrm>
            <a:off x="5478145" y="3698875"/>
            <a:ext cx="1089025" cy="958850"/>
          </a:xfrm>
          <a:prstGeom prst="rect">
            <a:avLst/>
          </a:prstGeom>
          <a:noFill/>
          <a:ln w="9525">
            <a:noFill/>
          </a:ln>
        </p:spPr>
      </p:pic>
      <p:sp>
        <p:nvSpPr>
          <p:cNvPr id="175" name="文本框 174"/>
          <p:cNvSpPr txBox="1"/>
          <p:nvPr/>
        </p:nvSpPr>
        <p:spPr>
          <a:xfrm>
            <a:off x="4402455" y="4034790"/>
            <a:ext cx="5080000" cy="398780"/>
          </a:xfrm>
          <a:prstGeom prst="rect">
            <a:avLst/>
          </a:prstGeom>
          <a:noFill/>
          <a:ln w="9525">
            <a:noFill/>
          </a:ln>
        </p:spPr>
        <p:txBody>
          <a:bodyPr>
            <a:spAutoFit/>
          </a:bodyPr>
          <a:p>
            <a:pPr indent="0" algn="ctr"/>
            <a:r>
              <a:rPr lang="en-US" sz="2000" b="0">
                <a:latin typeface="微软雅黑" panose="020B0503020204020204" charset="-122"/>
                <a:ea typeface="微软雅黑" panose="020B0503020204020204" charset="-122"/>
              </a:rPr>
              <a:t>↓+3HBr</a:t>
            </a:r>
            <a:endParaRPr lang="en-US" altLang="en-US" sz="2000" b="0">
              <a:latin typeface="微软雅黑" panose="020B0503020204020204" charset="-122"/>
              <a:ea typeface="微软雅黑" panose="020B0503020204020204" charset="-122"/>
            </a:endParaRPr>
          </a:p>
        </p:txBody>
      </p:sp>
      <p:sp>
        <p:nvSpPr>
          <p:cNvPr id="9" name="文本框 8"/>
          <p:cNvSpPr txBox="1"/>
          <p:nvPr/>
        </p:nvSpPr>
        <p:spPr>
          <a:xfrm>
            <a:off x="734060" y="4721225"/>
            <a:ext cx="11458575"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反应产生白色沉淀</a:t>
            </a:r>
            <a:r>
              <a:rPr lang="en-US" sz="2000" b="0">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此反应常用于苯酚的定性检验和定量测定。</a:t>
            </a:r>
            <a:endParaRPr lang="zh-CN" altLang="en-US" sz="2000" b="0" u="wavy">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75" name="文本框 174"/>
          <p:cNvSpPr txBox="1"/>
          <p:nvPr/>
        </p:nvSpPr>
        <p:spPr>
          <a:xfrm>
            <a:off x="649605" y="1043305"/>
            <a:ext cx="5080000" cy="398780"/>
          </a:xfrm>
          <a:prstGeom prst="rect">
            <a:avLst/>
          </a:prstGeom>
          <a:noFill/>
          <a:ln w="9525">
            <a:noFill/>
          </a:ln>
        </p:spPr>
        <p:txBody>
          <a:bodyPr>
            <a:spAutoFit/>
          </a:bodyPr>
          <a:p>
            <a:pPr indent="0"/>
            <a:r>
              <a:rPr lang="zh-CN" sz="2000" b="0">
                <a:solidFill>
                  <a:srgbClr val="FF0000"/>
                </a:solidFill>
                <a:highlight>
                  <a:srgbClr val="FFFF00"/>
                </a:highlight>
                <a:latin typeface="微软雅黑" panose="020B0503020204020204" charset="-122"/>
                <a:ea typeface="微软雅黑" panose="020B0503020204020204" charset="-122"/>
                <a:cs typeface="方正兰亭中黑_GBK" charset="0"/>
              </a:rPr>
              <a:t>关键点拨</a:t>
            </a:r>
            <a:r>
              <a:rPr lang="zh-CN" b="0">
                <a:cs typeface="方正书宋_GBK" charset="0"/>
              </a:rPr>
              <a:t>　</a:t>
            </a:r>
            <a:endParaRPr lang="zh-CN" altLang="en-US" b="0">
              <a:cs typeface="方正书宋_GBK" charset="0"/>
            </a:endParaRPr>
          </a:p>
        </p:txBody>
      </p:sp>
      <p:sp>
        <p:nvSpPr>
          <p:cNvPr id="3" name="文本框 2"/>
          <p:cNvSpPr txBox="1"/>
          <p:nvPr/>
        </p:nvSpPr>
        <p:spPr>
          <a:xfrm>
            <a:off x="649605" y="1386205"/>
            <a:ext cx="10940415" cy="1770380"/>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①</a:t>
            </a:r>
            <a:r>
              <a:rPr lang="zh-CN" sz="2000" b="0">
                <a:latin typeface="微软雅黑" panose="020B0503020204020204" charset="-122"/>
                <a:ea typeface="微软雅黑" panose="020B0503020204020204" charset="-122"/>
                <a:cs typeface="微软雅黑" panose="020B0503020204020204" charset="-122"/>
              </a:rPr>
              <a:t>酚与饱和溴水发生取代反应时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只有苯环上酚羟基的邻、对位上的氢原子被溴原子取代。</a:t>
            </a:r>
            <a:r>
              <a:rPr lang="en-US" sz="2000" b="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苯酚的取代反应比苯、甲苯都容易发生</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这是由于</a:t>
            </a:r>
            <a:r>
              <a:rPr lang="en-US" sz="2000" b="0">
                <a:latin typeface="微软雅黑" panose="020B0503020204020204" charset="-122"/>
                <a:ea typeface="微软雅黑" panose="020B0503020204020204" charset="-122"/>
                <a:cs typeface="微软雅黑" panose="020B0503020204020204" charset="-122"/>
              </a:rPr>
              <a:t>—OH</a:t>
            </a:r>
            <a:r>
              <a:rPr lang="zh-CN" sz="2000" b="0">
                <a:latin typeface="微软雅黑" panose="020B0503020204020204" charset="-122"/>
                <a:ea typeface="微软雅黑" panose="020B0503020204020204" charset="-122"/>
                <a:cs typeface="微软雅黑" panose="020B0503020204020204" charset="-122"/>
              </a:rPr>
              <a:t>对苯环有影响</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使其邻、对位的</a:t>
            </a:r>
            <a:r>
              <a:rPr lang="en-US" sz="2000" b="0">
                <a:latin typeface="微软雅黑" panose="020B0503020204020204" charset="-122"/>
                <a:ea typeface="微软雅黑" panose="020B0503020204020204" charset="-122"/>
                <a:cs typeface="微软雅黑" panose="020B0503020204020204" charset="-122"/>
              </a:rPr>
              <a:t>H</a:t>
            </a:r>
            <a:r>
              <a:rPr lang="zh-CN" sz="2000" b="0">
                <a:latin typeface="微软雅黑" panose="020B0503020204020204" charset="-122"/>
                <a:ea typeface="微软雅黑" panose="020B0503020204020204" charset="-122"/>
                <a:cs typeface="微软雅黑" panose="020B0503020204020204" charset="-122"/>
              </a:rPr>
              <a:t>原子活化程度较大。</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81660" y="297434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rPr>
              <a:t>④</a:t>
            </a:r>
            <a:r>
              <a:rPr lang="zh-CN" sz="2000" b="0">
                <a:latin typeface="微软雅黑" panose="020B0503020204020204" charset="-122"/>
                <a:ea typeface="微软雅黑" panose="020B0503020204020204" charset="-122"/>
                <a:cs typeface="方正书宋_GBK" charset="0"/>
              </a:rPr>
              <a:t>酚醛缩聚反应</a:t>
            </a:r>
            <a:endParaRPr lang="zh-CN" altLang="en-US" sz="2000" b="0">
              <a:latin typeface="微软雅黑" panose="020B0503020204020204" charset="-122"/>
              <a:ea typeface="微软雅黑" panose="020B0503020204020204" charset="-122"/>
              <a:cs typeface="方正书宋_GBK" charset="0"/>
            </a:endParaRPr>
          </a:p>
        </p:txBody>
      </p:sp>
      <p:pic>
        <p:nvPicPr>
          <p:cNvPr id="177" name="图片 176"/>
          <p:cNvPicPr/>
          <p:nvPr/>
        </p:nvPicPr>
        <p:blipFill>
          <a:blip r:embed="rId1"/>
          <a:stretch>
            <a:fillRect/>
          </a:stretch>
        </p:blipFill>
        <p:spPr>
          <a:xfrm>
            <a:off x="5835650" y="2722880"/>
            <a:ext cx="1769110" cy="901700"/>
          </a:xfrm>
          <a:prstGeom prst="rect">
            <a:avLst/>
          </a:prstGeom>
          <a:noFill/>
          <a:ln w="9525">
            <a:noFill/>
          </a:ln>
        </p:spPr>
      </p:pic>
      <p:grpSp>
        <p:nvGrpSpPr>
          <p:cNvPr id="11" name="组合 10"/>
          <p:cNvGrpSpPr/>
          <p:nvPr/>
        </p:nvGrpSpPr>
        <p:grpSpPr>
          <a:xfrm>
            <a:off x="2754630" y="2760980"/>
            <a:ext cx="6216650" cy="703580"/>
            <a:chOff x="1349" y="5400"/>
            <a:chExt cx="9790" cy="1108"/>
          </a:xfrm>
        </p:grpSpPr>
        <p:sp>
          <p:nvSpPr>
            <p:cNvPr id="5" name="文本框 4"/>
            <p:cNvSpPr txBox="1"/>
            <p:nvPr/>
          </p:nvSpPr>
          <p:spPr>
            <a:xfrm>
              <a:off x="1349" y="5824"/>
              <a:ext cx="8000" cy="628"/>
            </a:xfrm>
            <a:prstGeom prst="rect">
              <a:avLst/>
            </a:prstGeom>
            <a:noFill/>
            <a:ln w="9525">
              <a:noFill/>
            </a:ln>
          </p:spPr>
          <p:txBody>
            <a:bodyPr>
              <a:spAutoFit/>
            </a:bodyPr>
            <a:p>
              <a:pPr indent="0"/>
              <a:r>
                <a:rPr lang="en-US" sz="2000" b="0" i="1">
                  <a:latin typeface="微软雅黑" panose="020B0503020204020204" charset="-122"/>
                  <a:ea typeface="微软雅黑" panose="020B0503020204020204" charset="-122"/>
                  <a:cs typeface="Times New Roman" panose="02020603050405020304" charset="0"/>
                </a:rPr>
                <a:t>n</a:t>
              </a:r>
              <a:endParaRPr lang="en-US" altLang="en-US" sz="2000" b="0" i="1">
                <a:latin typeface="微软雅黑" panose="020B0503020204020204" charset="-122"/>
                <a:ea typeface="微软雅黑" panose="020B0503020204020204" charset="-122"/>
                <a:cs typeface="Times New Roman" panose="02020603050405020304" charset="0"/>
              </a:endParaRPr>
            </a:p>
          </p:txBody>
        </p:sp>
        <p:pic>
          <p:nvPicPr>
            <p:cNvPr id="6" name="图片 5"/>
            <p:cNvPicPr/>
            <p:nvPr/>
          </p:nvPicPr>
          <p:blipFill>
            <a:blip r:embed="rId2"/>
            <a:stretch>
              <a:fillRect/>
            </a:stretch>
          </p:blipFill>
          <p:spPr>
            <a:xfrm>
              <a:off x="1778" y="5400"/>
              <a:ext cx="1303" cy="1108"/>
            </a:xfrm>
            <a:prstGeom prst="rect">
              <a:avLst/>
            </a:prstGeom>
            <a:noFill/>
            <a:ln w="9525">
              <a:noFill/>
            </a:ln>
          </p:spPr>
        </p:pic>
        <p:sp>
          <p:nvSpPr>
            <p:cNvPr id="176" name="文本框 175"/>
            <p:cNvSpPr txBox="1"/>
            <p:nvPr/>
          </p:nvSpPr>
          <p:spPr>
            <a:xfrm>
              <a:off x="2816" y="5824"/>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a:t>
              </a:r>
              <a:r>
                <a:rPr lang="en-US" sz="2000" b="0" i="1">
                  <a:latin typeface="微软雅黑" panose="020B0503020204020204" charset="-122"/>
                  <a:ea typeface="微软雅黑" panose="020B0503020204020204" charset="-122"/>
                  <a:cs typeface="Times New Roman" panose="02020603050405020304" charset="0"/>
                </a:rPr>
                <a:t>n</a:t>
              </a:r>
              <a:r>
                <a:rPr lang="en-US" sz="2000" b="0">
                  <a:latin typeface="微软雅黑" panose="020B0503020204020204" charset="-122"/>
                  <a:ea typeface="微软雅黑" panose="020B0503020204020204" charset="-122"/>
                  <a:cs typeface="Times New Roman" panose="02020603050405020304" charset="0"/>
                </a:rPr>
                <a:t>HCHO</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7" name="图片 6"/>
            <p:cNvPicPr/>
            <p:nvPr/>
          </p:nvPicPr>
          <p:blipFill>
            <a:blip r:embed="rId3"/>
            <a:stretch>
              <a:fillRect/>
            </a:stretch>
          </p:blipFill>
          <p:spPr>
            <a:xfrm>
              <a:off x="4979" y="5816"/>
              <a:ext cx="1145" cy="692"/>
            </a:xfrm>
            <a:prstGeom prst="rect">
              <a:avLst/>
            </a:prstGeom>
            <a:noFill/>
            <a:ln w="9525">
              <a:noFill/>
            </a:ln>
          </p:spPr>
        </p:pic>
        <p:sp>
          <p:nvSpPr>
            <p:cNvPr id="178" name="文本框 177"/>
            <p:cNvSpPr txBox="1"/>
            <p:nvPr/>
          </p:nvSpPr>
          <p:spPr>
            <a:xfrm>
              <a:off x="8072" y="5824"/>
              <a:ext cx="3067" cy="628"/>
            </a:xfrm>
            <a:prstGeom prst="rect">
              <a:avLst/>
            </a:prstGeom>
            <a:noFill/>
            <a:ln w="9525">
              <a:noFill/>
            </a:ln>
          </p:spPr>
          <p:txBody>
            <a:bodyPr wrap="square">
              <a:spAutoFit/>
            </a:bodyPr>
            <a:p>
              <a:pPr indent="0" algn="r"/>
              <a:r>
                <a:rPr lang="en-US" sz="2000" b="0">
                  <a:latin typeface="微软雅黑" panose="020B0503020204020204" charset="-122"/>
                  <a:ea typeface="微软雅黑" panose="020B0503020204020204" charset="-122"/>
                  <a:cs typeface="Times New Roman" panose="02020603050405020304" charset="0"/>
                </a:rPr>
                <a:t>+(</a:t>
              </a:r>
              <a:r>
                <a:rPr lang="en-US" sz="2000" b="0" i="1">
                  <a:latin typeface="微软雅黑" panose="020B0503020204020204" charset="-122"/>
                  <a:ea typeface="微软雅黑" panose="020B0503020204020204" charset="-122"/>
                  <a:cs typeface="Times New Roman" panose="02020603050405020304" charset="0"/>
                </a:rPr>
                <a:t>n</a:t>
              </a:r>
              <a:r>
                <a:rPr lang="en-US" sz="2000" b="0">
                  <a:latin typeface="微软雅黑" panose="020B0503020204020204" charset="-122"/>
                  <a:ea typeface="微软雅黑" panose="020B0503020204020204" charset="-122"/>
                  <a:cs typeface="Times New Roman" panose="02020603050405020304" charset="0"/>
                </a:rPr>
                <a:t>-1)H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a:t>
              </a:r>
              <a:endParaRPr lang="en-US" altLang="en-US" sz="2000" b="0">
                <a:latin typeface="微软雅黑" panose="020B0503020204020204" charset="-122"/>
                <a:ea typeface="微软雅黑" panose="020B0503020204020204" charset="-122"/>
                <a:cs typeface="Times New Roman" panose="02020603050405020304" charset="0"/>
              </a:endParaRPr>
            </a:p>
          </p:txBody>
        </p:sp>
      </p:grpSp>
      <p:sp>
        <p:nvSpPr>
          <p:cNvPr id="8" name="文本框 7"/>
          <p:cNvSpPr txBox="1"/>
          <p:nvPr/>
        </p:nvSpPr>
        <p:spPr>
          <a:xfrm>
            <a:off x="581660" y="391985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⑤</a:t>
            </a:r>
            <a:r>
              <a:rPr lang="zh-CN" sz="2000" b="0">
                <a:latin typeface="微软雅黑" panose="020B0503020204020204" charset="-122"/>
                <a:ea typeface="微软雅黑" panose="020B0503020204020204" charset="-122"/>
                <a:cs typeface="微软雅黑" panose="020B0503020204020204" charset="-122"/>
              </a:rPr>
              <a:t>加成反应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加氢还原</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a:off x="3328670" y="3902075"/>
            <a:ext cx="3745230" cy="477520"/>
            <a:chOff x="2816" y="7560"/>
            <a:chExt cx="5898" cy="752"/>
          </a:xfrm>
        </p:grpSpPr>
        <p:pic>
          <p:nvPicPr>
            <p:cNvPr id="9" name="图片 8"/>
            <p:cNvPicPr/>
            <p:nvPr/>
          </p:nvPicPr>
          <p:blipFill>
            <a:blip r:embed="rId4"/>
            <a:stretch>
              <a:fillRect/>
            </a:stretch>
          </p:blipFill>
          <p:spPr>
            <a:xfrm>
              <a:off x="2990" y="7560"/>
              <a:ext cx="1785" cy="694"/>
            </a:xfrm>
            <a:prstGeom prst="rect">
              <a:avLst/>
            </a:prstGeom>
            <a:noFill/>
            <a:ln w="9525">
              <a:noFill/>
            </a:ln>
          </p:spPr>
        </p:pic>
        <p:sp>
          <p:nvSpPr>
            <p:cNvPr id="179" name="文本框 178"/>
            <p:cNvSpPr txBox="1"/>
            <p:nvPr/>
          </p:nvSpPr>
          <p:spPr>
            <a:xfrm>
              <a:off x="2816" y="7560"/>
              <a:ext cx="4681" cy="628"/>
            </a:xfrm>
            <a:prstGeom prst="rect">
              <a:avLst/>
            </a:prstGeom>
            <a:noFill/>
            <a:ln w="9525">
              <a:noFill/>
            </a:ln>
          </p:spPr>
          <p:txBody>
            <a:bodyPr wrap="square">
              <a:spAutoFit/>
            </a:bodyPr>
            <a:p>
              <a:pPr indent="0" algn="ctr"/>
              <a:r>
                <a:rPr lang="en-US" sz="2000" b="0">
                  <a:latin typeface="微软雅黑" panose="020B0503020204020204" charset="-122"/>
                  <a:ea typeface="微软雅黑" panose="020B0503020204020204" charset="-122"/>
                  <a:cs typeface="Times New Roman" panose="02020603050405020304" charset="0"/>
                </a:rPr>
                <a:t>+3H</a:t>
              </a:r>
              <a:r>
                <a:rPr lang="en-US" sz="2000" b="0" baseline="-25000">
                  <a:latin typeface="微软雅黑" panose="020B0503020204020204" charset="-122"/>
                  <a:ea typeface="微软雅黑" panose="020B0503020204020204" charset="-122"/>
                  <a:cs typeface="Times New Roman" panose="02020603050405020304" charset="0"/>
                </a:rPr>
                <a:t>2</a:t>
              </a:r>
              <a:endParaRPr lang="en-US" altLang="en-US" sz="2000" b="0" baseline="-25000">
                <a:latin typeface="微软雅黑" panose="020B0503020204020204" charset="-122"/>
                <a:ea typeface="微软雅黑" panose="020B0503020204020204" charset="-122"/>
                <a:cs typeface="Times New Roman" panose="02020603050405020304" charset="0"/>
              </a:endParaRPr>
            </a:p>
          </p:txBody>
        </p:sp>
        <p:pic>
          <p:nvPicPr>
            <p:cNvPr id="10" name="图片 9"/>
            <p:cNvPicPr/>
            <p:nvPr/>
          </p:nvPicPr>
          <p:blipFill>
            <a:blip r:embed="rId5"/>
            <a:stretch>
              <a:fillRect/>
            </a:stretch>
          </p:blipFill>
          <p:spPr>
            <a:xfrm>
              <a:off x="5777" y="7649"/>
              <a:ext cx="1325" cy="629"/>
            </a:xfrm>
            <a:prstGeom prst="rect">
              <a:avLst/>
            </a:prstGeom>
            <a:noFill/>
            <a:ln w="9525">
              <a:noFill/>
            </a:ln>
          </p:spPr>
        </p:pic>
        <p:pic>
          <p:nvPicPr>
            <p:cNvPr id="180" name="图片 179"/>
            <p:cNvPicPr/>
            <p:nvPr/>
          </p:nvPicPr>
          <p:blipFill>
            <a:blip r:embed="rId6"/>
            <a:stretch>
              <a:fillRect/>
            </a:stretch>
          </p:blipFill>
          <p:spPr>
            <a:xfrm>
              <a:off x="7102" y="7560"/>
              <a:ext cx="1613" cy="752"/>
            </a:xfrm>
            <a:prstGeom prst="rect">
              <a:avLst/>
            </a:prstGeom>
            <a:noFill/>
            <a:ln w="9525">
              <a:noFill/>
            </a:ln>
          </p:spPr>
        </p:pic>
      </p:grpSp>
      <p:sp>
        <p:nvSpPr>
          <p:cNvPr id="181" name="文本框 180"/>
          <p:cNvSpPr txBox="1"/>
          <p:nvPr/>
        </p:nvSpPr>
        <p:spPr>
          <a:xfrm>
            <a:off x="581660" y="4578350"/>
            <a:ext cx="10940415"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⑥</a:t>
            </a:r>
            <a:r>
              <a:rPr lang="zh-CN" sz="2000" b="0">
                <a:latin typeface="微软雅黑" panose="020B0503020204020204" charset="-122"/>
                <a:ea typeface="微软雅黑" panose="020B0503020204020204" charset="-122"/>
                <a:cs typeface="微软雅黑" panose="020B0503020204020204" charset="-122"/>
              </a:rPr>
              <a:t>显色反应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苯酚遇</a:t>
            </a:r>
            <a:r>
              <a:rPr lang="en-US" sz="2000" b="0">
                <a:latin typeface="微软雅黑" panose="020B0503020204020204" charset="-122"/>
                <a:ea typeface="微软雅黑" panose="020B0503020204020204" charset="-122"/>
                <a:cs typeface="微软雅黑" panose="020B0503020204020204" charset="-122"/>
              </a:rPr>
              <a:t>FeCl</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溶液显</a:t>
            </a:r>
            <a:r>
              <a:rPr lang="zh-CN" sz="2000" b="0" u="wavy">
                <a:latin typeface="微软雅黑" panose="020B0503020204020204" charset="-122"/>
                <a:ea typeface="微软雅黑" panose="020B0503020204020204" charset="-122"/>
                <a:cs typeface="微软雅黑" panose="020B0503020204020204" charset="-122"/>
              </a:rPr>
              <a:t>紫</a:t>
            </a:r>
            <a:r>
              <a:rPr lang="zh-CN" sz="2000" b="0">
                <a:latin typeface="微软雅黑" panose="020B0503020204020204" charset="-122"/>
                <a:ea typeface="微软雅黑" panose="020B0503020204020204" charset="-122"/>
                <a:cs typeface="微软雅黑" panose="020B0503020204020204" charset="-122"/>
              </a:rPr>
              <a:t>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利用这一反应可以检验苯酚的存在。酚类物质一般都可以与</a:t>
            </a:r>
            <a:r>
              <a:rPr lang="en-US" sz="2000" b="0">
                <a:latin typeface="微软雅黑" panose="020B0503020204020204" charset="-122"/>
                <a:ea typeface="微软雅黑" panose="020B0503020204020204" charset="-122"/>
                <a:cs typeface="微软雅黑" panose="020B0503020204020204" charset="-122"/>
              </a:rPr>
              <a:t>FeCl</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作用显色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可用于检验其存在。</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81" name="文本框 180"/>
          <p:cNvSpPr txBox="1"/>
          <p:nvPr/>
        </p:nvSpPr>
        <p:spPr>
          <a:xfrm>
            <a:off x="617855" y="915670"/>
            <a:ext cx="11040745" cy="3917950"/>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醚</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概念</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醚是由两个烃基通过一个氧原子连接起来的化合物</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结构可表示为</a:t>
            </a:r>
            <a:r>
              <a:rPr lang="en-US" sz="2000" b="0">
                <a:latin typeface="微软雅黑" panose="020B0503020204020204" charset="-122"/>
                <a:ea typeface="微软雅黑" panose="020B0503020204020204" charset="-122"/>
                <a:cs typeface="微软雅黑" panose="020B0503020204020204" charset="-122"/>
              </a:rPr>
              <a:t>R—O—R',R</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R'</a:t>
            </a:r>
            <a:r>
              <a:rPr lang="zh-CN" sz="2000" b="0">
                <a:latin typeface="微软雅黑" panose="020B0503020204020204" charset="-122"/>
                <a:ea typeface="微软雅黑" panose="020B0503020204020204" charset="-122"/>
                <a:cs typeface="微软雅黑" panose="020B0503020204020204" charset="-122"/>
              </a:rPr>
              <a:t>均为烃基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可以相同</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也可以不同。</a:t>
            </a:r>
            <a:r>
              <a:rPr lang="en-US" sz="2000" b="0">
                <a:latin typeface="微软雅黑" panose="020B0503020204020204" charset="-122"/>
                <a:ea typeface="微软雅黑" panose="020B0503020204020204" charset="-122"/>
                <a:cs typeface="微软雅黑" panose="020B0503020204020204" charset="-122"/>
              </a:rPr>
              <a:t>(2)</a:t>
            </a:r>
            <a:r>
              <a:rPr lang="zh-CN" sz="2000" b="0">
                <a:latin typeface="微软雅黑" panose="020B0503020204020204" charset="-122"/>
                <a:ea typeface="微软雅黑" panose="020B0503020204020204" charset="-122"/>
                <a:cs typeface="微软雅黑" panose="020B0503020204020204" charset="-122"/>
              </a:rPr>
              <a:t>物理性质多数醚在常温下为易挥发、易燃的液体</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不溶于水</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沸点较低</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密度比水小。</a:t>
            </a:r>
            <a:r>
              <a:rPr lang="en-US" sz="2000" b="0">
                <a:latin typeface="微软雅黑" panose="020B0503020204020204" charset="-122"/>
                <a:ea typeface="微软雅黑" panose="020B0503020204020204" charset="-122"/>
                <a:cs typeface="微软雅黑" panose="020B0503020204020204" charset="-122"/>
              </a:rPr>
              <a:t>(3)</a:t>
            </a:r>
            <a:r>
              <a:rPr lang="zh-CN" sz="2000" b="0">
                <a:latin typeface="微软雅黑" panose="020B0503020204020204" charset="-122"/>
                <a:ea typeface="微软雅黑" panose="020B0503020204020204" charset="-122"/>
                <a:cs typeface="微软雅黑" panose="020B0503020204020204" charset="-122"/>
              </a:rPr>
              <a:t>化学性质</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氧化反应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乙醚及其他的醚若常与空气接触或经光照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可生成不易挥发的过氧化物。</a:t>
            </a:r>
            <a:r>
              <a:rPr lang="en-US" sz="2000" b="0">
                <a:latin typeface="微软雅黑" panose="020B0503020204020204" charset="-122"/>
                <a:ea typeface="微软雅黑" panose="020B0503020204020204" charset="-122"/>
                <a:cs typeface="微软雅黑" panose="020B0503020204020204" charset="-122"/>
              </a:rPr>
              <a:t>②</a:t>
            </a:r>
            <a:r>
              <a:rPr lang="zh-CN" sz="2000" b="0">
                <a:latin typeface="微软雅黑" panose="020B0503020204020204" charset="-122"/>
                <a:ea typeface="微软雅黑" panose="020B0503020204020204" charset="-122"/>
                <a:cs typeface="微软雅黑" panose="020B0503020204020204" charset="-122"/>
              </a:rPr>
              <a:t>加成反应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多数醚是较稳定的化合物</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故常用作溶剂。一般醚对酸不稳定</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对碱很稳定</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但</a:t>
            </a:r>
            <a:r>
              <a:rPr lang="en-US" sz="2000" b="0" u="wavy">
                <a:latin typeface="微软雅黑" panose="020B0503020204020204" charset="-122"/>
                <a:ea typeface="微软雅黑" panose="020B0503020204020204" charset="-122"/>
                <a:cs typeface="微软雅黑" panose="020B0503020204020204" charset="-122"/>
              </a:rPr>
              <a:t>1,2-</a:t>
            </a:r>
            <a:r>
              <a:rPr lang="zh-CN" sz="2000" b="0" u="wavy">
                <a:latin typeface="微软雅黑" panose="020B0503020204020204" charset="-122"/>
                <a:ea typeface="微软雅黑" panose="020B0503020204020204" charset="-122"/>
                <a:cs typeface="微软雅黑" panose="020B0503020204020204" charset="-122"/>
              </a:rPr>
              <a:t>环氧化合物在酸和碱溶液中都不稳定</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化学性质活泼</a:t>
            </a:r>
            <a:r>
              <a:rPr lang="zh-CN" b="0" u="wavy">
                <a:cs typeface="方正书宋_GBK" charset="0"/>
              </a:rPr>
              <a:t>。</a:t>
            </a:r>
            <a:endParaRPr lang="zh-CN" altLang="en-US" b="0" u="wavy">
              <a:cs typeface="方正书宋_GBK" charset="0"/>
            </a:endParaRPr>
          </a:p>
        </p:txBody>
      </p:sp>
      <p:grpSp>
        <p:nvGrpSpPr>
          <p:cNvPr id="8" name="组合 7"/>
          <p:cNvGrpSpPr/>
          <p:nvPr/>
        </p:nvGrpSpPr>
        <p:grpSpPr>
          <a:xfrm>
            <a:off x="1931035" y="5290185"/>
            <a:ext cx="9727565" cy="473075"/>
            <a:chOff x="6606" y="6682"/>
            <a:chExt cx="15319" cy="745"/>
          </a:xfrm>
        </p:grpSpPr>
        <p:sp>
          <p:nvSpPr>
            <p:cNvPr id="3" name="文本框 2"/>
            <p:cNvSpPr txBox="1"/>
            <p:nvPr/>
          </p:nvSpPr>
          <p:spPr>
            <a:xfrm>
              <a:off x="6606" y="6799"/>
              <a:ext cx="8000" cy="628"/>
            </a:xfrm>
            <a:prstGeom prst="rect">
              <a:avLst/>
            </a:prstGeom>
            <a:noFill/>
            <a:ln w="9525">
              <a:noFill/>
            </a:ln>
          </p:spPr>
          <p:txBody>
            <a:bodyPr>
              <a:spAutoFit/>
            </a:bodyPr>
            <a:p>
              <a:pPr indent="0"/>
              <a:r>
                <a:rPr lang="zh-CN" sz="2000" b="0" u="wavy">
                  <a:latin typeface="微软雅黑" panose="020B0503020204020204" charset="-122"/>
                  <a:ea typeface="微软雅黑" panose="020B0503020204020204" charset="-122"/>
                  <a:cs typeface="方正书宋_GBK" charset="0"/>
                </a:rPr>
                <a:t>如</a:t>
              </a:r>
              <a:endParaRPr lang="zh-CN" altLang="en-US" sz="2000" b="0" u="wavy">
                <a:latin typeface="微软雅黑" panose="020B0503020204020204" charset="-122"/>
                <a:ea typeface="微软雅黑" panose="020B0503020204020204" charset="-122"/>
                <a:cs typeface="方正书宋_GBK" charset="0"/>
              </a:endParaRPr>
            </a:p>
          </p:txBody>
        </p:sp>
        <p:pic>
          <p:nvPicPr>
            <p:cNvPr id="4" name="图片 3"/>
            <p:cNvPicPr/>
            <p:nvPr/>
          </p:nvPicPr>
          <p:blipFill>
            <a:blip r:embed="rId1"/>
            <a:stretch>
              <a:fillRect/>
            </a:stretch>
          </p:blipFill>
          <p:spPr>
            <a:xfrm>
              <a:off x="7301" y="6756"/>
              <a:ext cx="442" cy="671"/>
            </a:xfrm>
            <a:prstGeom prst="rect">
              <a:avLst/>
            </a:prstGeom>
            <a:noFill/>
            <a:ln w="9525">
              <a:noFill/>
            </a:ln>
          </p:spPr>
        </p:pic>
        <p:sp>
          <p:nvSpPr>
            <p:cNvPr id="182" name="文本框 181"/>
            <p:cNvSpPr txBox="1"/>
            <p:nvPr/>
          </p:nvSpPr>
          <p:spPr>
            <a:xfrm>
              <a:off x="7742" y="6757"/>
              <a:ext cx="8000" cy="628"/>
            </a:xfrm>
            <a:prstGeom prst="rect">
              <a:avLst/>
            </a:prstGeom>
            <a:noFill/>
            <a:ln w="9525">
              <a:noFill/>
            </a:ln>
          </p:spPr>
          <p:txBody>
            <a:bodyPr>
              <a:spAutoFit/>
            </a:bodyPr>
            <a:p>
              <a:pPr indent="0"/>
              <a:r>
                <a:rPr lang="zh-CN" sz="2000" b="0" u="wavy">
                  <a:latin typeface="微软雅黑" panose="020B0503020204020204" charset="-122"/>
                  <a:ea typeface="微软雅黑" panose="020B0503020204020204" charset="-122"/>
                  <a:cs typeface="微软雅黑" panose="020B0503020204020204" charset="-122"/>
                </a:rPr>
                <a:t>可与</a:t>
              </a:r>
              <a:r>
                <a:rPr lang="en-US" sz="2000" b="0" u="wavy">
                  <a:latin typeface="微软雅黑" panose="020B0503020204020204" charset="-122"/>
                  <a:ea typeface="微软雅黑" panose="020B0503020204020204" charset="-122"/>
                  <a:cs typeface="微软雅黑" panose="020B0503020204020204" charset="-122"/>
                </a:rPr>
                <a:t>H</a:t>
              </a:r>
              <a:r>
                <a:rPr lang="en-US" sz="2000" b="0" u="wavy" baseline="-25000">
                  <a:latin typeface="微软雅黑" panose="020B0503020204020204" charset="-122"/>
                  <a:ea typeface="微软雅黑" panose="020B0503020204020204" charset="-122"/>
                  <a:cs typeface="微软雅黑" panose="020B0503020204020204" charset="-122"/>
                </a:rPr>
                <a:t>2</a:t>
              </a:r>
              <a:r>
                <a:rPr lang="en-US" sz="2000" b="0" u="wavy">
                  <a:latin typeface="微软雅黑" panose="020B0503020204020204" charset="-122"/>
                  <a:ea typeface="微软雅黑" panose="020B0503020204020204" charset="-122"/>
                  <a:cs typeface="微软雅黑" panose="020B0503020204020204" charset="-122"/>
                </a:rPr>
                <a:t>O</a:t>
              </a:r>
              <a:r>
                <a:rPr lang="zh-CN" sz="2000" b="0" u="wavy">
                  <a:latin typeface="微软雅黑" panose="020B0503020204020204" charset="-122"/>
                  <a:ea typeface="微软雅黑" panose="020B0503020204020204" charset="-122"/>
                  <a:cs typeface="微软雅黑" panose="020B0503020204020204" charset="-122"/>
                </a:rPr>
                <a:t>等发生开环加成反应</a:t>
              </a:r>
              <a:r>
                <a:rPr lang="en-US" sz="2000" b="0" u="wavy">
                  <a:latin typeface="微软雅黑" panose="020B0503020204020204" charset="-122"/>
                  <a:ea typeface="微软雅黑" panose="020B0503020204020204" charset="-122"/>
                  <a:cs typeface="微软雅黑" panose="020B0503020204020204" charset="-122"/>
                </a:rPr>
                <a:t>:</a:t>
              </a:r>
              <a:endParaRPr lang="en-US" altLang="en-US" sz="2000" b="0" u="wavy">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13386" y="6716"/>
              <a:ext cx="539" cy="711"/>
            </a:xfrm>
            <a:prstGeom prst="rect">
              <a:avLst/>
            </a:prstGeom>
            <a:noFill/>
            <a:ln w="9525">
              <a:noFill/>
            </a:ln>
          </p:spPr>
        </p:pic>
        <p:sp>
          <p:nvSpPr>
            <p:cNvPr id="183" name="文本框 182"/>
            <p:cNvSpPr txBox="1"/>
            <p:nvPr/>
          </p:nvSpPr>
          <p:spPr>
            <a:xfrm>
              <a:off x="13925" y="6756"/>
              <a:ext cx="8000" cy="628"/>
            </a:xfrm>
            <a:prstGeom prst="rect">
              <a:avLst/>
            </a:prstGeom>
            <a:noFill/>
            <a:ln w="9525">
              <a:noFill/>
            </a:ln>
          </p:spPr>
          <p:txBody>
            <a:bodyPr>
              <a:spAutoFit/>
            </a:bodyPr>
            <a:p>
              <a:pPr indent="0"/>
              <a:r>
                <a:rPr lang="en-US" sz="2000" b="0" u="wavy">
                  <a:latin typeface="微软雅黑" panose="020B0503020204020204" charset="-122"/>
                  <a:ea typeface="微软雅黑" panose="020B0503020204020204" charset="-122"/>
                  <a:cs typeface="Times New Roman" panose="02020603050405020304" charset="0"/>
                </a:rPr>
                <a:t>+H</a:t>
              </a:r>
              <a:r>
                <a:rPr lang="en-US" sz="2000" b="0" u="wavy" baseline="-25000">
                  <a:latin typeface="微软雅黑" panose="020B0503020204020204" charset="-122"/>
                  <a:ea typeface="微软雅黑" panose="020B0503020204020204" charset="-122"/>
                  <a:cs typeface="Times New Roman" panose="02020603050405020304" charset="0"/>
                </a:rPr>
                <a:t>2</a:t>
              </a:r>
              <a:r>
                <a:rPr lang="en-US" sz="2000" b="0" u="wavy">
                  <a:latin typeface="微软雅黑" panose="020B0503020204020204" charset="-122"/>
                  <a:ea typeface="微软雅黑" panose="020B0503020204020204" charset="-122"/>
                  <a:cs typeface="Times New Roman" panose="02020603050405020304" charset="0"/>
                </a:rPr>
                <a:t>O</a:t>
              </a:r>
              <a:endParaRPr lang="en-US" altLang="en-US" sz="2000" b="0" u="wavy">
                <a:latin typeface="微软雅黑" panose="020B0503020204020204" charset="-122"/>
                <a:ea typeface="微软雅黑" panose="020B0503020204020204" charset="-122"/>
                <a:cs typeface="Times New Roman" panose="02020603050405020304" charset="0"/>
              </a:endParaRPr>
            </a:p>
          </p:txBody>
        </p:sp>
        <p:pic>
          <p:nvPicPr>
            <p:cNvPr id="6" name="图片 5"/>
            <p:cNvPicPr/>
            <p:nvPr/>
          </p:nvPicPr>
          <p:blipFill>
            <a:blip r:embed="rId2"/>
            <a:stretch>
              <a:fillRect/>
            </a:stretch>
          </p:blipFill>
          <p:spPr>
            <a:xfrm>
              <a:off x="15206" y="6682"/>
              <a:ext cx="1038" cy="646"/>
            </a:xfrm>
            <a:prstGeom prst="rect">
              <a:avLst/>
            </a:prstGeom>
            <a:noFill/>
            <a:ln w="9525">
              <a:noFill/>
            </a:ln>
          </p:spPr>
        </p:pic>
        <p:sp>
          <p:nvSpPr>
            <p:cNvPr id="184" name="文本框 183"/>
            <p:cNvSpPr txBox="1"/>
            <p:nvPr/>
          </p:nvSpPr>
          <p:spPr>
            <a:xfrm>
              <a:off x="16466" y="6722"/>
              <a:ext cx="3522" cy="628"/>
            </a:xfrm>
            <a:prstGeom prst="rect">
              <a:avLst/>
            </a:prstGeom>
            <a:noFill/>
            <a:ln w="9525">
              <a:noFill/>
            </a:ln>
          </p:spPr>
          <p:txBody>
            <a:bodyPr wrap="square">
              <a:spAutoFit/>
            </a:bodyPr>
            <a:p>
              <a:pPr indent="0"/>
              <a:r>
                <a:rPr lang="en-US" sz="2000" b="0" u="wavy">
                  <a:latin typeface="微软雅黑" panose="020B0503020204020204" charset="-122"/>
                  <a:ea typeface="微软雅黑" panose="020B0503020204020204" charset="-122"/>
                  <a:cs typeface="微软雅黑" panose="020B0503020204020204" charset="-122"/>
                </a:rPr>
                <a:t>HOCH</a:t>
              </a:r>
              <a:r>
                <a:rPr lang="en-US" sz="2000" b="0" u="wavy" baseline="-25000">
                  <a:latin typeface="微软雅黑" panose="020B0503020204020204" charset="-122"/>
                  <a:ea typeface="微软雅黑" panose="020B0503020204020204" charset="-122"/>
                  <a:cs typeface="微软雅黑" panose="020B0503020204020204" charset="-122"/>
                </a:rPr>
                <a:t>2</a:t>
              </a:r>
              <a:r>
                <a:rPr lang="en-US" sz="2000" b="0" u="wavy">
                  <a:latin typeface="微软雅黑" panose="020B0503020204020204" charset="-122"/>
                  <a:ea typeface="微软雅黑" panose="020B0503020204020204" charset="-122"/>
                  <a:cs typeface="微软雅黑" panose="020B0503020204020204" charset="-122"/>
                </a:rPr>
                <a:t>CH</a:t>
              </a:r>
              <a:r>
                <a:rPr lang="en-US" sz="2000" b="0" u="wavy" baseline="-25000">
                  <a:latin typeface="微软雅黑" panose="020B0503020204020204" charset="-122"/>
                  <a:ea typeface="微软雅黑" panose="020B0503020204020204" charset="-122"/>
                  <a:cs typeface="微软雅黑" panose="020B0503020204020204" charset="-122"/>
                </a:rPr>
                <a:t>2</a:t>
              </a:r>
              <a:r>
                <a:rPr lang="en-US" sz="2000" b="0" u="wavy">
                  <a:latin typeface="微软雅黑" panose="020B0503020204020204" charset="-122"/>
                  <a:ea typeface="微软雅黑" panose="020B0503020204020204" charset="-122"/>
                  <a:cs typeface="微软雅黑" panose="020B0503020204020204" charset="-122"/>
                </a:rPr>
                <a:t>OH</a:t>
              </a:r>
              <a:r>
                <a:rPr lang="zh-CN" sz="2000" b="0" u="wavy">
                  <a:latin typeface="微软雅黑" panose="020B0503020204020204" charset="-122"/>
                  <a:ea typeface="微软雅黑" panose="020B0503020204020204" charset="-122"/>
                  <a:cs typeface="微软雅黑" panose="020B0503020204020204" charset="-122"/>
                </a:rPr>
                <a:t>。</a:t>
              </a:r>
              <a:endParaRPr lang="zh-CN" altLang="en-US" sz="2000" b="0" u="wavy">
                <a:latin typeface="微软雅黑" panose="020B0503020204020204" charset="-122"/>
                <a:ea typeface="微软雅黑" panose="020B0503020204020204" charset="-122"/>
                <a:cs typeface="微软雅黑" panose="020B0503020204020204" charset="-122"/>
              </a:endParaRPr>
            </a:p>
          </p:txBody>
        </p:sp>
      </p:grpSp>
      <p:sp>
        <p:nvSpPr>
          <p:cNvPr id="7" name="文本框 6"/>
          <p:cNvSpPr txBox="1"/>
          <p:nvPr/>
        </p:nvSpPr>
        <p:spPr>
          <a:xfrm>
            <a:off x="935355" y="6156960"/>
            <a:ext cx="11040745" cy="553085"/>
          </a:xfrm>
          <a:prstGeom prst="rect">
            <a:avLst/>
          </a:prstGeom>
          <a:noFill/>
          <a:ln w="9525">
            <a:noFill/>
          </a:ln>
        </p:spPr>
        <p:txBody>
          <a:bodyPr wrap="square">
            <a:spAutoFit/>
          </a:bodyPr>
          <a:p>
            <a:pPr indent="0" fontAlgn="auto">
              <a:lnSpc>
                <a:spcPct val="150000"/>
              </a:lnSpc>
            </a:pP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3" name="文本框 2"/>
          <p:cNvSpPr txBox="1"/>
          <p:nvPr/>
        </p:nvSpPr>
        <p:spPr>
          <a:xfrm>
            <a:off x="674370" y="949960"/>
            <a:ext cx="10211435" cy="2013585"/>
          </a:xfrm>
          <a:prstGeom prst="rect">
            <a:avLst/>
          </a:prstGeom>
          <a:noFill/>
        </p:spPr>
        <p:txBody>
          <a:bodyPr wrap="square" rtlCol="0" anchor="t">
            <a:noAutofit/>
          </a:bodyPr>
          <a:p>
            <a:pPr indent="0" fontAlgn="auto">
              <a:lnSpc>
                <a:spcPct val="200000"/>
              </a:lnSpc>
            </a:pPr>
            <a:r>
              <a:rPr lang="en-US" sz="2000">
                <a:latin typeface="微软雅黑" panose="020B0503020204020204" charset="-122"/>
                <a:ea typeface="微软雅黑" panose="020B0503020204020204" charset="-122"/>
                <a:cs typeface="微软雅黑" panose="020B0503020204020204" charset="-122"/>
                <a:sym typeface="+mn-ea"/>
              </a:rPr>
              <a:t>(4)</a:t>
            </a:r>
            <a:r>
              <a:rPr lang="zh-CN" sz="2000">
                <a:latin typeface="微软雅黑" panose="020B0503020204020204" charset="-122"/>
                <a:ea typeface="微软雅黑" panose="020B0503020204020204" charset="-122"/>
                <a:cs typeface="微软雅黑" panose="020B0503020204020204" charset="-122"/>
                <a:sym typeface="+mn-ea"/>
              </a:rPr>
              <a:t>常见的醚</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乙醚</a:t>
            </a:r>
            <a:r>
              <a:rPr lang="en-US" sz="2000">
                <a:latin typeface="微软雅黑" panose="020B0503020204020204" charset="-122"/>
                <a:ea typeface="微软雅黑" panose="020B0503020204020204" charset="-122"/>
                <a:cs typeface="微软雅黑" panose="020B0503020204020204" charset="-122"/>
                <a:sym typeface="+mn-ea"/>
              </a:rPr>
              <a:t>(C</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25000">
                <a:latin typeface="微软雅黑" panose="020B0503020204020204" charset="-122"/>
                <a:ea typeface="微软雅黑" panose="020B0503020204020204" charset="-122"/>
                <a:cs typeface="微软雅黑" panose="020B0503020204020204" charset="-122"/>
                <a:sym typeface="+mn-ea"/>
              </a:rPr>
              <a:t>5</a:t>
            </a:r>
            <a:r>
              <a:rPr lang="en-US" sz="2000">
                <a:latin typeface="微软雅黑" panose="020B0503020204020204" charset="-122"/>
                <a:ea typeface="微软雅黑" panose="020B0503020204020204" charset="-122"/>
                <a:cs typeface="微软雅黑" panose="020B0503020204020204" charset="-122"/>
                <a:sym typeface="+mn-ea"/>
              </a:rPr>
              <a:t>—O—C</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25000">
                <a:latin typeface="微软雅黑" panose="020B0503020204020204" charset="-122"/>
                <a:ea typeface="微软雅黑" panose="020B0503020204020204" charset="-122"/>
                <a:cs typeface="微软雅黑" panose="020B0503020204020204" charset="-122"/>
                <a:sym typeface="+mn-ea"/>
              </a:rPr>
              <a:t>5</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乙醚是一种无色、易挥发的液体</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有特殊气味</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具有麻醉作用。乙醚易溶于有机溶剂</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它本身是一种优良溶剂</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能溶解多种有机化合物。</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pic>
        <p:nvPicPr>
          <p:cNvPr id="7" name="图片 6"/>
          <p:cNvPicPr/>
          <p:nvPr/>
        </p:nvPicPr>
        <p:blipFill>
          <a:blip r:embed="rId1"/>
          <a:stretch>
            <a:fillRect/>
          </a:stretch>
        </p:blipFill>
        <p:spPr>
          <a:xfrm>
            <a:off x="5325745" y="2722245"/>
            <a:ext cx="1476375" cy="1100455"/>
          </a:xfrm>
          <a:prstGeom prst="rect">
            <a:avLst/>
          </a:prstGeom>
          <a:noFill/>
          <a:ln w="9525">
            <a:noFill/>
          </a:ln>
        </p:spPr>
      </p:pic>
      <p:grpSp>
        <p:nvGrpSpPr>
          <p:cNvPr id="13" name="组合 12"/>
          <p:cNvGrpSpPr/>
          <p:nvPr/>
        </p:nvGrpSpPr>
        <p:grpSpPr>
          <a:xfrm>
            <a:off x="563880" y="969645"/>
            <a:ext cx="15961995" cy="2679700"/>
            <a:chOff x="888" y="1527"/>
            <a:chExt cx="25137" cy="4220"/>
          </a:xfrm>
        </p:grpSpPr>
        <p:sp>
          <p:nvSpPr>
            <p:cNvPr id="6" name="文本框 5"/>
            <p:cNvSpPr txBox="1"/>
            <p:nvPr/>
          </p:nvSpPr>
          <p:spPr>
            <a:xfrm>
              <a:off x="15645" y="2690"/>
              <a:ext cx="455" cy="59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84" name="文本框 183"/>
            <p:cNvSpPr txBox="1"/>
            <p:nvPr/>
          </p:nvSpPr>
          <p:spPr>
            <a:xfrm>
              <a:off x="888" y="1527"/>
              <a:ext cx="9850" cy="725"/>
            </a:xfrm>
            <a:prstGeom prst="rect">
              <a:avLst/>
            </a:prstGeom>
            <a:noFill/>
            <a:ln w="9525">
              <a:noFill/>
            </a:ln>
          </p:spPr>
          <p:txBody>
            <a:bodyPr wrap="square">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1</a:t>
              </a:r>
              <a:r>
                <a:rPr lang="zh-CN" sz="2400" b="0">
                  <a:latin typeface="微软雅黑" panose="020B0503020204020204" charset="-122"/>
                  <a:ea typeface="微软雅黑" panose="020B0503020204020204" charset="-122"/>
                  <a:cs typeface="微软雅黑" panose="020B0503020204020204" charset="-122"/>
                </a:rPr>
                <a:t>　醇的消去反应和催化氧化反应的规律</a:t>
              </a:r>
              <a:endParaRPr lang="zh-CN" altLang="en-US" sz="24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88" y="2252"/>
              <a:ext cx="17084" cy="1801"/>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醇的消去反应规律</a:t>
              </a:r>
              <a:r>
                <a:rPr lang="zh-CN" sz="2000" b="0" u="wavy">
                  <a:latin typeface="微软雅黑" panose="020B0503020204020204" charset="-122"/>
                  <a:ea typeface="微软雅黑" panose="020B0503020204020204" charset="-122"/>
                  <a:cs typeface="微软雅黑" panose="020B0503020204020204" charset="-122"/>
                </a:rPr>
                <a:t>只有与羟基相连的碳原子</a:t>
              </a:r>
              <a:r>
                <a:rPr lang="en-US" sz="2000" b="0" u="wavy">
                  <a:latin typeface="微软雅黑" panose="020B0503020204020204" charset="-122"/>
                  <a:ea typeface="微软雅黑" panose="020B0503020204020204" charset="-122"/>
                  <a:cs typeface="微软雅黑" panose="020B0503020204020204" charset="-122"/>
                </a:rPr>
                <a:t>(α-C)</a:t>
              </a:r>
              <a:r>
                <a:rPr lang="zh-CN" sz="2000" b="0" u="wavy">
                  <a:latin typeface="微软雅黑" panose="020B0503020204020204" charset="-122"/>
                  <a:ea typeface="微软雅黑" panose="020B0503020204020204" charset="-122"/>
                  <a:cs typeface="微软雅黑" panose="020B0503020204020204" charset="-122"/>
                </a:rPr>
                <a:t>的邻位碳上有氢原子</a:t>
              </a:r>
              <a:r>
                <a:rPr lang="en-US" sz="2000" b="0" u="wavy">
                  <a:latin typeface="微软雅黑" panose="020B0503020204020204" charset="-122"/>
                  <a:ea typeface="微软雅黑" panose="020B0503020204020204" charset="-122"/>
                  <a:cs typeface="微软雅黑" panose="020B0503020204020204" charset="-122"/>
                </a:rPr>
                <a:t>(β-H)</a:t>
              </a:r>
              <a:r>
                <a:rPr lang="zh-CN" sz="2000" b="0" u="wavy">
                  <a:latin typeface="微软雅黑" panose="020B0503020204020204" charset="-122"/>
                  <a:ea typeface="微软雅黑" panose="020B0503020204020204" charset="-122"/>
                  <a:cs typeface="微软雅黑" panose="020B0503020204020204" charset="-122"/>
                </a:rPr>
                <a:t>的醇才可以在浓硫酸、加热条件下发生消去反应</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形成不饱和键</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grpSp>
          <p:nvGrpSpPr>
            <p:cNvPr id="9" name="组合 8"/>
            <p:cNvGrpSpPr/>
            <p:nvPr/>
          </p:nvGrpSpPr>
          <p:grpSpPr>
            <a:xfrm>
              <a:off x="972" y="4705"/>
              <a:ext cx="17582" cy="1042"/>
              <a:chOff x="1280" y="4845"/>
              <a:chExt cx="17582" cy="1042"/>
            </a:xfrm>
          </p:grpSpPr>
          <p:sp>
            <p:nvSpPr>
              <p:cNvPr id="4" name="文本框 3"/>
              <p:cNvSpPr txBox="1"/>
              <p:nvPr/>
            </p:nvSpPr>
            <p:spPr>
              <a:xfrm>
                <a:off x="1280" y="4979"/>
                <a:ext cx="8000" cy="628"/>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书宋_GBK" charset="0"/>
                  </a:rPr>
                  <a:t>表示为</a:t>
                </a:r>
                <a:endParaRPr lang="zh-CN" altLang="en-US" sz="2000" b="0">
                  <a:latin typeface="微软雅黑" panose="020B0503020204020204" charset="-122"/>
                  <a:ea typeface="微软雅黑" panose="020B0503020204020204" charset="-122"/>
                  <a:cs typeface="方正书宋_GBK" charset="0"/>
                </a:endParaRPr>
              </a:p>
            </p:txBody>
          </p:sp>
          <p:pic>
            <p:nvPicPr>
              <p:cNvPr id="5" name="图片 4"/>
              <p:cNvPicPr/>
              <p:nvPr/>
            </p:nvPicPr>
            <p:blipFill>
              <a:blip r:embed="rId2"/>
              <a:stretch>
                <a:fillRect/>
              </a:stretch>
            </p:blipFill>
            <p:spPr>
              <a:xfrm>
                <a:off x="2685" y="4845"/>
                <a:ext cx="1852" cy="1042"/>
              </a:xfrm>
              <a:prstGeom prst="rect">
                <a:avLst/>
              </a:prstGeom>
              <a:noFill/>
              <a:ln w="9525">
                <a:noFill/>
              </a:ln>
            </p:spPr>
          </p:pic>
          <p:pic>
            <p:nvPicPr>
              <p:cNvPr id="185" name="图片 184"/>
              <p:cNvPicPr/>
              <p:nvPr/>
            </p:nvPicPr>
            <p:blipFill>
              <a:blip r:embed="rId3"/>
              <a:stretch>
                <a:fillRect/>
              </a:stretch>
            </p:blipFill>
            <p:spPr>
              <a:xfrm>
                <a:off x="4262" y="4979"/>
                <a:ext cx="1196" cy="748"/>
              </a:xfrm>
              <a:prstGeom prst="rect">
                <a:avLst/>
              </a:prstGeom>
              <a:noFill/>
              <a:ln w="9525">
                <a:noFill/>
              </a:ln>
            </p:spPr>
          </p:pic>
          <p:pic>
            <p:nvPicPr>
              <p:cNvPr id="186" name="图片 185"/>
              <p:cNvPicPr/>
              <p:nvPr/>
            </p:nvPicPr>
            <p:blipFill>
              <a:blip r:embed="rId4"/>
              <a:stretch>
                <a:fillRect/>
              </a:stretch>
            </p:blipFill>
            <p:spPr>
              <a:xfrm>
                <a:off x="5458" y="4913"/>
                <a:ext cx="1578" cy="974"/>
              </a:xfrm>
              <a:prstGeom prst="rect">
                <a:avLst/>
              </a:prstGeom>
              <a:noFill/>
              <a:ln w="9525">
                <a:noFill/>
              </a:ln>
            </p:spPr>
          </p:pic>
          <p:sp>
            <p:nvSpPr>
              <p:cNvPr id="187" name="文本框 186"/>
              <p:cNvSpPr txBox="1"/>
              <p:nvPr/>
            </p:nvSpPr>
            <p:spPr>
              <a:xfrm>
                <a:off x="6834" y="5015"/>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r>
                  <a:rPr lang="zh-CN" sz="2000" b="0">
                    <a:latin typeface="微软雅黑" panose="020B0503020204020204" charset="-122"/>
                    <a:ea typeface="微软雅黑" panose="020B0503020204020204" charset="-122"/>
                    <a:cs typeface="微软雅黑" panose="020B0503020204020204" charset="-122"/>
                  </a:rPr>
                  <a:t>如</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88" name="文本框 187"/>
              <p:cNvSpPr txBox="1"/>
              <p:nvPr/>
            </p:nvSpPr>
            <p:spPr>
              <a:xfrm>
                <a:off x="10862" y="5063"/>
                <a:ext cx="8000" cy="580"/>
              </a:xfrm>
              <a:prstGeom prst="rect">
                <a:avLst/>
              </a:prstGeom>
              <a:noFill/>
              <a:ln w="9525">
                <a:noFill/>
              </a:ln>
            </p:spPr>
            <p:txBody>
              <a:bodyPr>
                <a:spAutoFit/>
              </a:bodyPr>
              <a:p>
                <a:pPr indent="0"/>
                <a:r>
                  <a:rPr lang="zh-CN" b="0">
                    <a:cs typeface="方正书宋_GBK" charset="0"/>
                  </a:rPr>
                  <a:t>、</a:t>
                </a:r>
                <a:endParaRPr lang="zh-CN" altLang="en-US" b="0">
                  <a:cs typeface="方正书宋_GBK" charset="0"/>
                </a:endParaRPr>
              </a:p>
            </p:txBody>
          </p:sp>
        </p:grpSp>
        <p:pic>
          <p:nvPicPr>
            <p:cNvPr id="8" name="图片 7"/>
            <p:cNvPicPr/>
            <p:nvPr/>
          </p:nvPicPr>
          <p:blipFill>
            <a:blip r:embed="rId5"/>
            <a:stretch>
              <a:fillRect/>
            </a:stretch>
          </p:blipFill>
          <p:spPr>
            <a:xfrm>
              <a:off x="10864" y="4679"/>
              <a:ext cx="2124" cy="908"/>
            </a:xfrm>
            <a:prstGeom prst="rect">
              <a:avLst/>
            </a:prstGeom>
            <a:noFill/>
            <a:ln w="9525">
              <a:noFill/>
            </a:ln>
          </p:spPr>
        </p:pic>
        <p:sp>
          <p:nvSpPr>
            <p:cNvPr id="189" name="文本框 188"/>
            <p:cNvSpPr txBox="1"/>
            <p:nvPr/>
          </p:nvSpPr>
          <p:spPr>
            <a:xfrm>
              <a:off x="12765" y="4839"/>
              <a:ext cx="8000" cy="628"/>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中无</a:t>
              </a:r>
              <a:r>
                <a:rPr lang="en-US" sz="2000" b="0">
                  <a:latin typeface="微软雅黑" panose="020B0503020204020204" charset="-122"/>
                  <a:ea typeface="微软雅黑" panose="020B0503020204020204" charset="-122"/>
                  <a:cs typeface="微软雅黑" panose="020B0503020204020204" charset="-122"/>
                </a:rPr>
                <a:t>β-H,</a:t>
              </a:r>
              <a:r>
                <a:rPr lang="zh-CN" sz="2000" b="0">
                  <a:latin typeface="微软雅黑" panose="020B0503020204020204" charset="-122"/>
                  <a:ea typeface="微软雅黑" panose="020B0503020204020204" charset="-122"/>
                  <a:cs typeface="微软雅黑" panose="020B0503020204020204" charset="-122"/>
                </a:rPr>
                <a:t>无法发生消</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16425" y="4839"/>
              <a:ext cx="9600" cy="628"/>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去反应。</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grpSp>
      <p:sp>
        <p:nvSpPr>
          <p:cNvPr id="11" name="文本框 10"/>
          <p:cNvSpPr txBox="1"/>
          <p:nvPr/>
        </p:nvSpPr>
        <p:spPr>
          <a:xfrm>
            <a:off x="617220" y="3649345"/>
            <a:ext cx="11000740" cy="114363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醇的催化氧化反应的规律</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与羟基相连的碳原子</a:t>
            </a:r>
            <a:r>
              <a:rPr lang="en-US" sz="2000" b="0">
                <a:latin typeface="微软雅黑" panose="020B0503020204020204" charset="-122"/>
                <a:ea typeface="微软雅黑" panose="020B0503020204020204" charset="-122"/>
                <a:cs typeface="微软雅黑" panose="020B0503020204020204" charset="-122"/>
              </a:rPr>
              <a:t>(α-C)</a:t>
            </a:r>
            <a:r>
              <a:rPr lang="zh-CN" sz="2000" b="0">
                <a:latin typeface="微软雅黑" panose="020B0503020204020204" charset="-122"/>
                <a:ea typeface="微软雅黑" panose="020B0503020204020204" charset="-122"/>
                <a:cs typeface="微软雅黑" panose="020B0503020204020204" charset="-122"/>
              </a:rPr>
              <a:t>上有两个</a:t>
            </a:r>
            <a:r>
              <a:rPr lang="en-US" sz="2000" b="0">
                <a:latin typeface="微软雅黑" panose="020B0503020204020204" charset="-122"/>
                <a:ea typeface="微软雅黑" panose="020B0503020204020204" charset="-122"/>
                <a:cs typeface="微软雅黑" panose="020B0503020204020204" charset="-122"/>
              </a:rPr>
              <a:t>(RCH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—OH)</a:t>
            </a:r>
            <a:r>
              <a:rPr lang="zh-CN" sz="2000" b="0">
                <a:latin typeface="微软雅黑" panose="020B0503020204020204" charset="-122"/>
                <a:ea typeface="微软雅黑" panose="020B0503020204020204" charset="-122"/>
                <a:cs typeface="微软雅黑" panose="020B0503020204020204" charset="-122"/>
              </a:rPr>
              <a:t>或三个氢原子的醇</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可被氧化生成醛。如</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01" name="image389.jpeg"/>
          <p:cNvPicPr>
            <a:picLocks noChangeAspect="1"/>
          </p:cNvPicPr>
          <p:nvPr>
            <p:custDataLst>
              <p:tags r:id="rId6"/>
            </p:custDataLst>
          </p:nvPr>
        </p:nvPicPr>
        <p:blipFill>
          <a:blip r:embed="rId7"/>
          <a:stretch>
            <a:fillRect/>
          </a:stretch>
        </p:blipFill>
        <p:spPr>
          <a:xfrm>
            <a:off x="1785620" y="4792980"/>
            <a:ext cx="1934210" cy="739775"/>
          </a:xfrm>
          <a:prstGeom prst="rect">
            <a:avLst/>
          </a:prstGeom>
        </p:spPr>
      </p:pic>
      <p:pic>
        <p:nvPicPr>
          <p:cNvPr id="402" name="image390.jpeg" descr="source:si_idm631448624;FounderCES"/>
          <p:cNvPicPr>
            <a:picLocks noChangeAspect="1"/>
          </p:cNvPicPr>
          <p:nvPr>
            <p:custDataLst>
              <p:tags r:id="rId8"/>
            </p:custDataLst>
          </p:nvPr>
        </p:nvPicPr>
        <p:blipFill>
          <a:blip r:embed="rId9"/>
          <a:stretch>
            <a:fillRect/>
          </a:stretch>
        </p:blipFill>
        <p:spPr>
          <a:xfrm>
            <a:off x="3895725" y="4792980"/>
            <a:ext cx="1234440" cy="685165"/>
          </a:xfrm>
          <a:prstGeom prst="rect">
            <a:avLst/>
          </a:prstGeom>
        </p:spPr>
      </p:pic>
      <p:sp>
        <p:nvSpPr>
          <p:cNvPr id="12" name="文本框 11"/>
          <p:cNvSpPr txBox="1"/>
          <p:nvPr/>
        </p:nvSpPr>
        <p:spPr>
          <a:xfrm>
            <a:off x="4810760" y="4894580"/>
            <a:ext cx="2990215" cy="398780"/>
          </a:xfrm>
          <a:prstGeom prst="rect">
            <a:avLst/>
          </a:prstGeom>
          <a:noFill/>
          <a:ln w="9525">
            <a:noFill/>
          </a:ln>
        </p:spPr>
        <p:txBody>
          <a:bodyPr wrap="square">
            <a:spAutoFit/>
          </a:bodyPr>
          <a:p>
            <a:pPr indent="0" algn="ctr"/>
            <a:r>
              <a:rPr lang="en-US" sz="2000" b="0">
                <a:latin typeface="微软雅黑" panose="020B0503020204020204" charset="-122"/>
                <a:ea typeface="微软雅黑" panose="020B0503020204020204" charset="-122"/>
                <a:cs typeface="Times New Roman" panose="02020603050405020304" charset="0"/>
              </a:rPr>
              <a:t>2CH</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CHO+2H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a:t>
            </a:r>
            <a:endParaRPr lang="en-US" altLang="en-US" sz="2000" b="0">
              <a:latin typeface="微软雅黑" panose="020B0503020204020204" charset="-122"/>
              <a:ea typeface="微软雅黑" panose="020B0503020204020204"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pic>
        <p:nvPicPr>
          <p:cNvPr id="3" name="图片 2"/>
          <p:cNvPicPr/>
          <p:nvPr/>
        </p:nvPicPr>
        <p:blipFill>
          <a:blip r:embed="rId1"/>
          <a:stretch>
            <a:fillRect/>
          </a:stretch>
        </p:blipFill>
        <p:spPr>
          <a:xfrm>
            <a:off x="6407785" y="980440"/>
            <a:ext cx="922655" cy="471170"/>
          </a:xfrm>
          <a:prstGeom prst="rect">
            <a:avLst/>
          </a:prstGeom>
          <a:noFill/>
          <a:ln w="9525">
            <a:noFill/>
          </a:ln>
        </p:spPr>
      </p:pic>
      <p:sp>
        <p:nvSpPr>
          <p:cNvPr id="190" name="文本框 189"/>
          <p:cNvSpPr txBox="1"/>
          <p:nvPr/>
        </p:nvSpPr>
        <p:spPr>
          <a:xfrm>
            <a:off x="7330440" y="105283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可被氧化生成酮。如</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grpSp>
        <p:nvGrpSpPr>
          <p:cNvPr id="7" name="组合 6"/>
          <p:cNvGrpSpPr/>
          <p:nvPr/>
        </p:nvGrpSpPr>
        <p:grpSpPr>
          <a:xfrm>
            <a:off x="748030" y="1170305"/>
            <a:ext cx="10164445" cy="1452880"/>
            <a:chOff x="920" y="1658"/>
            <a:chExt cx="16007" cy="2288"/>
          </a:xfrm>
        </p:grpSpPr>
        <p:sp>
          <p:nvSpPr>
            <p:cNvPr id="6" name="文本框 5"/>
            <p:cNvSpPr txBox="1"/>
            <p:nvPr/>
          </p:nvSpPr>
          <p:spPr>
            <a:xfrm>
              <a:off x="15645" y="2690"/>
              <a:ext cx="455" cy="59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89" name="文本框 188"/>
            <p:cNvSpPr txBox="1"/>
            <p:nvPr/>
          </p:nvSpPr>
          <p:spPr>
            <a:xfrm>
              <a:off x="920" y="1658"/>
              <a:ext cx="11789" cy="628"/>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与羟基相连的碳原子</a:t>
              </a:r>
              <a:r>
                <a:rPr lang="en-US" sz="2000" b="0">
                  <a:latin typeface="微软雅黑" panose="020B0503020204020204" charset="-122"/>
                  <a:ea typeface="微软雅黑" panose="020B0503020204020204" charset="-122"/>
                  <a:cs typeface="微软雅黑" panose="020B0503020204020204" charset="-122"/>
                </a:rPr>
                <a:t>(α</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上有一个氢原子的醇</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2"/>
            <a:stretch>
              <a:fillRect/>
            </a:stretch>
          </p:blipFill>
          <p:spPr>
            <a:xfrm>
              <a:off x="1178" y="2692"/>
              <a:ext cx="2532" cy="1243"/>
            </a:xfrm>
            <a:prstGeom prst="rect">
              <a:avLst/>
            </a:prstGeom>
            <a:noFill/>
            <a:ln w="9525">
              <a:noFill/>
            </a:ln>
          </p:spPr>
        </p:pic>
        <p:pic>
          <p:nvPicPr>
            <p:cNvPr id="5" name="图片 4"/>
            <p:cNvPicPr/>
            <p:nvPr/>
          </p:nvPicPr>
          <p:blipFill>
            <a:blip r:embed="rId3"/>
            <a:stretch>
              <a:fillRect/>
            </a:stretch>
          </p:blipFill>
          <p:spPr>
            <a:xfrm>
              <a:off x="3834" y="2692"/>
              <a:ext cx="1958" cy="1254"/>
            </a:xfrm>
            <a:prstGeom prst="rect">
              <a:avLst/>
            </a:prstGeom>
            <a:noFill/>
            <a:ln w="9525">
              <a:noFill/>
            </a:ln>
          </p:spPr>
        </p:pic>
        <p:pic>
          <p:nvPicPr>
            <p:cNvPr id="192" name="图片 191"/>
            <p:cNvPicPr/>
            <p:nvPr/>
          </p:nvPicPr>
          <p:blipFill>
            <a:blip r:embed="rId4"/>
            <a:stretch>
              <a:fillRect/>
            </a:stretch>
          </p:blipFill>
          <p:spPr>
            <a:xfrm>
              <a:off x="6063" y="2618"/>
              <a:ext cx="2593" cy="1170"/>
            </a:xfrm>
            <a:prstGeom prst="rect">
              <a:avLst/>
            </a:prstGeom>
            <a:noFill/>
            <a:ln w="9525">
              <a:noFill/>
            </a:ln>
          </p:spPr>
        </p:pic>
        <p:sp>
          <p:nvSpPr>
            <p:cNvPr id="193" name="文本框 192"/>
            <p:cNvSpPr txBox="1"/>
            <p:nvPr/>
          </p:nvSpPr>
          <p:spPr>
            <a:xfrm>
              <a:off x="8927" y="2889"/>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+2H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a:t>
              </a:r>
              <a:endParaRPr lang="en-US" altLang="en-US" sz="2000" b="0">
                <a:latin typeface="微软雅黑" panose="020B0503020204020204" charset="-122"/>
                <a:ea typeface="微软雅黑" panose="020B0503020204020204" charset="-122"/>
                <a:cs typeface="Times New Roman" panose="0202060305040502030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193" name="文本框 192"/>
          <p:cNvSpPr txBox="1"/>
          <p:nvPr/>
        </p:nvSpPr>
        <p:spPr>
          <a:xfrm>
            <a:off x="648970" y="925830"/>
            <a:ext cx="5080000" cy="460375"/>
          </a:xfrm>
          <a:prstGeom prst="rect">
            <a:avLst/>
          </a:prstGeom>
          <a:noFill/>
          <a:ln w="9525">
            <a:noFill/>
          </a:ln>
        </p:spPr>
        <p:txBody>
          <a:bodyPr>
            <a:spAutoFit/>
          </a:bodyPr>
          <a:p>
            <a:pPr indent="0"/>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1</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48970" y="147066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辽宁</a:t>
            </a:r>
            <a:r>
              <a:rPr lang="en-US" sz="2000" b="0">
                <a:latin typeface="微软雅黑" panose="020B0503020204020204" charset="-122"/>
                <a:ea typeface="微软雅黑" panose="020B0503020204020204" charset="-122"/>
                <a:cs typeface="微软雅黑" panose="020B0503020204020204" charset="-122"/>
              </a:rPr>
              <a:t>2023</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19</a:t>
            </a:r>
            <a:r>
              <a:rPr lang="zh-CN" sz="2000" b="0">
                <a:latin typeface="微软雅黑" panose="020B0503020204020204" charset="-122"/>
                <a:ea typeface="微软雅黑" panose="020B0503020204020204" charset="-122"/>
                <a:cs typeface="微软雅黑" panose="020B0503020204020204" charset="-122"/>
              </a:rPr>
              <a:t>节选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已知</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custDataLst>
              <p:tags r:id="rId1"/>
            </p:custDataLst>
          </p:nvPr>
        </p:nvPicPr>
        <p:blipFill>
          <a:blip r:embed="rId2"/>
          <a:stretch>
            <a:fillRect/>
          </a:stretch>
        </p:blipFill>
        <p:spPr>
          <a:xfrm>
            <a:off x="1911985" y="2066925"/>
            <a:ext cx="1704975" cy="1476375"/>
          </a:xfrm>
          <a:prstGeom prst="rect">
            <a:avLst/>
          </a:prstGeom>
          <a:noFill/>
          <a:ln w="9525">
            <a:noFill/>
          </a:ln>
        </p:spPr>
      </p:pic>
      <p:pic>
        <p:nvPicPr>
          <p:cNvPr id="194" name="图片 193"/>
          <p:cNvPicPr/>
          <p:nvPr>
            <p:custDataLst>
              <p:tags r:id="rId3"/>
            </p:custDataLst>
          </p:nvPr>
        </p:nvPicPr>
        <p:blipFill>
          <a:blip r:embed="rId4"/>
          <a:stretch>
            <a:fillRect/>
          </a:stretch>
        </p:blipFill>
        <p:spPr>
          <a:xfrm>
            <a:off x="4067810" y="2586355"/>
            <a:ext cx="508635" cy="402590"/>
          </a:xfrm>
          <a:prstGeom prst="rect">
            <a:avLst/>
          </a:prstGeom>
          <a:noFill/>
          <a:ln w="9525">
            <a:noFill/>
          </a:ln>
        </p:spPr>
      </p:pic>
      <p:pic>
        <p:nvPicPr>
          <p:cNvPr id="195" name="图片 194"/>
          <p:cNvPicPr/>
          <p:nvPr>
            <p:custDataLst>
              <p:tags r:id="rId5"/>
            </p:custDataLst>
          </p:nvPr>
        </p:nvPicPr>
        <p:blipFill>
          <a:blip r:embed="rId6"/>
          <a:stretch>
            <a:fillRect/>
          </a:stretch>
        </p:blipFill>
        <p:spPr>
          <a:xfrm>
            <a:off x="4939030" y="2066925"/>
            <a:ext cx="1541145" cy="1366520"/>
          </a:xfrm>
          <a:prstGeom prst="rect">
            <a:avLst/>
          </a:prstGeom>
          <a:noFill/>
          <a:ln w="9525">
            <a:noFill/>
          </a:ln>
        </p:spPr>
      </p:pic>
      <p:sp>
        <p:nvSpPr>
          <p:cNvPr id="196" name="文本框 195"/>
          <p:cNvSpPr txBox="1"/>
          <p:nvPr/>
        </p:nvSpPr>
        <p:spPr>
          <a:xfrm>
            <a:off x="746760" y="3597275"/>
            <a:ext cx="6506210"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则用</a:t>
            </a:r>
            <a:r>
              <a:rPr lang="en-US" sz="2000" b="0">
                <a:latin typeface="微软雅黑" panose="020B0503020204020204" charset="-122"/>
                <a:ea typeface="微软雅黑" panose="020B0503020204020204" charset="-122"/>
                <a:cs typeface="微软雅黑" panose="020B0503020204020204" charset="-122"/>
              </a:rPr>
              <a:t>O</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代替</a:t>
            </a:r>
            <a:r>
              <a:rPr lang="en-US" sz="2000" b="0">
                <a:latin typeface="微软雅黑" panose="020B0503020204020204" charset="-122"/>
                <a:ea typeface="微软雅黑" panose="020B0503020204020204" charset="-122"/>
                <a:cs typeface="微软雅黑" panose="020B0503020204020204" charset="-122"/>
              </a:rPr>
              <a:t>PCC</a:t>
            </a:r>
            <a:r>
              <a:rPr lang="zh-CN" sz="2000" b="0">
                <a:latin typeface="微软雅黑" panose="020B0503020204020204" charset="-122"/>
                <a:ea typeface="微软雅黑" panose="020B0503020204020204" charset="-122"/>
                <a:cs typeface="微软雅黑" panose="020B0503020204020204" charset="-122"/>
              </a:rPr>
              <a:t>完成</a:t>
            </a:r>
            <a:r>
              <a:rPr lang="en-US" sz="2000" b="0">
                <a:latin typeface="微软雅黑" panose="020B0503020204020204" charset="-122"/>
                <a:ea typeface="微软雅黑" panose="020B0503020204020204" charset="-122"/>
                <a:cs typeface="微软雅黑" panose="020B0503020204020204" charset="-122"/>
              </a:rPr>
              <a:t>D→E</a:t>
            </a:r>
            <a:r>
              <a:rPr lang="zh-CN" sz="2000" b="0">
                <a:latin typeface="微软雅黑" panose="020B0503020204020204" charset="-122"/>
                <a:ea typeface="微软雅黑" panose="020B0503020204020204" charset="-122"/>
                <a:cs typeface="微软雅黑" panose="020B0503020204020204" charset="-122"/>
              </a:rPr>
              <a:t>的转化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化学方程式为</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049010" y="3604260"/>
            <a:ext cx="5080000" cy="368300"/>
          </a:xfrm>
          <a:prstGeom prst="rect">
            <a:avLst/>
          </a:prstGeom>
          <a:noFill/>
          <a:ln w="9525">
            <a:noFill/>
          </a:ln>
        </p:spPr>
        <p:txBody>
          <a:bodyPr>
            <a:spAutoFit/>
          </a:bodyPr>
          <a:p>
            <a:pPr indent="0"/>
            <a:r>
              <a:rPr lang="en-US" b="0" u="sng">
                <a:latin typeface="Calibri" panose="020F0502020204030204" charset="0"/>
                <a:ea typeface="宋体" panose="02010600030101010101" pitchFamily="2" charset="-122"/>
                <a:cs typeface="Times New Roman" panose="02020603050405020304" charset="0"/>
              </a:rPr>
              <a:t>	</a:t>
            </a:r>
            <a:r>
              <a:rPr lang="en-US" u="sng">
                <a:latin typeface="Calibri" panose="020F0502020204030204" charset="0"/>
                <a:ea typeface="宋体" panose="02010600030101010101" pitchFamily="2" charset="-122"/>
                <a:cs typeface="Times New Roman" panose="02020603050405020304" charset="0"/>
                <a:sym typeface="+mn-ea"/>
              </a:rPr>
              <a:t>	</a:t>
            </a:r>
            <a:r>
              <a:rPr lang="zh-CN" u="sng">
                <a:cs typeface="方正书宋_GBK" charset="0"/>
                <a:sym typeface="+mn-ea"/>
              </a:rPr>
              <a:t>　</a:t>
            </a:r>
            <a:r>
              <a:rPr lang="en-US" u="sng">
                <a:latin typeface="Calibri" panose="020F0502020204030204" charset="0"/>
                <a:ea typeface="宋体" panose="02010600030101010101" pitchFamily="2" charset="-122"/>
                <a:cs typeface="Times New Roman" panose="02020603050405020304" charset="0"/>
                <a:sym typeface="+mn-ea"/>
              </a:rPr>
              <a:t>	</a:t>
            </a:r>
            <a:r>
              <a:rPr lang="zh-CN" u="sng">
                <a:cs typeface="方正书宋_GBK" charset="0"/>
                <a:sym typeface="+mn-ea"/>
              </a:rPr>
              <a:t>　</a:t>
            </a:r>
            <a:r>
              <a:rPr lang="en-US" u="sng">
                <a:latin typeface="Calibri" panose="020F0502020204030204" charset="0"/>
                <a:ea typeface="宋体" panose="02010600030101010101" pitchFamily="2" charset="-122"/>
                <a:cs typeface="Times New Roman" panose="02020603050405020304" charset="0"/>
                <a:sym typeface="+mn-ea"/>
              </a:rPr>
              <a:t>	</a:t>
            </a:r>
            <a:r>
              <a:rPr lang="zh-CN" u="sng">
                <a:cs typeface="方正书宋_GBK" charset="0"/>
                <a:sym typeface="+mn-ea"/>
              </a:rPr>
              <a:t>　</a:t>
            </a:r>
            <a:r>
              <a:rPr lang="zh-CN" b="0" u="sng">
                <a:cs typeface="方正书宋_GBK" charset="0"/>
              </a:rPr>
              <a:t>　</a:t>
            </a:r>
            <a:r>
              <a:rPr lang="zh-CN" b="0">
                <a:cs typeface="方正书宋_GBK" charset="0"/>
              </a:rPr>
              <a:t>。</a:t>
            </a:r>
            <a:endParaRPr lang="zh-CN" altLang="en-US" b="0">
              <a:cs typeface="方正书宋_GBK" charset="0"/>
            </a:endParaRPr>
          </a:p>
        </p:txBody>
      </p:sp>
      <p:grpSp>
        <p:nvGrpSpPr>
          <p:cNvPr id="10" name="组合 9"/>
          <p:cNvGrpSpPr/>
          <p:nvPr/>
        </p:nvGrpSpPr>
        <p:grpSpPr>
          <a:xfrm>
            <a:off x="5983688" y="3152775"/>
            <a:ext cx="5337727" cy="744220"/>
            <a:chOff x="4617" y="7251"/>
            <a:chExt cx="10296" cy="1344"/>
          </a:xfrm>
        </p:grpSpPr>
        <p:sp>
          <p:nvSpPr>
            <p:cNvPr id="6" name="文本框 5"/>
            <p:cNvSpPr txBox="1"/>
            <p:nvPr/>
          </p:nvSpPr>
          <p:spPr>
            <a:xfrm>
              <a:off x="4617" y="7689"/>
              <a:ext cx="8000" cy="72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2  </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7" name="图片 6"/>
            <p:cNvPicPr/>
            <p:nvPr/>
          </p:nvPicPr>
          <p:blipFill>
            <a:blip r:embed="rId7"/>
            <a:stretch>
              <a:fillRect/>
            </a:stretch>
          </p:blipFill>
          <p:spPr>
            <a:xfrm>
              <a:off x="5154" y="7251"/>
              <a:ext cx="1759" cy="1344"/>
            </a:xfrm>
            <a:prstGeom prst="rect">
              <a:avLst/>
            </a:prstGeom>
            <a:noFill/>
            <a:ln w="9525">
              <a:noFill/>
            </a:ln>
          </p:spPr>
        </p:pic>
        <p:sp>
          <p:nvSpPr>
            <p:cNvPr id="197" name="文本框 196"/>
            <p:cNvSpPr txBox="1"/>
            <p:nvPr/>
          </p:nvSpPr>
          <p:spPr>
            <a:xfrm>
              <a:off x="6913" y="7689"/>
              <a:ext cx="8000" cy="72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+O</a:t>
              </a:r>
              <a:r>
                <a:rPr lang="en-US" sz="2000" b="0" baseline="-25000">
                  <a:latin typeface="微软雅黑" panose="020B0503020204020204" charset="-122"/>
                  <a:ea typeface="微软雅黑" panose="020B0503020204020204" charset="-122"/>
                  <a:cs typeface="Times New Roman" panose="02020603050405020304" charset="0"/>
                </a:rPr>
                <a:t>2</a:t>
              </a:r>
              <a:endParaRPr lang="en-US" altLang="en-US" sz="2000" b="0" baseline="-25000">
                <a:latin typeface="微软雅黑" panose="020B0503020204020204" charset="-122"/>
                <a:ea typeface="微软雅黑" panose="020B0503020204020204" charset="-122"/>
                <a:cs typeface="Times New Roman" panose="02020603050405020304" charset="0"/>
              </a:endParaRPr>
            </a:p>
          </p:txBody>
        </p:sp>
        <p:pic>
          <p:nvPicPr>
            <p:cNvPr id="8" name="图片 7"/>
            <p:cNvPicPr/>
            <p:nvPr/>
          </p:nvPicPr>
          <p:blipFill>
            <a:blip r:embed="rId8"/>
            <a:stretch>
              <a:fillRect/>
            </a:stretch>
          </p:blipFill>
          <p:spPr>
            <a:xfrm>
              <a:off x="8167" y="7689"/>
              <a:ext cx="1649" cy="833"/>
            </a:xfrm>
            <a:prstGeom prst="rect">
              <a:avLst/>
            </a:prstGeom>
            <a:noFill/>
            <a:ln w="9525">
              <a:noFill/>
            </a:ln>
          </p:spPr>
        </p:pic>
        <p:sp>
          <p:nvSpPr>
            <p:cNvPr id="198" name="文本框 197"/>
            <p:cNvSpPr txBox="1"/>
            <p:nvPr/>
          </p:nvSpPr>
          <p:spPr>
            <a:xfrm>
              <a:off x="9816" y="7689"/>
              <a:ext cx="801" cy="720"/>
            </a:xfrm>
            <a:prstGeom prst="rect">
              <a:avLst/>
            </a:prstGeom>
            <a:noFill/>
            <a:ln w="9525">
              <a:noFill/>
            </a:ln>
          </p:spPr>
          <p:txBody>
            <a:bodyPr wrap="square">
              <a:spAutoFit/>
            </a:bodyPr>
            <a:p>
              <a:pPr indent="0" algn="r"/>
              <a:r>
                <a:rPr lang="en-US" sz="2000" b="0">
                  <a:latin typeface="微软雅黑" panose="020B0503020204020204" charset="-122"/>
                  <a:ea typeface="微软雅黑" panose="020B0503020204020204" charset="-122"/>
                  <a:cs typeface="Times New Roman" panose="02020603050405020304" charset="0"/>
                </a:rPr>
                <a:t>2</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9" name="图片 8"/>
            <p:cNvPicPr/>
            <p:nvPr/>
          </p:nvPicPr>
          <p:blipFill>
            <a:blip r:embed="rId9"/>
            <a:stretch>
              <a:fillRect/>
            </a:stretch>
          </p:blipFill>
          <p:spPr>
            <a:xfrm>
              <a:off x="10840" y="7251"/>
              <a:ext cx="1776" cy="1328"/>
            </a:xfrm>
            <a:prstGeom prst="rect">
              <a:avLst/>
            </a:prstGeom>
            <a:noFill/>
            <a:ln w="9525">
              <a:noFill/>
            </a:ln>
          </p:spPr>
        </p:pic>
        <p:sp>
          <p:nvSpPr>
            <p:cNvPr id="199" name="文本框 198"/>
            <p:cNvSpPr txBox="1"/>
            <p:nvPr/>
          </p:nvSpPr>
          <p:spPr>
            <a:xfrm>
              <a:off x="12393" y="7689"/>
              <a:ext cx="2002" cy="720"/>
            </a:xfrm>
            <a:prstGeom prst="rect">
              <a:avLst/>
            </a:prstGeom>
            <a:noFill/>
            <a:ln w="9525">
              <a:noFill/>
            </a:ln>
          </p:spPr>
          <p:txBody>
            <a:bodyPr wrap="square">
              <a:spAutoFit/>
            </a:bodyPr>
            <a:p>
              <a:pPr indent="0" algn="r"/>
              <a:r>
                <a:rPr lang="en-US" sz="2000" b="0">
                  <a:latin typeface="微软雅黑" panose="020B0503020204020204" charset="-122"/>
                  <a:ea typeface="微软雅黑" panose="020B0503020204020204" charset="-122"/>
                  <a:cs typeface="Times New Roman" panose="02020603050405020304" charset="0"/>
                </a:rPr>
                <a:t>+2H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a:t>
              </a:r>
              <a:endParaRPr lang="en-US" altLang="en-US" sz="2000" b="0">
                <a:latin typeface="微软雅黑" panose="020B0503020204020204" charset="-122"/>
                <a:ea typeface="微软雅黑" panose="020B0503020204020204" charset="-122"/>
                <a:cs typeface="Times New Roman" panose="02020603050405020304" charset="0"/>
              </a:endParaRPr>
            </a:p>
          </p:txBody>
        </p:sp>
      </p:grpSp>
      <p:sp>
        <p:nvSpPr>
          <p:cNvPr id="11" name="文本框 10"/>
          <p:cNvSpPr txBox="1"/>
          <p:nvPr/>
        </p:nvSpPr>
        <p:spPr>
          <a:xfrm>
            <a:off x="596265" y="4189095"/>
            <a:ext cx="10456545" cy="1477010"/>
          </a:xfrm>
          <a:prstGeom prst="rect">
            <a:avLst/>
          </a:prstGeom>
          <a:noFill/>
          <a:ln w="9525">
            <a:noFill/>
          </a:ln>
        </p:spPr>
        <p:txBody>
          <a:bodyPr>
            <a:no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【解析】</a:t>
            </a:r>
            <a:r>
              <a:rPr lang="en-US" sz="2000" b="0">
                <a:latin typeface="微软雅黑" panose="020B0503020204020204" charset="-122"/>
                <a:ea typeface="微软雅黑" panose="020B0503020204020204" charset="-122"/>
                <a:cs typeface="微软雅黑" panose="020B0503020204020204" charset="-122"/>
              </a:rPr>
              <a:t>D→E</a:t>
            </a:r>
            <a:r>
              <a:rPr lang="zh-CN" sz="2000" b="0">
                <a:latin typeface="微软雅黑" panose="020B0503020204020204" charset="-122"/>
                <a:ea typeface="微软雅黑" panose="020B0503020204020204" charset="-122"/>
                <a:cs typeface="微软雅黑" panose="020B0503020204020204" charset="-122"/>
              </a:rPr>
              <a:t>的过程是醇羟基被氧化为醛基的过程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根据得失电子守恒和原子守恒即可写出化学方程式。</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8834755" y="325755"/>
            <a:ext cx="4064000" cy="368300"/>
          </a:xfrm>
          <a:prstGeom prst="rect">
            <a:avLst/>
          </a:prstGeom>
          <a:noFill/>
        </p:spPr>
        <p:txBody>
          <a:bodyPr wrap="square" rtlCol="0">
            <a:spAutoFit/>
          </a:bodyPr>
          <a:p>
            <a:r>
              <a:rPr lang="zh-CN" altLang="en-US"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b="1" dirty="0">
                <a:solidFill>
                  <a:srgbClr val="FFFFFF"/>
                </a:solidFill>
                <a:latin typeface="微软雅黑" panose="020B0503020204020204" charset="-122"/>
                <a:ea typeface="微软雅黑" panose="020B0503020204020204" charset="-122"/>
                <a:cs typeface="微软雅黑" panose="020B0503020204020204" charset="-122"/>
                <a:sym typeface="+mn-ea"/>
              </a:rPr>
              <a:t>P216</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99" name="文本框 198"/>
          <p:cNvSpPr txBox="1"/>
          <p:nvPr/>
        </p:nvSpPr>
        <p:spPr>
          <a:xfrm>
            <a:off x="692785" y="980440"/>
            <a:ext cx="5080000" cy="460375"/>
          </a:xfrm>
          <a:prstGeom prst="rect">
            <a:avLst/>
          </a:prstGeom>
          <a:noFill/>
          <a:ln w="9525">
            <a:noFill/>
          </a:ln>
        </p:spPr>
        <p:txBody>
          <a:bodyPr>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2</a:t>
            </a:r>
            <a:r>
              <a:rPr lang="zh-CN" sz="2400" b="0">
                <a:latin typeface="微软雅黑" panose="020B0503020204020204" charset="-122"/>
                <a:ea typeface="微软雅黑" panose="020B0503020204020204" charset="-122"/>
                <a:cs typeface="微软雅黑" panose="020B0503020204020204" charset="-122"/>
              </a:rPr>
              <a:t>　酚羟基的检验及注意事项</a:t>
            </a:r>
            <a:endParaRPr lang="zh-CN" altLang="en-US" sz="24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92785" y="1353820"/>
            <a:ext cx="10816590" cy="318833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用溴水检验苯环上</a:t>
            </a:r>
            <a:r>
              <a:rPr lang="en-US" sz="2000" b="0">
                <a:latin typeface="微软雅黑" panose="020B0503020204020204" charset="-122"/>
                <a:ea typeface="微软雅黑" panose="020B0503020204020204" charset="-122"/>
                <a:cs typeface="微软雅黑" panose="020B0503020204020204" charset="-122"/>
              </a:rPr>
              <a:t>—OH</a:t>
            </a:r>
            <a:r>
              <a:rPr lang="zh-CN" sz="2000" b="0">
                <a:latin typeface="微软雅黑" panose="020B0503020204020204" charset="-122"/>
                <a:ea typeface="微软雅黑" panose="020B0503020204020204" charset="-122"/>
                <a:cs typeface="微软雅黑" panose="020B0503020204020204" charset="-122"/>
              </a:rPr>
              <a:t>邻、对位的</a:t>
            </a:r>
            <a:r>
              <a:rPr lang="en-US" sz="2000" b="0">
                <a:latin typeface="微软雅黑" panose="020B0503020204020204" charset="-122"/>
                <a:ea typeface="微软雅黑" panose="020B0503020204020204" charset="-122"/>
                <a:cs typeface="微软雅黑" panose="020B0503020204020204" charset="-122"/>
              </a:rPr>
              <a:t>H</a:t>
            </a:r>
            <a:r>
              <a:rPr lang="zh-CN" sz="2000" b="0">
                <a:latin typeface="微软雅黑" panose="020B0503020204020204" charset="-122"/>
                <a:ea typeface="微软雅黑" panose="020B0503020204020204" charset="-122"/>
                <a:cs typeface="微软雅黑" panose="020B0503020204020204" charset="-122"/>
              </a:rPr>
              <a:t>原子较活泼</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能与溴水中的</a:t>
            </a:r>
            <a:r>
              <a:rPr lang="en-US" sz="2000" b="0">
                <a:latin typeface="微软雅黑" panose="020B0503020204020204" charset="-122"/>
                <a:ea typeface="微软雅黑" panose="020B0503020204020204" charset="-122"/>
                <a:cs typeface="微软雅黑" panose="020B0503020204020204" charset="-122"/>
              </a:rPr>
              <a:t>Br</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发生取代反应。</a:t>
            </a:r>
            <a:endParaRPr lang="zh-CN" sz="2000" b="0" u="wavy">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zh-CN" sz="2000" b="0" u="wavy">
                <a:solidFill>
                  <a:srgbClr val="FF0000"/>
                </a:solidFill>
                <a:latin typeface="微软雅黑" panose="020B0503020204020204" charset="-122"/>
                <a:ea typeface="微软雅黑" panose="020B0503020204020204" charset="-122"/>
                <a:cs typeface="微软雅黑" panose="020B0503020204020204" charset="-122"/>
              </a:rPr>
              <a:t>苯酚与溴的反应很灵敏</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很稀的苯酚溶液就能与浓溴水反应生成沉淀</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因此该反应既可定性检验</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也可定量测定苯酚。</a:t>
            </a:r>
            <a:endParaRPr lang="zh-CN" altLang="en-US" sz="2000" b="0" u="wavy">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18185" y="3493770"/>
            <a:ext cx="5080000" cy="398780"/>
          </a:xfrm>
          <a:prstGeom prst="rect">
            <a:avLst/>
          </a:prstGeom>
          <a:noFill/>
          <a:ln w="9525">
            <a:noFill/>
          </a:ln>
        </p:spPr>
        <p:txBody>
          <a:bodyPr>
            <a:spAutoFit/>
          </a:bodyPr>
          <a:p>
            <a:pPr indent="0"/>
            <a:r>
              <a:rPr lang="zh-CN" sz="2000" b="0">
                <a:solidFill>
                  <a:srgbClr val="FF0000"/>
                </a:solidFill>
                <a:highlight>
                  <a:srgbClr val="FFFF00"/>
                </a:highlight>
                <a:latin typeface="微软雅黑" panose="020B0503020204020204" charset="-122"/>
                <a:ea typeface="微软雅黑" panose="020B0503020204020204" charset="-122"/>
                <a:cs typeface="方正兰亭中黑_GBK" charset="0"/>
              </a:rPr>
              <a:t>关键点拨</a:t>
            </a:r>
            <a:endParaRPr lang="zh-CN" altLang="en-US" sz="2000" b="0">
              <a:solidFill>
                <a:srgbClr val="FF0000"/>
              </a:solidFill>
              <a:highlight>
                <a:srgbClr val="FFFF00"/>
              </a:highlight>
              <a:latin typeface="微软雅黑" panose="020B0503020204020204" charset="-122"/>
              <a:ea typeface="微软雅黑" panose="020B0503020204020204" charset="-122"/>
              <a:cs typeface="方正兰亭中黑_GBK" charset="0"/>
            </a:endParaRPr>
          </a:p>
        </p:txBody>
      </p:sp>
      <p:sp>
        <p:nvSpPr>
          <p:cNvPr id="5" name="文本框 4"/>
          <p:cNvSpPr txBox="1"/>
          <p:nvPr/>
        </p:nvSpPr>
        <p:spPr>
          <a:xfrm>
            <a:off x="1846580" y="3331210"/>
            <a:ext cx="9531350" cy="104457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①</a:t>
            </a:r>
            <a:r>
              <a:rPr lang="zh-CN" sz="2000" b="0">
                <a:latin typeface="微软雅黑" panose="020B0503020204020204" charset="-122"/>
                <a:ea typeface="微软雅黑" panose="020B0503020204020204" charset="-122"/>
                <a:cs typeface="微软雅黑" panose="020B0503020204020204" charset="-122"/>
              </a:rPr>
              <a:t>该实验一定要用浓溴水</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且溴水的量要足</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否则不能生成白色沉淀</a:t>
            </a:r>
            <a:r>
              <a:rPr lang="en-US" sz="2000" b="0">
                <a:latin typeface="微软雅黑" panose="020B0503020204020204" charset="-122"/>
                <a:ea typeface="微软雅黑" panose="020B0503020204020204" charset="-122"/>
                <a:cs typeface="微软雅黑" panose="020B0503020204020204" charset="-122"/>
              </a:rPr>
              <a:t>;②</a:t>
            </a:r>
            <a:r>
              <a:rPr lang="zh-CN" sz="2000" b="0" u="wavy">
                <a:latin typeface="微软雅黑" panose="020B0503020204020204" charset="-122"/>
                <a:ea typeface="微软雅黑" panose="020B0503020204020204" charset="-122"/>
                <a:cs typeface="微软雅黑" panose="020B0503020204020204" charset="-122"/>
              </a:rPr>
              <a:t>该反应不能用于除去苯等有机物中混有的苯酚</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因为生成的</a:t>
            </a:r>
            <a:r>
              <a:rPr lang="en-US" sz="2000" b="0" u="wavy">
                <a:latin typeface="微软雅黑" panose="020B0503020204020204" charset="-122"/>
                <a:ea typeface="微软雅黑" panose="020B0503020204020204" charset="-122"/>
                <a:cs typeface="微软雅黑" panose="020B0503020204020204" charset="-122"/>
              </a:rPr>
              <a:t>2,4,6-</a:t>
            </a:r>
            <a:r>
              <a:rPr lang="zh-CN" sz="2000" b="0" u="wavy">
                <a:latin typeface="微软雅黑" panose="020B0503020204020204" charset="-122"/>
                <a:ea typeface="微软雅黑" panose="020B0503020204020204" charset="-122"/>
                <a:cs typeface="微软雅黑" panose="020B0503020204020204" charset="-122"/>
              </a:rPr>
              <a:t>三溴苯酚易溶于有机溶剂</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718185" y="4223385"/>
            <a:ext cx="10675620" cy="1476375"/>
          </a:xfrm>
          <a:prstGeom prst="rect">
            <a:avLst/>
          </a:prstGeom>
          <a:noFill/>
          <a:ln w="9525">
            <a:noFill/>
          </a:ln>
        </p:spPr>
        <p:txBody>
          <a:bodyPr wrap="square">
            <a:sp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a:solidFill>
                  <a:schemeClr val="tx1"/>
                </a:solidFill>
                <a:latin typeface="微软雅黑" panose="020B0503020204020204" charset="-122"/>
                <a:ea typeface="微软雅黑" panose="020B0503020204020204" charset="-122"/>
                <a:cs typeface="微软雅黑" panose="020B0503020204020204" charset="-122"/>
              </a:rPr>
              <a:t>用</a:t>
            </a:r>
            <a:r>
              <a:rPr lang="en-US" sz="2000" b="0">
                <a:solidFill>
                  <a:schemeClr val="tx1"/>
                </a:solidFill>
                <a:latin typeface="微软雅黑" panose="020B0503020204020204" charset="-122"/>
                <a:ea typeface="微软雅黑" panose="020B0503020204020204" charset="-122"/>
                <a:cs typeface="微软雅黑" panose="020B0503020204020204" charset="-122"/>
              </a:rPr>
              <a:t>FeCl</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3</a:t>
            </a:r>
            <a:r>
              <a:rPr lang="zh-CN" sz="2000" b="0">
                <a:solidFill>
                  <a:schemeClr val="tx1"/>
                </a:solidFill>
                <a:latin typeface="微软雅黑" panose="020B0503020204020204" charset="-122"/>
                <a:ea typeface="微软雅黑" panose="020B0503020204020204" charset="-122"/>
                <a:cs typeface="微软雅黑" panose="020B0503020204020204" charset="-122"/>
              </a:rPr>
              <a:t>溶液检验苯酚遇</a:t>
            </a:r>
            <a:r>
              <a:rPr lang="en-US" sz="2000" b="0">
                <a:solidFill>
                  <a:schemeClr val="tx1"/>
                </a:solidFill>
                <a:latin typeface="微软雅黑" panose="020B0503020204020204" charset="-122"/>
                <a:ea typeface="微软雅黑" panose="020B0503020204020204" charset="-122"/>
                <a:cs typeface="微软雅黑" panose="020B0503020204020204" charset="-122"/>
              </a:rPr>
              <a:t>FeCl</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3</a:t>
            </a:r>
            <a:r>
              <a:rPr lang="zh-CN" sz="2000" b="0">
                <a:solidFill>
                  <a:schemeClr val="tx1"/>
                </a:solidFill>
                <a:latin typeface="微软雅黑" panose="020B0503020204020204" charset="-122"/>
                <a:ea typeface="微软雅黑" panose="020B0503020204020204" charset="-122"/>
                <a:cs typeface="微软雅黑" panose="020B0503020204020204" charset="-122"/>
              </a:rPr>
              <a:t>溶液显紫色</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其他酚类遇</a:t>
            </a:r>
            <a:r>
              <a:rPr lang="en-US" sz="2000" b="0">
                <a:solidFill>
                  <a:schemeClr val="tx1"/>
                </a:solidFill>
                <a:latin typeface="微软雅黑" panose="020B0503020204020204" charset="-122"/>
                <a:ea typeface="微软雅黑" panose="020B0503020204020204" charset="-122"/>
                <a:cs typeface="微软雅黑" panose="020B0503020204020204" charset="-122"/>
              </a:rPr>
              <a:t>Fe</a:t>
            </a:r>
            <a:r>
              <a:rPr lang="en-US" sz="2000" b="0" baseline="30000">
                <a:solidFill>
                  <a:schemeClr val="tx1"/>
                </a:solidFill>
                <a:latin typeface="微软雅黑" panose="020B0503020204020204" charset="-122"/>
                <a:ea typeface="微软雅黑" panose="020B0503020204020204" charset="-122"/>
                <a:cs typeface="微软雅黑" panose="020B0503020204020204" charset="-122"/>
              </a:rPr>
              <a:t>3+</a:t>
            </a:r>
            <a:r>
              <a:rPr lang="zh-CN" sz="2000" b="0">
                <a:solidFill>
                  <a:schemeClr val="tx1"/>
                </a:solidFill>
                <a:latin typeface="微软雅黑" panose="020B0503020204020204" charset="-122"/>
                <a:ea typeface="微软雅黑" panose="020B0503020204020204" charset="-122"/>
                <a:cs typeface="微软雅黑" panose="020B0503020204020204" charset="-122"/>
              </a:rPr>
              <a:t>也显特征颜色</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称为显色反应。该反应灵敏度高</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常用于酚类的定性检验。</a:t>
            </a:r>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08" name="文本框 107"/>
          <p:cNvSpPr txBox="1"/>
          <p:nvPr/>
        </p:nvSpPr>
        <p:spPr>
          <a:xfrm>
            <a:off x="894715" y="1059815"/>
            <a:ext cx="10473690" cy="3102610"/>
          </a:xfrm>
          <a:prstGeom prst="rect">
            <a:avLst/>
          </a:prstGeom>
          <a:noFill/>
          <a:ln w="9525">
            <a:noFill/>
          </a:ln>
        </p:spPr>
        <p:txBody>
          <a:bodyPr wrap="square">
            <a:noAutofit/>
          </a:bodyPr>
          <a:p>
            <a:pPr indent="0" fontAlgn="auto">
              <a:lnSpc>
                <a:spcPct val="200000"/>
              </a:lnSpc>
            </a:pPr>
            <a:r>
              <a:rPr lang="en-US" sz="2000" b="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系统命名法以二甲苯的命名为例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将苯环上的</a:t>
            </a:r>
            <a:r>
              <a:rPr lang="en-US" sz="2000" b="0">
                <a:latin typeface="微软雅黑" panose="020B0503020204020204" charset="-122"/>
                <a:ea typeface="微软雅黑" panose="020B0503020204020204" charset="-122"/>
                <a:cs typeface="微软雅黑" panose="020B0503020204020204" charset="-122"/>
              </a:rPr>
              <a:t>6</a:t>
            </a:r>
            <a:r>
              <a:rPr lang="zh-CN" sz="2000" b="0">
                <a:latin typeface="微软雅黑" panose="020B0503020204020204" charset="-122"/>
                <a:ea typeface="微软雅黑" panose="020B0503020204020204" charset="-122"/>
                <a:cs typeface="微软雅黑" panose="020B0503020204020204" charset="-122"/>
              </a:rPr>
              <a:t>个碳原子编号</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以某个甲基所在的碳原子的位置为</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号</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选取最小位次号给另一甲基编号。</a:t>
            </a:r>
            <a:r>
              <a:rPr lang="en-US" sz="2000" b="0">
                <a:latin typeface="微软雅黑" panose="020B0503020204020204" charset="-122"/>
                <a:ea typeface="微软雅黑" panose="020B0503020204020204" charset="-122"/>
                <a:cs typeface="微软雅黑" panose="020B0503020204020204" charset="-122"/>
              </a:rPr>
              <a:t>(4)</a:t>
            </a:r>
            <a:r>
              <a:rPr lang="zh-CN" sz="2000" b="0">
                <a:latin typeface="微软雅黑" panose="020B0503020204020204" charset="-122"/>
                <a:ea typeface="微软雅黑" panose="020B0503020204020204" charset="-122"/>
                <a:cs typeface="微软雅黑" panose="020B0503020204020204" charset="-122"/>
              </a:rPr>
              <a:t>酯的命名酯是羧酸和醇发生酯化反应的产物</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命名酯时先写酸的名称</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再写醇的名称</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后将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醇</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改</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即可。</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P216</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99" name="文本框 198"/>
          <p:cNvSpPr txBox="1"/>
          <p:nvPr/>
        </p:nvSpPr>
        <p:spPr>
          <a:xfrm>
            <a:off x="727075" y="1306830"/>
            <a:ext cx="10718165"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湖北</a:t>
            </a:r>
            <a:r>
              <a:rPr lang="en-US" sz="2000" b="0">
                <a:latin typeface="微软雅黑" panose="020B0503020204020204" charset="-122"/>
                <a:ea typeface="微软雅黑" panose="020B0503020204020204" charset="-122"/>
                <a:cs typeface="微软雅黑" panose="020B0503020204020204" charset="-122"/>
              </a:rPr>
              <a:t>2022</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2,3</a:t>
            </a:r>
            <a:r>
              <a:rPr lang="zh-CN" sz="2000" b="0">
                <a:latin typeface="微软雅黑" panose="020B0503020204020204" charset="-122"/>
                <a:ea typeface="微软雅黑" panose="020B0503020204020204" charset="-122"/>
                <a:cs typeface="微软雅黑" panose="020B0503020204020204" charset="-122"/>
              </a:rPr>
              <a:t>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莲藕含多酚类物质</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其典型结构简式如图所示。下列有关该类物质的说法错误的是</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27075" y="934085"/>
            <a:ext cx="6096000" cy="460375"/>
          </a:xfrm>
          <a:prstGeom prst="rect">
            <a:avLst/>
          </a:prstGeom>
          <a:noFill/>
        </p:spPr>
        <p:txBody>
          <a:bodyPr wrap="square" rtlCol="0" anchor="t">
            <a:spAutoFit/>
          </a:bodyPr>
          <a:p>
            <a:r>
              <a:rPr lang="zh-CN" sz="2400">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sz="2400">
                <a:solidFill>
                  <a:srgbClr val="FF0000"/>
                </a:solidFill>
                <a:latin typeface="微软雅黑" panose="020B0503020204020204" charset="-122"/>
                <a:ea typeface="微软雅黑" panose="020B0503020204020204" charset="-122"/>
                <a:cs typeface="微软雅黑" panose="020B0503020204020204" charset="-122"/>
                <a:sym typeface="+mn-ea"/>
              </a:rPr>
              <a:t>2 </a:t>
            </a:r>
            <a:endParaRPr lang="en-US" altLang="en-US" sz="24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pic>
        <p:nvPicPr>
          <p:cNvPr id="423" name="image411.jpeg"/>
          <p:cNvPicPr>
            <a:picLocks noChangeAspect="1"/>
          </p:cNvPicPr>
          <p:nvPr>
            <p:custDataLst>
              <p:tags r:id="rId1"/>
            </p:custDataLst>
          </p:nvPr>
        </p:nvPicPr>
        <p:blipFill>
          <a:blip r:embed="rId2"/>
          <a:stretch>
            <a:fillRect/>
          </a:stretch>
        </p:blipFill>
        <p:spPr>
          <a:xfrm>
            <a:off x="5192395" y="2321560"/>
            <a:ext cx="1630680" cy="1715770"/>
          </a:xfrm>
          <a:prstGeom prst="rect">
            <a:avLst/>
          </a:prstGeom>
        </p:spPr>
      </p:pic>
      <p:sp>
        <p:nvSpPr>
          <p:cNvPr id="4" name="文本框 3"/>
          <p:cNvSpPr txBox="1"/>
          <p:nvPr/>
        </p:nvSpPr>
        <p:spPr>
          <a:xfrm>
            <a:off x="727075" y="2321560"/>
            <a:ext cx="5080000" cy="1938020"/>
          </a:xfrm>
          <a:prstGeom prst="rect">
            <a:avLst/>
          </a:prstGeom>
          <a:noFill/>
          <a:ln w="9525">
            <a:noFill/>
          </a:ln>
        </p:spPr>
        <p:txBody>
          <a:bodyPr>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不能与溴水反应</a:t>
            </a:r>
            <a:r>
              <a:rPr lang="en-US" sz="2000" b="0">
                <a:latin typeface="微软雅黑" panose="020B0503020204020204" charset="-122"/>
                <a:ea typeface="微软雅黑" panose="020B0503020204020204" charset="-122"/>
                <a:cs typeface="微软雅黑" panose="020B0503020204020204" charset="-122"/>
              </a:rPr>
              <a:t>B.</a:t>
            </a:r>
            <a:r>
              <a:rPr lang="zh-CN" sz="2000" b="0">
                <a:latin typeface="微软雅黑" panose="020B0503020204020204" charset="-122"/>
                <a:ea typeface="微软雅黑" panose="020B0503020204020204" charset="-122"/>
                <a:cs typeface="微软雅黑" panose="020B0503020204020204" charset="-122"/>
              </a:rPr>
              <a:t>可用作抗氧化剂</a:t>
            </a:r>
            <a:r>
              <a:rPr lang="en-US" sz="2000" b="0">
                <a:latin typeface="微软雅黑" panose="020B0503020204020204" charset="-122"/>
                <a:ea typeface="微软雅黑" panose="020B0503020204020204" charset="-122"/>
                <a:cs typeface="微软雅黑" panose="020B0503020204020204" charset="-122"/>
              </a:rPr>
              <a:t>C.</a:t>
            </a:r>
            <a:r>
              <a:rPr lang="zh-CN" sz="2000" b="0">
                <a:latin typeface="微软雅黑" panose="020B0503020204020204" charset="-122"/>
                <a:ea typeface="微软雅黑" panose="020B0503020204020204" charset="-122"/>
                <a:cs typeface="微软雅黑" panose="020B0503020204020204" charset="-122"/>
              </a:rPr>
              <a:t>有特征红外吸收峰</a:t>
            </a:r>
            <a:r>
              <a:rPr lang="en-US" sz="2000" b="0">
                <a:latin typeface="微软雅黑" panose="020B0503020204020204" charset="-122"/>
                <a:ea typeface="微软雅黑" panose="020B0503020204020204" charset="-122"/>
                <a:cs typeface="微软雅黑" panose="020B0503020204020204" charset="-122"/>
              </a:rPr>
              <a:t>D.</a:t>
            </a:r>
            <a:r>
              <a:rPr lang="zh-CN" sz="2000" b="0">
                <a:latin typeface="微软雅黑" panose="020B0503020204020204" charset="-122"/>
                <a:ea typeface="微软雅黑" panose="020B0503020204020204" charset="-122"/>
                <a:cs typeface="微软雅黑" panose="020B0503020204020204" charset="-122"/>
              </a:rPr>
              <a:t>能与</a:t>
            </a:r>
            <a:r>
              <a:rPr lang="en-US" sz="2000" b="0">
                <a:latin typeface="微软雅黑" panose="020B0503020204020204" charset="-122"/>
                <a:ea typeface="微软雅黑" panose="020B0503020204020204" charset="-122"/>
                <a:cs typeface="微软雅黑" panose="020B0503020204020204" charset="-122"/>
              </a:rPr>
              <a:t>Fe</a:t>
            </a:r>
            <a:r>
              <a:rPr lang="en-US" sz="2000" b="0" baseline="30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发生显色反应</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523365" y="1922780"/>
            <a:ext cx="4064000" cy="398780"/>
          </a:xfrm>
          <a:prstGeom prst="rect">
            <a:avLst/>
          </a:prstGeom>
          <a:noFill/>
        </p:spPr>
        <p:txBody>
          <a:bodyPr wrap="square" rtlCol="0">
            <a:spAutoFit/>
          </a:bodyPr>
          <a:p>
            <a:r>
              <a:rPr lang="zh-CN" altLang="en-US" sz="2000">
                <a:solidFill>
                  <a:srgbClr val="FF0000"/>
                </a:solidFill>
                <a:latin typeface="微软雅黑" panose="020B0503020204020204" charset="-122"/>
                <a:ea typeface="微软雅黑" panose="020B0503020204020204" charset="-122"/>
              </a:rPr>
              <a:t>A</a:t>
            </a:r>
            <a:endParaRPr lang="zh-CN" altLang="en-US" sz="2000">
              <a:solidFill>
                <a:srgbClr val="FF0000"/>
              </a:solidFill>
              <a:latin typeface="微软雅黑" panose="020B0503020204020204" charset="-122"/>
              <a:ea typeface="微软雅黑" panose="020B0503020204020204" charset="-122"/>
            </a:endParaRPr>
          </a:p>
        </p:txBody>
      </p:sp>
      <p:sp>
        <p:nvSpPr>
          <p:cNvPr id="6" name="文本框 5"/>
          <p:cNvSpPr txBox="1"/>
          <p:nvPr/>
        </p:nvSpPr>
        <p:spPr>
          <a:xfrm>
            <a:off x="648335" y="4259580"/>
            <a:ext cx="10718800" cy="2709545"/>
          </a:xfrm>
          <a:prstGeom prst="rect">
            <a:avLst/>
          </a:prstGeom>
          <a:noFill/>
          <a:ln w="9525">
            <a:noFill/>
          </a:ln>
        </p:spPr>
        <p:txBody>
          <a:bodyPr>
            <a:no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【解析】题给结构中酚羟基的邻、对位有氢原子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所以能与溴水发生取代反应</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酚羟基易被氧化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该多酚类物质可用作抗氧化剂</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—OH</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—COOR</a:t>
            </a:r>
            <a:r>
              <a:rPr lang="zh-CN" sz="2000" b="0">
                <a:latin typeface="微软雅黑" panose="020B0503020204020204" charset="-122"/>
                <a:ea typeface="微软雅黑" panose="020B0503020204020204" charset="-122"/>
                <a:cs typeface="微软雅黑" panose="020B0503020204020204" charset="-122"/>
              </a:rPr>
              <a:t>是官能团</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所以有特征红外吸收峰</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酚羟基与</a:t>
            </a:r>
            <a:r>
              <a:rPr lang="en-US" sz="2000" b="0">
                <a:latin typeface="微软雅黑" panose="020B0503020204020204" charset="-122"/>
                <a:ea typeface="微软雅黑" panose="020B0503020204020204" charset="-122"/>
                <a:cs typeface="微软雅黑" panose="020B0503020204020204" charset="-122"/>
              </a:rPr>
              <a:t>Fe</a:t>
            </a:r>
            <a:r>
              <a:rPr lang="en-US" sz="2000" b="0" baseline="30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能发生显色反应</a:t>
            </a: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正确。</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3994785" y="3497580"/>
            <a:ext cx="7058660"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醛、酮</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
        <p:nvSpPr>
          <p:cNvPr id="2" name="文本框 1"/>
          <p:cNvSpPr txBox="1"/>
          <p:nvPr/>
        </p:nvSpPr>
        <p:spPr>
          <a:xfrm>
            <a:off x="1908810" y="3497580"/>
            <a:ext cx="1555115" cy="521970"/>
          </a:xfrm>
          <a:prstGeom prst="rect">
            <a:avLst/>
          </a:prstGeom>
          <a:noFill/>
        </p:spPr>
        <p:txBody>
          <a:bodyPr wrap="square" rtlCol="0">
            <a:spAutoFit/>
          </a:bodyPr>
          <a:p>
            <a:r>
              <a:rPr lang="zh-CN" sz="2800" dirty="0">
                <a:solidFill>
                  <a:schemeClr val="bg1"/>
                </a:solidFill>
                <a:latin typeface="微软雅黑" panose="020B0503020204020204" charset="-122"/>
                <a:ea typeface="微软雅黑" panose="020B0503020204020204" charset="-122"/>
                <a:cs typeface="微软雅黑" panose="020B0503020204020204" charset="-122"/>
                <a:sym typeface="+mn-ea"/>
              </a:rPr>
              <a:t>考点</a:t>
            </a:r>
            <a:r>
              <a:rPr lang="en-US" altLang="zh-CN" sz="2800" dirty="0">
                <a:solidFill>
                  <a:schemeClr val="bg1"/>
                </a:solidFill>
                <a:latin typeface="微软雅黑" panose="020B0503020204020204" charset="-122"/>
                <a:ea typeface="微软雅黑" panose="020B0503020204020204" charset="-122"/>
                <a:cs typeface="微软雅黑" panose="020B0503020204020204" charset="-122"/>
                <a:sym typeface="+mn-ea"/>
              </a:rPr>
              <a:t>54</a:t>
            </a:r>
            <a:endParaRPr lang="en-US" altLang="zh-CN" sz="2800"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22300"/>
          </a:xfrm>
          <a:prstGeom prst="rect">
            <a:avLst/>
          </a:prstGeom>
          <a:noFill/>
        </p:spPr>
        <p:txBody>
          <a:bodyPr wrap="square" rtlCol="0">
            <a:no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99" name="文本框 198"/>
          <p:cNvSpPr txBox="1"/>
          <p:nvPr/>
        </p:nvSpPr>
        <p:spPr>
          <a:xfrm>
            <a:off x="671195" y="1123950"/>
            <a:ext cx="10597515" cy="147637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醛的概念由烃基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或氢原子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与醛基相连而构成的化合物。饱和一元醛的通式为</a:t>
            </a:r>
            <a:r>
              <a:rPr lang="en-US" sz="2000" b="0">
                <a:latin typeface="微软雅黑" panose="020B0503020204020204" charset="-122"/>
                <a:ea typeface="微软雅黑" panose="020B0503020204020204" charset="-122"/>
                <a:cs typeface="微软雅黑" panose="020B0503020204020204" charset="-122"/>
              </a:rPr>
              <a:t>C</a:t>
            </a:r>
            <a:r>
              <a:rPr lang="en-US" sz="2000" b="0" i="1" baseline="-25000">
                <a:latin typeface="微软雅黑" panose="020B0503020204020204" charset="-122"/>
                <a:ea typeface="微软雅黑" panose="020B0503020204020204" charset="-122"/>
                <a:cs typeface="微软雅黑" panose="020B0503020204020204" charset="-122"/>
              </a:rPr>
              <a:t>n</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i="1" baseline="-25000">
                <a:latin typeface="微软雅黑" panose="020B0503020204020204" charset="-122"/>
                <a:ea typeface="微软雅黑" panose="020B0503020204020204" charset="-122"/>
                <a:cs typeface="微软雅黑" panose="020B0503020204020204" charset="-122"/>
              </a:rPr>
              <a:t>n</a:t>
            </a:r>
            <a:r>
              <a:rPr lang="en-US" sz="2000" b="0">
                <a:latin typeface="微软雅黑" panose="020B0503020204020204" charset="-122"/>
                <a:ea typeface="微软雅黑" panose="020B0503020204020204" charset="-122"/>
                <a:cs typeface="微软雅黑" panose="020B0503020204020204" charset="-122"/>
              </a:rPr>
              <a:t>O(</a:t>
            </a:r>
            <a:r>
              <a:rPr lang="en-US" sz="2000" b="0" i="1">
                <a:latin typeface="微软雅黑" panose="020B0503020204020204" charset="-122"/>
                <a:ea typeface="微软雅黑" panose="020B0503020204020204" charset="-122"/>
                <a:cs typeface="微软雅黑" panose="020B0503020204020204" charset="-122"/>
              </a:rPr>
              <a:t>n</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官能团是醛基</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grpSp>
        <p:nvGrpSpPr>
          <p:cNvPr id="10" name="组合 9"/>
          <p:cNvGrpSpPr/>
          <p:nvPr/>
        </p:nvGrpSpPr>
        <p:grpSpPr>
          <a:xfrm>
            <a:off x="737870" y="2060575"/>
            <a:ext cx="10923270" cy="2433955"/>
            <a:chOff x="1160" y="3163"/>
            <a:chExt cx="17202" cy="3833"/>
          </a:xfrm>
        </p:grpSpPr>
        <p:sp>
          <p:nvSpPr>
            <p:cNvPr id="4" name="文本框 3"/>
            <p:cNvSpPr txBox="1"/>
            <p:nvPr/>
          </p:nvSpPr>
          <p:spPr>
            <a:xfrm>
              <a:off x="1160" y="3944"/>
              <a:ext cx="17203" cy="3052"/>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常见的醛</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乙醛</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结构简式为</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CHO,</a:t>
              </a:r>
              <a:r>
                <a:rPr lang="zh-CN" sz="2000" b="0">
                  <a:latin typeface="微软雅黑" panose="020B0503020204020204" charset="-122"/>
                  <a:ea typeface="微软雅黑" panose="020B0503020204020204" charset="-122"/>
                  <a:cs typeface="微软雅黑" panose="020B0503020204020204" charset="-122"/>
                </a:rPr>
                <a:t>常温下是无色、具有刺激性气味的液体</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其密度比水小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易挥发</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易燃烧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能与水、乙醇等互溶。</a:t>
              </a:r>
              <a:r>
                <a:rPr lang="en-US" sz="2000" b="0">
                  <a:latin typeface="微软雅黑" panose="020B0503020204020204" charset="-122"/>
                  <a:ea typeface="微软雅黑" panose="020B0503020204020204" charset="-122"/>
                  <a:cs typeface="微软雅黑" panose="020B0503020204020204" charset="-122"/>
                </a:rPr>
                <a:t>(2)</a:t>
              </a:r>
              <a:r>
                <a:rPr lang="zh-CN" sz="2000" b="0">
                  <a:latin typeface="微软雅黑" panose="020B0503020204020204" charset="-122"/>
                  <a:ea typeface="微软雅黑" panose="020B0503020204020204" charset="-122"/>
                  <a:cs typeface="微软雅黑" panose="020B0503020204020204" charset="-122"/>
                </a:rPr>
                <a:t>甲醛</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又叫蚁醛</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结构式为</a:t>
              </a:r>
              <a:endParaRPr lang="zh-CN" altLang="en-US" sz="2000" b="0">
                <a:latin typeface="微软雅黑" panose="020B0503020204020204" charset="-122"/>
                <a:ea typeface="微软雅黑" panose="020B0503020204020204" charset="-122"/>
                <a:cs typeface="微软雅黑" panose="020B0503020204020204" charset="-122"/>
              </a:endParaRPr>
            </a:p>
          </p:txBody>
        </p:sp>
        <p:grpSp>
          <p:nvGrpSpPr>
            <p:cNvPr id="9" name="组合 8"/>
            <p:cNvGrpSpPr/>
            <p:nvPr/>
          </p:nvGrpSpPr>
          <p:grpSpPr>
            <a:xfrm>
              <a:off x="1915" y="3163"/>
              <a:ext cx="9527" cy="3729"/>
              <a:chOff x="1915" y="3163"/>
              <a:chExt cx="9527" cy="3729"/>
            </a:xfrm>
          </p:grpSpPr>
          <p:pic>
            <p:nvPicPr>
              <p:cNvPr id="3" name="图片 2"/>
              <p:cNvPicPr/>
              <p:nvPr/>
            </p:nvPicPr>
            <p:blipFill>
              <a:blip r:embed="rId1"/>
              <a:stretch>
                <a:fillRect/>
              </a:stretch>
            </p:blipFill>
            <p:spPr>
              <a:xfrm>
                <a:off x="1915" y="3163"/>
                <a:ext cx="1772" cy="981"/>
              </a:xfrm>
              <a:prstGeom prst="rect">
                <a:avLst/>
              </a:prstGeom>
              <a:noFill/>
              <a:ln w="9525">
                <a:noFill/>
              </a:ln>
            </p:spPr>
          </p:pic>
          <p:sp>
            <p:nvSpPr>
              <p:cNvPr id="200" name="文本框 199"/>
              <p:cNvSpPr txBox="1"/>
              <p:nvPr/>
            </p:nvSpPr>
            <p:spPr>
              <a:xfrm>
                <a:off x="3442" y="3225"/>
                <a:ext cx="8000" cy="628"/>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或</a:t>
                </a:r>
                <a:r>
                  <a:rPr lang="en-US" sz="2000" b="0">
                    <a:latin typeface="微软雅黑" panose="020B0503020204020204" charset="-122"/>
                    <a:ea typeface="微软雅黑" panose="020B0503020204020204" charset="-122"/>
                    <a:cs typeface="微软雅黑" panose="020B0503020204020204" charset="-122"/>
                  </a:rPr>
                  <a:t>—CHO)</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429" name="image417.jpeg" descr="source:si_idm1043811872;FounderCES"/>
              <p:cNvPicPr>
                <a:picLocks noChangeAspect="1"/>
              </p:cNvPicPr>
              <p:nvPr>
                <p:custDataLst>
                  <p:tags r:id="rId2"/>
                </p:custDataLst>
              </p:nvPr>
            </p:nvPicPr>
            <p:blipFill>
              <a:blip r:embed="rId3"/>
              <a:stretch>
                <a:fillRect/>
              </a:stretch>
            </p:blipFill>
            <p:spPr>
              <a:xfrm>
                <a:off x="6071" y="5652"/>
                <a:ext cx="2194" cy="1241"/>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201" name="文本框 200"/>
          <p:cNvSpPr txBox="1"/>
          <p:nvPr/>
        </p:nvSpPr>
        <p:spPr>
          <a:xfrm>
            <a:off x="649605" y="979805"/>
            <a:ext cx="5080000" cy="1014730"/>
          </a:xfrm>
          <a:prstGeom prst="rect">
            <a:avLst/>
          </a:prstGeom>
          <a:noFill/>
          <a:ln w="9525">
            <a:noFill/>
          </a:ln>
        </p:spPr>
        <p:txBody>
          <a:bodyPr>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醛类的化学性质</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以乙</a:t>
            </a:r>
            <a:r>
              <a:rPr lang="zh-CN" sz="2000" b="0">
                <a:latin typeface="微软雅黑" panose="020B0503020204020204" charset="-122"/>
                <a:ea typeface="微软雅黑" panose="020B0503020204020204" charset="-122"/>
                <a:cs typeface="微软雅黑" panose="020B0503020204020204" charset="-122"/>
              </a:rPr>
              <a:t>醛为例</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氧化反应</a:t>
            </a:r>
            <a:endParaRPr lang="zh-CN" altLang="en-US" sz="2000" b="0">
              <a:latin typeface="微软雅黑" panose="020B0503020204020204" charset="-122"/>
              <a:ea typeface="微软雅黑" panose="020B0503020204020204" charset="-122"/>
              <a:cs typeface="微软雅黑" panose="020B0503020204020204" charset="-122"/>
            </a:endParaRPr>
          </a:p>
        </p:txBody>
      </p:sp>
      <p:grpSp>
        <p:nvGrpSpPr>
          <p:cNvPr id="18" name="组合 17"/>
          <p:cNvGrpSpPr/>
          <p:nvPr/>
        </p:nvGrpSpPr>
        <p:grpSpPr>
          <a:xfrm>
            <a:off x="649605" y="1994535"/>
            <a:ext cx="5145405" cy="927735"/>
            <a:chOff x="920" y="2995"/>
            <a:chExt cx="8103" cy="1461"/>
          </a:xfrm>
        </p:grpSpPr>
        <p:sp>
          <p:nvSpPr>
            <p:cNvPr id="3" name="文本框 2"/>
            <p:cNvSpPr txBox="1"/>
            <p:nvPr/>
          </p:nvSpPr>
          <p:spPr>
            <a:xfrm>
              <a:off x="1023" y="2995"/>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①</a:t>
              </a:r>
              <a:r>
                <a:rPr lang="zh-CN" sz="2000" b="0">
                  <a:latin typeface="微软雅黑" panose="020B0503020204020204" charset="-122"/>
                  <a:ea typeface="微软雅黑" panose="020B0503020204020204" charset="-122"/>
                  <a:cs typeface="微软雅黑" panose="020B0503020204020204" charset="-122"/>
                </a:rPr>
                <a:t>催化氧化</a:t>
              </a:r>
              <a:r>
                <a:rPr lang="en-US" sz="2000" b="0">
                  <a:latin typeface="微软雅黑" panose="020B0503020204020204" charset="-122"/>
                  <a:ea typeface="微软雅黑" panose="020B0503020204020204" charset="-122"/>
                  <a:cs typeface="微软雅黑" panose="020B0503020204020204" charset="-122"/>
                </a:rPr>
                <a:t>:2CH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CHO+O</a:t>
              </a:r>
              <a:r>
                <a:rPr lang="en-US" sz="2000" b="0" baseline="-25000">
                  <a:latin typeface="微软雅黑" panose="020B0503020204020204" charset="-122"/>
                  <a:ea typeface="微软雅黑" panose="020B0503020204020204" charset="-122"/>
                  <a:cs typeface="微软雅黑" panose="020B0503020204020204" charset="-122"/>
                </a:rPr>
                <a:t>2</a:t>
              </a:r>
              <a:endParaRPr lang="en-US" altLang="en-US" sz="2000" b="0" baseline="-2500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6046" y="2995"/>
              <a:ext cx="1424" cy="833"/>
            </a:xfrm>
            <a:prstGeom prst="rect">
              <a:avLst/>
            </a:prstGeom>
            <a:noFill/>
            <a:ln w="9525">
              <a:noFill/>
            </a:ln>
          </p:spPr>
        </p:pic>
        <p:sp>
          <p:nvSpPr>
            <p:cNvPr id="202" name="文本框 201"/>
            <p:cNvSpPr txBox="1"/>
            <p:nvPr/>
          </p:nvSpPr>
          <p:spPr>
            <a:xfrm>
              <a:off x="920" y="3828"/>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 ②</a:t>
              </a:r>
              <a:r>
                <a:rPr lang="zh-CN" sz="2000" b="0">
                  <a:latin typeface="微软雅黑" panose="020B0503020204020204" charset="-122"/>
                  <a:ea typeface="微软雅黑" panose="020B0503020204020204" charset="-122"/>
                  <a:cs typeface="微软雅黑" panose="020B0503020204020204" charset="-122"/>
                </a:rPr>
                <a:t>被弱氧化剂氧化</a:t>
              </a:r>
              <a:endParaRPr lang="zh-CN" altLang="en-US" sz="2000" b="0">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4743450" y="1994535"/>
            <a:ext cx="6096000" cy="706755"/>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微软雅黑" panose="020B0503020204020204" charset="-122"/>
                <a:sym typeface="+mn-ea"/>
              </a:rPr>
              <a:t>2CH</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COOH</a:t>
            </a:r>
            <a:r>
              <a:rPr lang="zh-CN" sz="2000">
                <a:latin typeface="微软雅黑" panose="020B0503020204020204" charset="-122"/>
                <a:ea typeface="微软雅黑" panose="020B0503020204020204" charset="-122"/>
                <a:cs typeface="微软雅黑" panose="020B0503020204020204" charset="-122"/>
                <a:sym typeface="+mn-ea"/>
              </a:rPr>
              <a:t>。</a:t>
            </a:r>
            <a:endParaRPr lang="en-US" sz="2000">
              <a:latin typeface="微软雅黑" panose="020B0503020204020204" charset="-122"/>
              <a:ea typeface="微软雅黑" panose="020B0503020204020204" charset="-122"/>
              <a:cs typeface="微软雅黑" panose="020B0503020204020204" charset="-122"/>
              <a:sym typeface="+mn-ea"/>
            </a:endParaRPr>
          </a:p>
          <a:p>
            <a:endParaRPr lang="en-US" altLang="en-US" sz="2000">
              <a:latin typeface="微软雅黑" panose="020B0503020204020204" charset="-122"/>
              <a:ea typeface="微软雅黑" panose="020B0503020204020204" charset="-122"/>
              <a:cs typeface="微软雅黑" panose="020B0503020204020204" charset="-122"/>
              <a:sym typeface="+mn-ea"/>
            </a:endParaRPr>
          </a:p>
        </p:txBody>
      </p:sp>
      <p:grpSp>
        <p:nvGrpSpPr>
          <p:cNvPr id="22" name="组合 21"/>
          <p:cNvGrpSpPr/>
          <p:nvPr/>
        </p:nvGrpSpPr>
        <p:grpSpPr>
          <a:xfrm>
            <a:off x="649605" y="3001645"/>
            <a:ext cx="10597515" cy="1326515"/>
            <a:chOff x="1160" y="7087"/>
            <a:chExt cx="16689" cy="2089"/>
          </a:xfrm>
        </p:grpSpPr>
        <p:sp>
          <p:nvSpPr>
            <p:cNvPr id="23" name="文本框 22"/>
            <p:cNvSpPr txBox="1"/>
            <p:nvPr>
              <p:custDataLst>
                <p:tags r:id="rId2"/>
              </p:custDataLst>
            </p:nvPr>
          </p:nvSpPr>
          <p:spPr>
            <a:xfrm>
              <a:off x="1160" y="7087"/>
              <a:ext cx="12711" cy="628"/>
            </a:xfrm>
            <a:prstGeom prst="rect">
              <a:avLst/>
            </a:prstGeom>
            <a:noFill/>
            <a:ln w="9525">
              <a:noFill/>
            </a:ln>
          </p:spPr>
          <p:txBody>
            <a:bodyPr wrap="square">
              <a:spAutoFit/>
            </a:bodyPr>
            <a:p>
              <a:pPr indent="0"/>
              <a:r>
                <a:rPr lang="en-US" sz="2000" b="0" u="wavy">
                  <a:latin typeface="微软雅黑" panose="020B0503020204020204" charset="-122"/>
                  <a:ea typeface="微软雅黑" panose="020B0503020204020204" charset="-122"/>
                  <a:cs typeface="微软雅黑" panose="020B0503020204020204" charset="-122"/>
                </a:rPr>
                <a:t>4.</a:t>
              </a:r>
              <a:r>
                <a:rPr lang="zh-CN" sz="2000" b="0" u="wavy">
                  <a:latin typeface="微软雅黑" panose="020B0503020204020204" charset="-122"/>
                  <a:ea typeface="微软雅黑" panose="020B0503020204020204" charset="-122"/>
                  <a:cs typeface="微软雅黑" panose="020B0503020204020204" charset="-122"/>
                </a:rPr>
                <a:t>个原子共平面。甲醛的分子结构特别</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相当于含</a:t>
              </a:r>
              <a:r>
                <a:rPr lang="en-US" sz="2000" b="0" u="wavy">
                  <a:latin typeface="微软雅黑" panose="020B0503020204020204" charset="-122"/>
                  <a:ea typeface="微软雅黑" panose="020B0503020204020204" charset="-122"/>
                  <a:cs typeface="微软雅黑" panose="020B0503020204020204" charset="-122"/>
                </a:rPr>
                <a:t>2</a:t>
              </a:r>
              <a:r>
                <a:rPr lang="zh-CN" sz="2000" b="0" u="wavy">
                  <a:latin typeface="微软雅黑" panose="020B0503020204020204" charset="-122"/>
                  <a:ea typeface="微软雅黑" panose="020B0503020204020204" charset="-122"/>
                  <a:cs typeface="微软雅黑" panose="020B0503020204020204" charset="-122"/>
                </a:rPr>
                <a:t>个醛基</a:t>
              </a:r>
              <a:r>
                <a:rPr lang="en-US" sz="2000" b="0" u="wavy">
                  <a:latin typeface="微软雅黑" panose="020B0503020204020204" charset="-122"/>
                  <a:ea typeface="微软雅黑" panose="020B0503020204020204" charset="-122"/>
                  <a:cs typeface="微软雅黑" panose="020B0503020204020204" charset="-122"/>
                </a:rPr>
                <a:t>:</a:t>
              </a:r>
              <a:endParaRPr lang="en-US" altLang="en-US" sz="2000" b="0" u="wavy">
                <a:latin typeface="微软雅黑" panose="020B0503020204020204" charset="-122"/>
                <a:ea typeface="微软雅黑" panose="020B0503020204020204" charset="-122"/>
                <a:cs typeface="微软雅黑" panose="020B0503020204020204" charset="-122"/>
              </a:endParaRPr>
            </a:p>
          </p:txBody>
        </p:sp>
        <p:sp>
          <p:nvSpPr>
            <p:cNvPr id="24" name="文本框 23"/>
            <p:cNvSpPr txBox="1"/>
            <p:nvPr>
              <p:custDataLst>
                <p:tags r:id="rId3"/>
              </p:custDataLst>
            </p:nvPr>
          </p:nvSpPr>
          <p:spPr>
            <a:xfrm>
              <a:off x="1160" y="7578"/>
              <a:ext cx="16689" cy="1598"/>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甲醛是无色、有强烈刺激性气味的气体</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易溶于水。</a:t>
              </a:r>
              <a:r>
                <a:rPr lang="zh-CN" sz="2000" b="0" u="wavy">
                  <a:latin typeface="微软雅黑" panose="020B0503020204020204" charset="-122"/>
                  <a:ea typeface="微软雅黑" panose="020B0503020204020204" charset="-122"/>
                  <a:cs typeface="微软雅黑" panose="020B0503020204020204" charset="-122"/>
                </a:rPr>
                <a:t>福尔马林是含有</a:t>
              </a:r>
              <a:r>
                <a:rPr lang="en-US" sz="2000" b="0" u="wavy">
                  <a:latin typeface="微软雅黑" panose="020B0503020204020204" charset="-122"/>
                  <a:ea typeface="微软雅黑" panose="020B0503020204020204" charset="-122"/>
                  <a:cs typeface="微软雅黑" panose="020B0503020204020204" charset="-122"/>
                </a:rPr>
                <a:t>35%~40%</a:t>
              </a:r>
              <a:r>
                <a:rPr lang="zh-CN" sz="2000" b="0" u="wavy">
                  <a:latin typeface="微软雅黑" panose="020B0503020204020204" charset="-122"/>
                  <a:ea typeface="微软雅黑" panose="020B0503020204020204" charset="-122"/>
                  <a:cs typeface="微软雅黑" panose="020B0503020204020204" charset="-122"/>
                </a:rPr>
                <a:t>甲醛的水溶液</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具有杀菌、防腐性能</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因为甲醛能使蛋白质变性</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其稀溶液可用于消毒和制作生物标本。</a:t>
              </a:r>
              <a:endParaRPr lang="zh-CN" altLang="en-US" sz="2000" b="0" u="wavy">
                <a:latin typeface="微软雅黑" panose="020B0503020204020204" charset="-122"/>
                <a:ea typeface="微软雅黑" panose="020B0503020204020204" charset="-122"/>
                <a:cs typeface="微软雅黑" panose="020B0503020204020204" charset="-122"/>
              </a:endParaRPr>
            </a:p>
          </p:txBody>
        </p:sp>
      </p:grpSp>
      <p:pic>
        <p:nvPicPr>
          <p:cNvPr id="26" name="图片 25"/>
          <p:cNvPicPr/>
          <p:nvPr>
            <p:custDataLst>
              <p:tags r:id="rId4"/>
            </p:custDataLst>
          </p:nvPr>
        </p:nvPicPr>
        <p:blipFill>
          <a:blip r:embed="rId5"/>
          <a:stretch>
            <a:fillRect/>
          </a:stretch>
        </p:blipFill>
        <p:spPr>
          <a:xfrm>
            <a:off x="7167245" y="2815590"/>
            <a:ext cx="914400" cy="5848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grpSp>
        <p:nvGrpSpPr>
          <p:cNvPr id="10" name="组合 9"/>
          <p:cNvGrpSpPr/>
          <p:nvPr/>
        </p:nvGrpSpPr>
        <p:grpSpPr>
          <a:xfrm>
            <a:off x="544195" y="3535045"/>
            <a:ext cx="11219815" cy="2336165"/>
            <a:chOff x="1058" y="1555"/>
            <a:chExt cx="17669" cy="3679"/>
          </a:xfrm>
        </p:grpSpPr>
        <p:sp>
          <p:nvSpPr>
            <p:cNvPr id="206" name="文本框 205"/>
            <p:cNvSpPr txBox="1"/>
            <p:nvPr/>
          </p:nvSpPr>
          <p:spPr>
            <a:xfrm>
              <a:off x="1058" y="1555"/>
              <a:ext cx="8000" cy="628"/>
            </a:xfrm>
            <a:prstGeom prst="rect">
              <a:avLst/>
            </a:prstGeom>
            <a:noFill/>
            <a:ln w="9525">
              <a:noFill/>
            </a:ln>
          </p:spPr>
          <p:txBody>
            <a:bodyPr>
              <a:spAutoFit/>
            </a:bodyPr>
            <a:p>
              <a:pPr indent="0"/>
              <a:r>
                <a:rPr lang="en-US" altLang="zh-CN" sz="2000" b="0">
                  <a:latin typeface="微软雅黑" panose="020B0503020204020204" charset="-122"/>
                  <a:ea typeface="微软雅黑" panose="020B0503020204020204" charset="-122"/>
                  <a:cs typeface="方正兰亭中黑_GBK" charset="0"/>
                </a:rPr>
                <a:t>   </a:t>
              </a:r>
              <a:r>
                <a:rPr lang="zh-CN" sz="2000" b="0">
                  <a:latin typeface="微软雅黑" panose="020B0503020204020204" charset="-122"/>
                  <a:ea typeface="微软雅黑" panose="020B0503020204020204" charset="-122"/>
                  <a:cs typeface="方正兰亭中黑_GBK" charset="0"/>
                </a:rPr>
                <a:t>归纳总结</a:t>
              </a:r>
              <a:r>
                <a:rPr lang="zh-CN" sz="2000" b="0" u="wavyDbl">
                  <a:solidFill>
                    <a:srgbClr val="FF0000"/>
                  </a:solidFill>
                  <a:uFill>
                    <a:solidFill>
                      <a:srgbClr val="FF0000"/>
                    </a:solidFill>
                  </a:uFill>
                  <a:latin typeface="微软雅黑" panose="020B0503020204020204" charset="-122"/>
                  <a:ea typeface="微软雅黑" panose="020B0503020204020204" charset="-122"/>
                  <a:cs typeface="方正兰亭中黑_GBK" charset="0"/>
                </a:rPr>
                <a:t>醛与银氨溶液反应的注意事项</a:t>
              </a:r>
              <a:r>
                <a:rPr lang="zh-CN" b="0">
                  <a:cs typeface="方正书宋_GBK" charset="0"/>
                </a:rPr>
                <a:t>　</a:t>
              </a:r>
              <a:endParaRPr lang="zh-CN" altLang="en-US" b="0">
                <a:cs typeface="方正书宋_GBK" charset="0"/>
              </a:endParaRPr>
            </a:p>
          </p:txBody>
        </p:sp>
        <p:sp>
          <p:nvSpPr>
            <p:cNvPr id="3" name="文本框 2"/>
            <p:cNvSpPr txBox="1"/>
            <p:nvPr/>
          </p:nvSpPr>
          <p:spPr>
            <a:xfrm>
              <a:off x="1504" y="2182"/>
              <a:ext cx="17223" cy="3052"/>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试管内壁要光滑、洁净。</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银氨溶液必须现用现配</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不可久置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否则会生成易爆炸物质。</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配制银氨溶液时</a:t>
              </a:r>
              <a:r>
                <a:rPr lang="en-US" sz="2000" b="0">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氨水、</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AgNO</a:t>
              </a:r>
              <a:r>
                <a:rPr lang="en-US" sz="2000" b="0" u="wavy" baseline="-25000">
                  <a:solidFill>
                    <a:srgbClr val="FF0000"/>
                  </a:solidFill>
                  <a:latin typeface="微软雅黑" panose="020B0503020204020204" charset="-122"/>
                  <a:ea typeface="微软雅黑" panose="020B0503020204020204" charset="-122"/>
                  <a:cs typeface="微软雅黑" panose="020B0503020204020204" charset="-122"/>
                </a:rPr>
                <a:t>3</a:t>
              </a:r>
              <a:r>
                <a:rPr lang="zh-CN" sz="2000" b="0" u="wavy">
                  <a:solidFill>
                    <a:srgbClr val="FF0000"/>
                  </a:solidFill>
                  <a:latin typeface="微软雅黑" panose="020B0503020204020204" charset="-122"/>
                  <a:ea typeface="微软雅黑" panose="020B0503020204020204" charset="-122"/>
                  <a:cs typeface="微软雅黑" panose="020B0503020204020204" charset="-122"/>
                </a:rPr>
                <a:t>溶液都必须是稀溶液</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且是把稀氨水逐滴加入稀</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AgNO</a:t>
              </a:r>
              <a:r>
                <a:rPr lang="en-US" sz="2000" b="0" u="wavy" baseline="-25000">
                  <a:solidFill>
                    <a:srgbClr val="FF0000"/>
                  </a:solidFill>
                  <a:latin typeface="微软雅黑" panose="020B0503020204020204" charset="-122"/>
                  <a:ea typeface="微软雅黑" panose="020B0503020204020204" charset="-122"/>
                  <a:cs typeface="微软雅黑" panose="020B0503020204020204" charset="-122"/>
                </a:rPr>
                <a:t>3</a:t>
              </a:r>
              <a:r>
                <a:rPr lang="zh-CN" sz="2000" b="0" u="wavy">
                  <a:solidFill>
                    <a:srgbClr val="FF0000"/>
                  </a:solidFill>
                  <a:latin typeface="微软雅黑" panose="020B0503020204020204" charset="-122"/>
                  <a:ea typeface="微软雅黑" panose="020B0503020204020204" charset="-122"/>
                  <a:cs typeface="微软雅黑" panose="020B0503020204020204" charset="-122"/>
                </a:rPr>
                <a:t>溶液中</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顺序不能颠倒</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直到最初生成的沉淀恰好溶解为止。</a:t>
              </a: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银镜反应须水浴加热</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不能直接加热</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加热时不可振荡或摇动试管</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避免生成黑色的银粉。</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006" y="4535"/>
              <a:ext cx="11240" cy="628"/>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(5)</a:t>
              </a:r>
              <a:r>
                <a:rPr lang="zh-CN" sz="2000" b="0">
                  <a:latin typeface="微软雅黑" panose="020B0503020204020204" charset="-122"/>
                  <a:ea typeface="微软雅黑" panose="020B0503020204020204" charset="-122"/>
                  <a:cs typeface="微软雅黑" panose="020B0503020204020204" charset="-122"/>
                </a:rPr>
                <a:t>银镜反应的关系式</a:t>
              </a:r>
              <a:r>
                <a:rPr lang="en-US" sz="2000" b="0">
                  <a:latin typeface="微软雅黑" panose="020B0503020204020204" charset="-122"/>
                  <a:ea typeface="微软雅黑" panose="020B0503020204020204" charset="-122"/>
                  <a:cs typeface="微软雅黑" panose="020B0503020204020204" charset="-122"/>
                </a:rPr>
                <a:t>:</a:t>
              </a:r>
              <a:r>
                <a:rPr lang="en-US" sz="2000" b="0" u="wavy">
                  <a:latin typeface="微软雅黑" panose="020B0503020204020204" charset="-122"/>
                  <a:ea typeface="微软雅黑" panose="020B0503020204020204" charset="-122"/>
                  <a:cs typeface="微软雅黑" panose="020B0503020204020204" charset="-122"/>
                </a:rPr>
                <a:t>—CHO~H</a:t>
              </a:r>
              <a:r>
                <a:rPr lang="en-US" sz="2000" b="0" u="wavy" baseline="-25000">
                  <a:latin typeface="微软雅黑" panose="020B0503020204020204" charset="-122"/>
                  <a:ea typeface="微软雅黑" panose="020B0503020204020204" charset="-122"/>
                  <a:cs typeface="微软雅黑" panose="020B0503020204020204" charset="-122"/>
                </a:rPr>
                <a:t>2</a:t>
              </a:r>
              <a:r>
                <a:rPr lang="en-US" sz="2000" b="0" u="wavy">
                  <a:latin typeface="微软雅黑" panose="020B0503020204020204" charset="-122"/>
                  <a:ea typeface="微软雅黑" panose="020B0503020204020204" charset="-122"/>
                  <a:cs typeface="微软雅黑" panose="020B0503020204020204" charset="-122"/>
                </a:rPr>
                <a:t>O~2Ag~3NH</a:t>
              </a:r>
              <a:r>
                <a:rPr lang="en-US" sz="2000" b="0" u="wavy"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grpSp>
      <p:grpSp>
        <p:nvGrpSpPr>
          <p:cNvPr id="17" name="组合 16"/>
          <p:cNvGrpSpPr/>
          <p:nvPr/>
        </p:nvGrpSpPr>
        <p:grpSpPr>
          <a:xfrm>
            <a:off x="544195" y="1052830"/>
            <a:ext cx="13340080" cy="2347595"/>
            <a:chOff x="1023" y="4640"/>
            <a:chExt cx="21008" cy="3697"/>
          </a:xfrm>
        </p:grpSpPr>
        <p:sp>
          <p:nvSpPr>
            <p:cNvPr id="11" name="文本框 10"/>
            <p:cNvSpPr txBox="1"/>
            <p:nvPr>
              <p:custDataLst>
                <p:tags r:id="rId1"/>
              </p:custDataLst>
            </p:nvPr>
          </p:nvSpPr>
          <p:spPr>
            <a:xfrm>
              <a:off x="1023" y="4640"/>
              <a:ext cx="12234" cy="628"/>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被银氨溶液氧化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银镜反应</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CHO+2[Ag(NH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]OH</a:t>
              </a:r>
              <a:endParaRPr lang="en-US" altLang="en-US" sz="2000" b="0">
                <a:latin typeface="微软雅黑" panose="020B0503020204020204" charset="-122"/>
                <a:ea typeface="微软雅黑" panose="020B0503020204020204" charset="-122"/>
                <a:cs typeface="微软雅黑" panose="020B0503020204020204" charset="-122"/>
              </a:endParaRPr>
            </a:p>
          </p:txBody>
        </p:sp>
        <p:grpSp>
          <p:nvGrpSpPr>
            <p:cNvPr id="15" name="组合 14"/>
            <p:cNvGrpSpPr/>
            <p:nvPr/>
          </p:nvGrpSpPr>
          <p:grpSpPr>
            <a:xfrm>
              <a:off x="1023" y="5272"/>
              <a:ext cx="21008" cy="3065"/>
              <a:chOff x="1023" y="5272"/>
              <a:chExt cx="21008" cy="3065"/>
            </a:xfrm>
          </p:grpSpPr>
          <p:sp>
            <p:nvSpPr>
              <p:cNvPr id="12" name="文本框 11"/>
              <p:cNvSpPr txBox="1"/>
              <p:nvPr>
                <p:custDataLst>
                  <p:tags r:id="rId2"/>
                </p:custDataLst>
              </p:nvPr>
            </p:nvSpPr>
            <p:spPr>
              <a:xfrm>
                <a:off x="1023" y="5272"/>
                <a:ext cx="9600" cy="628"/>
              </a:xfrm>
              <a:prstGeom prst="rect">
                <a:avLst/>
              </a:prstGeom>
              <a:noFill/>
            </p:spPr>
            <p:txBody>
              <a:bodyPr wrap="square" rtlCol="0" anchor="t">
                <a:spAutoFit/>
              </a:bodyPr>
              <a:p>
                <a:pPr indent="0"/>
                <a:r>
                  <a:rPr lang="en-US" altLang="zh-CN" sz="2000">
                    <a:latin typeface="微软雅黑" panose="020B0503020204020204" charset="-122"/>
                    <a:ea typeface="微软雅黑" panose="020B0503020204020204" charset="-122"/>
                    <a:cs typeface="微软雅黑" panose="020B0503020204020204" charset="-122"/>
                    <a:sym typeface="+mn-ea"/>
                  </a:rPr>
                  <a:t>   </a:t>
                </a:r>
                <a:r>
                  <a:rPr lang="zh-CN" sz="2000">
                    <a:latin typeface="微软雅黑" panose="020B0503020204020204" charset="-122"/>
                    <a:ea typeface="微软雅黑" panose="020B0503020204020204" charset="-122"/>
                    <a:cs typeface="微软雅黑" panose="020B0503020204020204" charset="-122"/>
                    <a:sym typeface="+mn-ea"/>
                  </a:rPr>
                  <a:t>可利用此原理制镜或制保温瓶胆等。</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custDataLst>
                  <p:tags r:id="rId3"/>
                </p:custDataLst>
              </p:nvPr>
            </p:nvSpPr>
            <p:spPr>
              <a:xfrm>
                <a:off x="1023" y="6060"/>
                <a:ext cx="8000" cy="628"/>
              </a:xfrm>
              <a:prstGeom prst="rect">
                <a:avLst/>
              </a:prstGeom>
              <a:noFill/>
              <a:ln w="9525">
                <a:noFill/>
              </a:ln>
            </p:spPr>
            <p:txBody>
              <a:bodyPr>
                <a:spAutoFit/>
              </a:bodyPr>
              <a:p>
                <a:pPr indent="0"/>
                <a:r>
                  <a:rPr lang="en-US" altLang="zh-CN" sz="2000" b="0">
                    <a:latin typeface="微软雅黑" panose="020B0503020204020204" charset="-122"/>
                    <a:ea typeface="微软雅黑" panose="020B0503020204020204" charset="-122"/>
                    <a:cs typeface="方正兰亭中黑_GBK" charset="0"/>
                  </a:rPr>
                  <a:t>   </a:t>
                </a:r>
                <a:r>
                  <a:rPr lang="zh-CN" sz="2000" b="0">
                    <a:latin typeface="微软雅黑" panose="020B0503020204020204" charset="-122"/>
                    <a:ea typeface="微软雅黑" panose="020B0503020204020204" charset="-122"/>
                    <a:cs typeface="方正兰亭中黑_GBK" charset="0"/>
                  </a:rPr>
                  <a:t>关键点拨</a:t>
                </a:r>
                <a:r>
                  <a:rPr lang="zh-CN" sz="2000" b="0" u="wavyHeavy">
                    <a:solidFill>
                      <a:srgbClr val="FF0000"/>
                    </a:solidFill>
                    <a:latin typeface="微软雅黑" panose="020B0503020204020204" charset="-122"/>
                    <a:ea typeface="微软雅黑" panose="020B0503020204020204" charset="-122"/>
                    <a:cs typeface="方正兰亭中黑_GBK" charset="0"/>
                  </a:rPr>
                  <a:t>甲醛与银氨溶液的反应</a:t>
                </a:r>
                <a:endParaRPr lang="zh-CN" altLang="en-US" sz="2000" b="0" u="wavyHeavy">
                  <a:solidFill>
                    <a:srgbClr val="FF0000"/>
                  </a:solidFill>
                  <a:latin typeface="微软雅黑" panose="020B0503020204020204" charset="-122"/>
                  <a:ea typeface="微软雅黑" panose="020B0503020204020204" charset="-122"/>
                  <a:cs typeface="方正兰亭中黑_GBK" charset="0"/>
                </a:endParaRPr>
              </a:p>
            </p:txBody>
          </p:sp>
          <p:sp>
            <p:nvSpPr>
              <p:cNvPr id="14" name="文本框 13"/>
              <p:cNvSpPr txBox="1"/>
              <p:nvPr>
                <p:custDataLst>
                  <p:tags r:id="rId4"/>
                </p:custDataLst>
              </p:nvPr>
            </p:nvSpPr>
            <p:spPr>
              <a:xfrm>
                <a:off x="1023" y="6739"/>
                <a:ext cx="19123" cy="1598"/>
              </a:xfrm>
              <a:prstGeom prst="rect">
                <a:avLst/>
              </a:prstGeom>
              <a:noFill/>
              <a:ln w="9525">
                <a:noFill/>
              </a:ln>
            </p:spPr>
            <p:txBody>
              <a:bodyPr wrap="square">
                <a:spAutoFit/>
              </a:bodyPr>
              <a:p>
                <a:pPr indent="0" fontAlgn="auto">
                  <a:lnSpc>
                    <a:spcPct val="150000"/>
                  </a:lnSpc>
                </a:pPr>
                <a:r>
                  <a:rPr lang="en-US" altLang="zh-CN" sz="2000" b="0">
                    <a:solidFill>
                      <a:schemeClr val="tx1"/>
                    </a:solidFill>
                    <a:uFillTx/>
                    <a:latin typeface="微软雅黑" panose="020B0503020204020204" charset="-122"/>
                    <a:ea typeface="微软雅黑" panose="020B0503020204020204" charset="-122"/>
                    <a:cs typeface="微软雅黑" panose="020B0503020204020204" charset="-122"/>
                  </a:rPr>
                  <a:t>   </a:t>
                </a:r>
                <a:r>
                  <a:rPr lang="zh-CN" sz="2000" b="0" u="wavy">
                    <a:latin typeface="微软雅黑" panose="020B0503020204020204" charset="-122"/>
                    <a:ea typeface="微软雅黑" panose="020B0503020204020204" charset="-122"/>
                    <a:cs typeface="微软雅黑" panose="020B0503020204020204" charset="-122"/>
                  </a:rPr>
                  <a:t>甲醛与足量的银氨溶液</a:t>
                </a:r>
                <a:r>
                  <a:rPr lang="zh-CN" sz="2000" b="0">
                    <a:latin typeface="微软雅黑" panose="020B0503020204020204" charset="-122"/>
                    <a:ea typeface="微软雅黑" panose="020B0503020204020204" charset="-122"/>
                    <a:cs typeface="微软雅黑" panose="020B0503020204020204" charset="-122"/>
                  </a:rPr>
                  <a:t>反应产生银的定量关系为</a:t>
                </a:r>
                <a:r>
                  <a:rPr lang="en-US" sz="2000" b="0" u="wavy">
                    <a:latin typeface="微软雅黑" panose="020B0503020204020204" charset="-122"/>
                    <a:ea typeface="微软雅黑" panose="020B0503020204020204" charset="-122"/>
                    <a:cs typeface="微软雅黑" panose="020B0503020204020204" charset="-122"/>
                  </a:rPr>
                  <a:t>HCHO~4Ag</a:t>
                </a:r>
                <a:r>
                  <a:rPr lang="zh-CN" sz="2000" b="0">
                    <a:latin typeface="微软雅黑" panose="020B0503020204020204" charset="-122"/>
                    <a:ea typeface="微软雅黑" panose="020B0503020204020204" charset="-122"/>
                    <a:cs typeface="微软雅黑" panose="020B0503020204020204" charset="-122"/>
                  </a:rPr>
                  <a:t>。碱性条件下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甲醛与足量银氨溶</a:t>
                </a:r>
                <a:r>
                  <a:rPr lang="en-US" altLang="zh-CN" sz="2000" b="0">
                    <a:latin typeface="微软雅黑" panose="020B0503020204020204" charset="-122"/>
                    <a:ea typeface="微软雅黑" panose="020B0503020204020204" charset="-122"/>
                    <a:cs typeface="微软雅黑" panose="020B0503020204020204" charset="-122"/>
                  </a:rPr>
                  <a:t>       </a:t>
                </a:r>
                <a:endParaRPr lang="en-US" altLang="zh-CN" sz="20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zh-CN"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液反应的离子方程式为</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custDataLst>
                  <p:tags r:id="rId5"/>
                </p:custDataLst>
              </p:nvPr>
            </p:nvSpPr>
            <p:spPr>
              <a:xfrm>
                <a:off x="5442" y="7669"/>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HCHO+4</a:t>
                </a:r>
                <a:r>
                  <a:rPr lang="en-US" sz="2000" b="0">
                    <a:latin typeface="微软雅黑" panose="020B0503020204020204" charset="-122"/>
                    <a:ea typeface="微软雅黑" panose="020B0503020204020204" charset="-122"/>
                    <a:cs typeface="Times New Roman" panose="02020603050405020304" charset="0"/>
                  </a:rPr>
                  <a:t>[Ag</a:t>
                </a:r>
                <a:r>
                  <a:rPr lang="en-US" sz="2000" b="0">
                    <a:latin typeface="微软雅黑" panose="020B0503020204020204" charset="-122"/>
                    <a:ea typeface="微软雅黑" panose="020B0503020204020204" charset="-122"/>
                    <a:cs typeface="Times New Roman" panose="02020603050405020304" charset="0"/>
                  </a:rPr>
                  <a:t>(NH</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a:t>
                </a:r>
                <a:r>
                  <a:rPr lang="en-US" sz="2000" b="0" baseline="30000">
                    <a:latin typeface="微软雅黑" panose="020B0503020204020204" charset="-122"/>
                    <a:ea typeface="微软雅黑" panose="020B0503020204020204" charset="-122"/>
                    <a:cs typeface="Times New Roman" panose="02020603050405020304" charset="0"/>
                  </a:rPr>
                  <a:t>+</a:t>
                </a:r>
                <a:r>
                  <a:rPr lang="en-US" sz="2000" b="0">
                    <a:latin typeface="微软雅黑" panose="020B0503020204020204" charset="-122"/>
                    <a:ea typeface="微软雅黑" panose="020B0503020204020204" charset="-122"/>
                    <a:cs typeface="Times New Roman" panose="02020603050405020304" charset="0"/>
                  </a:rPr>
                  <a:t>+4OH</a:t>
                </a:r>
                <a:r>
                  <a:rPr lang="en-US" sz="2000" b="0" baseline="30000">
                    <a:latin typeface="微软雅黑" panose="020B0503020204020204" charset="-122"/>
                    <a:ea typeface="微软雅黑" panose="020B0503020204020204" charset="-122"/>
                    <a:cs typeface="Times New Roman" panose="02020603050405020304" charset="0"/>
                  </a:rPr>
                  <a:t>-</a:t>
                </a:r>
                <a:endParaRPr lang="en-US" altLang="en-US" sz="2000" b="0" baseline="30000">
                  <a:latin typeface="微软雅黑" panose="020B0503020204020204" charset="-122"/>
                  <a:ea typeface="微软雅黑" panose="020B0503020204020204" charset="-122"/>
                  <a:cs typeface="Times New Roman" panose="02020603050405020304" charset="0"/>
                </a:endParaRPr>
              </a:p>
            </p:txBody>
          </p:sp>
          <p:pic>
            <p:nvPicPr>
              <p:cNvPr id="18" name="图片 17"/>
              <p:cNvPicPr/>
              <p:nvPr>
                <p:custDataLst>
                  <p:tags r:id="rId6"/>
                </p:custDataLst>
              </p:nvPr>
            </p:nvPicPr>
            <p:blipFill>
              <a:blip r:embed="rId7"/>
              <a:stretch>
                <a:fillRect/>
              </a:stretch>
            </p:blipFill>
            <p:spPr>
              <a:xfrm>
                <a:off x="10859" y="7707"/>
                <a:ext cx="667" cy="552"/>
              </a:xfrm>
              <a:prstGeom prst="rect">
                <a:avLst/>
              </a:prstGeom>
              <a:noFill/>
              <a:ln w="9525">
                <a:noFill/>
              </a:ln>
            </p:spPr>
          </p:pic>
          <p:sp>
            <p:nvSpPr>
              <p:cNvPr id="204" name="文本框 203"/>
              <p:cNvSpPr txBox="1"/>
              <p:nvPr>
                <p:custDataLst>
                  <p:tags r:id="rId8"/>
                </p:custDataLst>
              </p:nvPr>
            </p:nvSpPr>
            <p:spPr>
              <a:xfrm>
                <a:off x="11269" y="7664"/>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方正楷体_GBK" charset="0"/>
                  </a:rPr>
                  <a:t> </a:t>
                </a:r>
                <a:r>
                  <a:rPr lang="en-US" sz="2000" b="0">
                    <a:latin typeface="微软雅黑" panose="020B0503020204020204" charset="-122"/>
                    <a:ea typeface="微软雅黑" panose="020B0503020204020204" charset="-122"/>
                    <a:cs typeface="Times New Roman" panose="02020603050405020304" charset="0"/>
                  </a:rPr>
                  <a:t>C</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19" name="图片 18"/>
              <p:cNvPicPr/>
              <p:nvPr>
                <p:custDataLst>
                  <p:tags r:id="rId9"/>
                </p:custDataLst>
              </p:nvPr>
            </p:nvPicPr>
            <p:blipFill>
              <a:blip r:embed="rId10"/>
              <a:stretch>
                <a:fillRect/>
              </a:stretch>
            </p:blipFill>
            <p:spPr>
              <a:xfrm>
                <a:off x="11875" y="7631"/>
                <a:ext cx="841" cy="648"/>
              </a:xfrm>
              <a:prstGeom prst="rect">
                <a:avLst/>
              </a:prstGeom>
              <a:noFill/>
              <a:ln w="9525">
                <a:noFill/>
              </a:ln>
            </p:spPr>
          </p:pic>
          <p:sp>
            <p:nvSpPr>
              <p:cNvPr id="205" name="文本框 204"/>
              <p:cNvSpPr txBox="1"/>
              <p:nvPr>
                <p:custDataLst>
                  <p:tags r:id="rId11"/>
                </p:custDataLst>
              </p:nvPr>
            </p:nvSpPr>
            <p:spPr>
              <a:xfrm>
                <a:off x="12564" y="7664"/>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+2N</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20" name="图片 19"/>
              <p:cNvPicPr/>
              <p:nvPr>
                <p:custDataLst>
                  <p:tags r:id="rId12"/>
                </p:custDataLst>
              </p:nvPr>
            </p:nvPicPr>
            <p:blipFill>
              <a:blip r:embed="rId13"/>
              <a:stretch>
                <a:fillRect/>
              </a:stretch>
            </p:blipFill>
            <p:spPr>
              <a:xfrm>
                <a:off x="13554" y="7631"/>
                <a:ext cx="477" cy="628"/>
              </a:xfrm>
              <a:prstGeom prst="rect">
                <a:avLst/>
              </a:prstGeom>
              <a:noFill/>
              <a:ln w="9525">
                <a:noFill/>
              </a:ln>
            </p:spPr>
          </p:pic>
          <p:sp>
            <p:nvSpPr>
              <p:cNvPr id="21" name="文本框 20"/>
              <p:cNvSpPr txBox="1"/>
              <p:nvPr>
                <p:custDataLst>
                  <p:tags r:id="rId14"/>
                </p:custDataLst>
              </p:nvPr>
            </p:nvSpPr>
            <p:spPr>
              <a:xfrm>
                <a:off x="14031" y="7664"/>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+4Ag↓+6NH</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+2H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a:t>
                </a:r>
                <a:endParaRPr lang="en-US" altLang="en-US" sz="2000" b="0">
                  <a:latin typeface="微软雅黑" panose="020B0503020204020204" charset="-122"/>
                  <a:ea typeface="微软雅黑" panose="020B0503020204020204" charset="-122"/>
                  <a:cs typeface="Times New Roman" panose="02020603050405020304" charset="0"/>
                </a:endParaRPr>
              </a:p>
            </p:txBody>
          </p:sp>
        </p:grpSp>
      </p:grpSp>
      <p:pic>
        <p:nvPicPr>
          <p:cNvPr id="23" name="图片 22"/>
          <p:cNvPicPr/>
          <p:nvPr>
            <p:custDataLst>
              <p:tags r:id="rId15"/>
            </p:custDataLst>
          </p:nvPr>
        </p:nvPicPr>
        <p:blipFill>
          <a:blip r:embed="rId16"/>
          <a:stretch>
            <a:fillRect/>
          </a:stretch>
        </p:blipFill>
        <p:spPr>
          <a:xfrm>
            <a:off x="7050405" y="1082675"/>
            <a:ext cx="533400" cy="371475"/>
          </a:xfrm>
          <a:prstGeom prst="rect">
            <a:avLst/>
          </a:prstGeom>
          <a:noFill/>
          <a:ln w="9525">
            <a:noFill/>
          </a:ln>
        </p:spPr>
      </p:pic>
      <p:sp>
        <p:nvSpPr>
          <p:cNvPr id="203" name="文本框 202"/>
          <p:cNvSpPr txBox="1"/>
          <p:nvPr>
            <p:custDataLst>
              <p:tags r:id="rId17"/>
            </p:custDataLst>
          </p:nvPr>
        </p:nvSpPr>
        <p:spPr>
          <a:xfrm>
            <a:off x="7464425" y="108267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 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COONH</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+3NH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+2Ag↓+ 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207" name="文本框 206"/>
          <p:cNvSpPr txBox="1"/>
          <p:nvPr/>
        </p:nvSpPr>
        <p:spPr>
          <a:xfrm>
            <a:off x="789305" y="207581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归纳总结</a:t>
            </a:r>
            <a:r>
              <a:rPr lang="zh-CN" sz="2000" b="0" u="wavy">
                <a:solidFill>
                  <a:srgbClr val="FF0000"/>
                </a:solidFill>
                <a:uFill>
                  <a:solidFill>
                    <a:srgbClr val="FF0000"/>
                  </a:solidFill>
                </a:uFill>
                <a:latin typeface="微软雅黑" panose="020B0503020204020204" charset="-122"/>
                <a:ea typeface="微软雅黑" panose="020B0503020204020204" charset="-122"/>
                <a:cs typeface="微软雅黑" panose="020B0503020204020204" charset="-122"/>
              </a:rPr>
              <a:t>醛与新制</a:t>
            </a:r>
            <a:r>
              <a:rPr lang="en-US" sz="2000" b="0" u="wavy">
                <a:solidFill>
                  <a:srgbClr val="FF0000"/>
                </a:solidFill>
                <a:uFill>
                  <a:solidFill>
                    <a:srgbClr val="FF0000"/>
                  </a:solidFill>
                </a:uFill>
                <a:latin typeface="微软雅黑" panose="020B0503020204020204" charset="-122"/>
                <a:ea typeface="微软雅黑" panose="020B0503020204020204" charset="-122"/>
                <a:cs typeface="微软雅黑" panose="020B0503020204020204" charset="-122"/>
              </a:rPr>
              <a:t>Cu(OH)</a:t>
            </a:r>
            <a:r>
              <a:rPr lang="en-US" sz="2000" b="0" u="wavy" baseline="-25000">
                <a:solidFill>
                  <a:srgbClr val="FF0000"/>
                </a:solidFill>
                <a:uFill>
                  <a:solidFill>
                    <a:srgbClr val="FF0000"/>
                  </a:solidFill>
                </a:uFill>
                <a:latin typeface="微软雅黑" panose="020B0503020204020204" charset="-122"/>
                <a:ea typeface="微软雅黑" panose="020B0503020204020204" charset="-122"/>
                <a:cs typeface="微软雅黑" panose="020B0503020204020204" charset="-122"/>
              </a:rPr>
              <a:t>2</a:t>
            </a:r>
            <a:r>
              <a:rPr lang="zh-CN" sz="2000" b="0" u="wavy">
                <a:solidFill>
                  <a:srgbClr val="FF0000"/>
                </a:solidFill>
                <a:uFill>
                  <a:solidFill>
                    <a:srgbClr val="FF0000"/>
                  </a:solidFill>
                </a:uFill>
                <a:latin typeface="微软雅黑" panose="020B0503020204020204" charset="-122"/>
                <a:ea typeface="微软雅黑" panose="020B0503020204020204" charset="-122"/>
                <a:cs typeface="微软雅黑" panose="020B0503020204020204" charset="-122"/>
              </a:rPr>
              <a:t>反应注意事项</a:t>
            </a:r>
            <a:r>
              <a:rPr lang="zh-CN" b="0">
                <a:solidFill>
                  <a:srgbClr val="FF0000"/>
                </a:solidFill>
                <a:cs typeface="方正书宋_GBK" charset="0"/>
              </a:rPr>
              <a:t>　</a:t>
            </a:r>
            <a:endParaRPr lang="zh-CN" altLang="en-US" b="0">
              <a:solidFill>
                <a:srgbClr val="FF0000"/>
              </a:solidFill>
              <a:cs typeface="方正书宋_GBK" charset="0"/>
            </a:endParaRPr>
          </a:p>
        </p:txBody>
      </p:sp>
      <p:grpSp>
        <p:nvGrpSpPr>
          <p:cNvPr id="9" name="组合 8"/>
          <p:cNvGrpSpPr/>
          <p:nvPr/>
        </p:nvGrpSpPr>
        <p:grpSpPr>
          <a:xfrm>
            <a:off x="487680" y="1053465"/>
            <a:ext cx="9324975" cy="912495"/>
            <a:chOff x="1058" y="5846"/>
            <a:chExt cx="14685" cy="1437"/>
          </a:xfrm>
        </p:grpSpPr>
        <p:grpSp>
          <p:nvGrpSpPr>
            <p:cNvPr id="8" name="组合 7"/>
            <p:cNvGrpSpPr/>
            <p:nvPr/>
          </p:nvGrpSpPr>
          <p:grpSpPr>
            <a:xfrm>
              <a:off x="1058" y="5846"/>
              <a:ext cx="8358" cy="1437"/>
              <a:chOff x="1058" y="5846"/>
              <a:chExt cx="8358" cy="1437"/>
            </a:xfrm>
          </p:grpSpPr>
          <p:sp>
            <p:nvSpPr>
              <p:cNvPr id="5" name="文本框 4"/>
              <p:cNvSpPr txBox="1"/>
              <p:nvPr>
                <p:custDataLst>
                  <p:tags r:id="rId1"/>
                </p:custDataLst>
              </p:nvPr>
            </p:nvSpPr>
            <p:spPr>
              <a:xfrm>
                <a:off x="1058" y="5846"/>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被新制</a:t>
                </a:r>
                <a:r>
                  <a:rPr lang="en-US" sz="2000" b="0">
                    <a:latin typeface="微软雅黑" panose="020B0503020204020204" charset="-122"/>
                    <a:ea typeface="微软雅黑" panose="020B0503020204020204" charset="-122"/>
                    <a:cs typeface="微软雅黑" panose="020B0503020204020204" charset="-122"/>
                  </a:rPr>
                  <a:t>Cu(OH)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氧化</a:t>
                </a:r>
                <a:r>
                  <a:rPr lang="en-US" b="0">
                    <a:latin typeface="方正书宋_GBK" charset="0"/>
                    <a:ea typeface="宋体" panose="02010600030101010101" pitchFamily="2" charset="-122"/>
                    <a:cs typeface="Times New Roman" panose="02020603050405020304" charset="0"/>
                  </a:rPr>
                  <a:t>:</a:t>
                </a:r>
                <a:endParaRPr lang="en-US" altLang="en-US" b="0">
                  <a:latin typeface="方正书宋_GBK" charset="0"/>
                  <a:ea typeface="宋体" panose="02010600030101010101" pitchFamily="2" charset="-122"/>
                  <a:cs typeface="Times New Roman" panose="02020603050405020304" charset="0"/>
                </a:endParaRPr>
              </a:p>
            </p:txBody>
          </p:sp>
          <p:sp>
            <p:nvSpPr>
              <p:cNvPr id="6" name="文本框 5"/>
              <p:cNvSpPr txBox="1"/>
              <p:nvPr>
                <p:custDataLst>
                  <p:tags r:id="rId2"/>
                </p:custDataLst>
              </p:nvPr>
            </p:nvSpPr>
            <p:spPr>
              <a:xfrm>
                <a:off x="1416" y="6651"/>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CHO+2Cu(</a:t>
                </a:r>
                <a:r>
                  <a:rPr lang="en-US" sz="2000" b="0">
                    <a:latin typeface="微软雅黑" panose="020B0503020204020204" charset="-122"/>
                    <a:ea typeface="微软雅黑" panose="020B0503020204020204" charset="-122"/>
                    <a:cs typeface="Times New Roman" panose="02020603050405020304" charset="0"/>
                  </a:rPr>
                  <a:t>OH)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+NaOH</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7" name="图片 6"/>
              <p:cNvPicPr/>
              <p:nvPr>
                <p:custDataLst>
                  <p:tags r:id="rId3"/>
                </p:custDataLst>
              </p:nvPr>
            </p:nvPicPr>
            <p:blipFill>
              <a:blip r:embed="rId4"/>
              <a:stretch>
                <a:fillRect/>
              </a:stretch>
            </p:blipFill>
            <p:spPr>
              <a:xfrm>
                <a:off x="6869" y="6647"/>
                <a:ext cx="754" cy="636"/>
              </a:xfrm>
              <a:prstGeom prst="rect">
                <a:avLst/>
              </a:prstGeom>
              <a:noFill/>
              <a:ln w="9525">
                <a:noFill/>
              </a:ln>
            </p:spPr>
          </p:pic>
        </p:grpSp>
        <p:sp>
          <p:nvSpPr>
            <p:cNvPr id="3" name="文本框 2"/>
            <p:cNvSpPr txBox="1"/>
            <p:nvPr>
              <p:custDataLst>
                <p:tags r:id="rId5"/>
              </p:custDataLst>
            </p:nvPr>
          </p:nvSpPr>
          <p:spPr>
            <a:xfrm>
              <a:off x="7743" y="6651"/>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COONa+Cu</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O↓+3H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a:t>
              </a:r>
              <a:endParaRPr lang="en-US" altLang="en-US" sz="2000" b="0">
                <a:latin typeface="微软雅黑" panose="020B0503020204020204" charset="-122"/>
                <a:ea typeface="微软雅黑" panose="020B0503020204020204" charset="-122"/>
                <a:cs typeface="Times New Roman" panose="02020603050405020304" charset="0"/>
              </a:endParaRPr>
            </a:p>
          </p:txBody>
        </p:sp>
      </p:grpSp>
      <p:sp>
        <p:nvSpPr>
          <p:cNvPr id="4" name="文本框 3"/>
          <p:cNvSpPr txBox="1"/>
          <p:nvPr/>
        </p:nvSpPr>
        <p:spPr>
          <a:xfrm>
            <a:off x="789305" y="2474595"/>
            <a:ext cx="11221085" cy="193802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所用</a:t>
            </a:r>
            <a:r>
              <a:rPr lang="en-US" sz="2000" b="0">
                <a:latin typeface="微软雅黑" panose="020B0503020204020204" charset="-122"/>
                <a:ea typeface="微软雅黑" panose="020B0503020204020204" charset="-122"/>
                <a:cs typeface="微软雅黑" panose="020B0503020204020204" charset="-122"/>
              </a:rPr>
              <a:t>Cu(OH)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必须是新制的</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因为新制</a:t>
            </a:r>
            <a:r>
              <a:rPr lang="en-US" sz="2000" b="0">
                <a:latin typeface="微软雅黑" panose="020B0503020204020204" charset="-122"/>
                <a:ea typeface="微软雅黑" panose="020B0503020204020204" charset="-122"/>
                <a:cs typeface="微软雅黑" panose="020B0503020204020204" charset="-122"/>
              </a:rPr>
              <a:t>Cu(OH)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中有絮状沉淀</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跟醛的接触面积大。</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配制</a:t>
            </a:r>
            <a:r>
              <a:rPr lang="en-US" sz="2000" b="0">
                <a:latin typeface="微软雅黑" panose="020B0503020204020204" charset="-122"/>
                <a:ea typeface="微软雅黑" panose="020B0503020204020204" charset="-122"/>
                <a:cs typeface="微软雅黑" panose="020B0503020204020204" charset="-122"/>
              </a:rPr>
              <a:t>Cu(OH)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必须保证</a:t>
            </a:r>
            <a:r>
              <a:rPr lang="en-US" sz="2000" b="0">
                <a:latin typeface="微软雅黑" panose="020B0503020204020204" charset="-122"/>
                <a:ea typeface="微软雅黑" panose="020B0503020204020204" charset="-122"/>
                <a:cs typeface="微软雅黑" panose="020B0503020204020204" charset="-122"/>
              </a:rPr>
              <a:t>NaOH</a:t>
            </a:r>
            <a:r>
              <a:rPr lang="zh-CN" sz="2000" b="0">
                <a:latin typeface="微软雅黑" panose="020B0503020204020204" charset="-122"/>
                <a:ea typeface="微软雅黑" panose="020B0503020204020204" charset="-122"/>
                <a:cs typeface="微软雅黑" panose="020B0503020204020204" charset="-122"/>
              </a:rPr>
              <a:t>过量。</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必须加热至沸腾状态</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才能观察到明显的砖红色沉淀。</a:t>
            </a: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沸腾状态不能保持太久</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否则会生成黑色沉淀</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这是</a:t>
            </a:r>
            <a:r>
              <a:rPr lang="en-US" sz="2000" b="0">
                <a:latin typeface="微软雅黑" panose="020B0503020204020204" charset="-122"/>
                <a:ea typeface="微软雅黑" panose="020B0503020204020204" charset="-122"/>
                <a:cs typeface="微软雅黑" panose="020B0503020204020204" charset="-122"/>
              </a:rPr>
              <a:t>Cu(OH)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受热分解生成</a:t>
            </a:r>
            <a:r>
              <a:rPr lang="en-US" sz="2000" b="0">
                <a:latin typeface="微软雅黑" panose="020B0503020204020204" charset="-122"/>
                <a:ea typeface="微软雅黑" panose="020B0503020204020204" charset="-122"/>
                <a:cs typeface="微软雅黑" panose="020B0503020204020204" charset="-122"/>
              </a:rPr>
              <a:t>CuO</a:t>
            </a:r>
            <a:r>
              <a:rPr lang="zh-CN" sz="2000" b="0">
                <a:latin typeface="微软雅黑" panose="020B0503020204020204" charset="-122"/>
                <a:ea typeface="微软雅黑" panose="020B0503020204020204" charset="-122"/>
                <a:cs typeface="微软雅黑" panose="020B0503020204020204" charset="-122"/>
              </a:rPr>
              <a:t>所致。</a:t>
            </a:r>
            <a:r>
              <a:rPr lang="en-US" sz="2000" b="0">
                <a:latin typeface="微软雅黑" panose="020B0503020204020204" charset="-122"/>
                <a:ea typeface="微软雅黑" panose="020B0503020204020204" charset="-122"/>
                <a:cs typeface="微软雅黑" panose="020B0503020204020204" charset="-122"/>
              </a:rPr>
              <a:t>(5)</a:t>
            </a:r>
            <a:r>
              <a:rPr lang="zh-CN" sz="2000" b="0">
                <a:latin typeface="微软雅黑" panose="020B0503020204020204" charset="-122"/>
                <a:ea typeface="微软雅黑" panose="020B0503020204020204" charset="-122"/>
                <a:cs typeface="微软雅黑" panose="020B0503020204020204" charset="-122"/>
              </a:rPr>
              <a:t>与新制</a:t>
            </a:r>
            <a:r>
              <a:rPr lang="en-US" sz="2000" b="0">
                <a:latin typeface="微软雅黑" panose="020B0503020204020204" charset="-122"/>
                <a:ea typeface="微软雅黑" panose="020B0503020204020204" charset="-122"/>
                <a:cs typeface="微软雅黑" panose="020B0503020204020204" charset="-122"/>
              </a:rPr>
              <a:t>Cu(OH)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反应的关系式</a:t>
            </a:r>
            <a:r>
              <a:rPr lang="en-US" sz="2000" b="0">
                <a:latin typeface="微软雅黑" panose="020B0503020204020204" charset="-122"/>
                <a:ea typeface="微软雅黑" panose="020B0503020204020204" charset="-122"/>
                <a:cs typeface="微软雅黑" panose="020B0503020204020204" charset="-122"/>
              </a:rPr>
              <a:t>:</a:t>
            </a:r>
            <a:r>
              <a:rPr lang="en-US" sz="2000" b="0" u="wavy">
                <a:latin typeface="微软雅黑" panose="020B0503020204020204" charset="-122"/>
                <a:ea typeface="微软雅黑" panose="020B0503020204020204" charset="-122"/>
                <a:cs typeface="微软雅黑" panose="020B0503020204020204" charset="-122"/>
              </a:rPr>
              <a:t>—</a:t>
            </a:r>
            <a:endParaRPr lang="en-US" altLang="en-US" sz="2000" b="0" u="wavy">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2653665" y="3980815"/>
            <a:ext cx="5080000" cy="398780"/>
          </a:xfrm>
          <a:prstGeom prst="rect">
            <a:avLst/>
          </a:prstGeom>
          <a:noFill/>
          <a:ln w="9525">
            <a:noFill/>
          </a:ln>
        </p:spPr>
        <p:txBody>
          <a:bodyPr>
            <a:spAutoFit/>
          </a:bodyPr>
          <a:p>
            <a:pPr indent="0"/>
            <a:r>
              <a:rPr lang="en-US" sz="2000" b="0" u="wavy">
                <a:latin typeface="微软雅黑" panose="020B0503020204020204" charset="-122"/>
                <a:ea typeface="微软雅黑" panose="020B0503020204020204" charset="-122"/>
                <a:cs typeface="Times New Roman" panose="02020603050405020304" charset="0"/>
              </a:rPr>
              <a:t>CHO~NaOH~2Cu(OH)</a:t>
            </a:r>
            <a:r>
              <a:rPr lang="en-US" sz="2000" b="0" u="wavy" baseline="-25000">
                <a:latin typeface="微软雅黑" panose="020B0503020204020204" charset="-122"/>
                <a:ea typeface="微软雅黑" panose="020B0503020204020204" charset="-122"/>
                <a:cs typeface="Times New Roman" panose="02020603050405020304" charset="0"/>
              </a:rPr>
              <a:t>2</a:t>
            </a:r>
            <a:r>
              <a:rPr lang="en-US" sz="2000" b="0" u="wavy">
                <a:latin typeface="微软雅黑" panose="020B0503020204020204" charset="-122"/>
                <a:ea typeface="微软雅黑" panose="020B0503020204020204" charset="-122"/>
                <a:cs typeface="Times New Roman" panose="02020603050405020304" charset="0"/>
              </a:rPr>
              <a:t>~Cu</a:t>
            </a:r>
            <a:r>
              <a:rPr lang="en-US" sz="2000" b="0" u="wavy" baseline="-25000">
                <a:latin typeface="微软雅黑" panose="020B0503020204020204" charset="-122"/>
                <a:ea typeface="微软雅黑" panose="020B0503020204020204" charset="-122"/>
                <a:cs typeface="Times New Roman" panose="02020603050405020304" charset="0"/>
              </a:rPr>
              <a:t>2</a:t>
            </a:r>
            <a:r>
              <a:rPr lang="en-US" sz="2000" b="0" u="wavy">
                <a:latin typeface="微软雅黑" panose="020B0503020204020204" charset="-122"/>
                <a:ea typeface="微软雅黑" panose="020B0503020204020204" charset="-122"/>
                <a:cs typeface="Times New Roman" panose="02020603050405020304" charset="0"/>
              </a:rPr>
              <a:t>O~3H</a:t>
            </a:r>
            <a:r>
              <a:rPr lang="en-US" sz="2000" b="0" u="wavy" baseline="-25000">
                <a:latin typeface="微软雅黑" panose="020B0503020204020204" charset="-122"/>
                <a:ea typeface="微软雅黑" panose="020B0503020204020204" charset="-122"/>
                <a:cs typeface="Times New Roman" panose="02020603050405020304" charset="0"/>
              </a:rPr>
              <a:t>2</a:t>
            </a:r>
            <a:r>
              <a:rPr lang="en-US" sz="2000" b="0" u="wavy">
                <a:latin typeface="微软雅黑" panose="020B0503020204020204" charset="-122"/>
                <a:ea typeface="微软雅黑" panose="020B0503020204020204" charset="-122"/>
                <a:cs typeface="Times New Roman" panose="02020603050405020304" charset="0"/>
              </a:rPr>
              <a:t>O</a:t>
            </a:r>
            <a:endParaRPr lang="en-US" altLang="en-US" sz="2000" b="0" u="wavy">
              <a:latin typeface="微软雅黑" panose="020B0503020204020204" charset="-122"/>
              <a:ea typeface="微软雅黑" panose="020B0503020204020204" charset="-122"/>
              <a:cs typeface="Times New Roman" panose="02020603050405020304" charset="0"/>
            </a:endParaRPr>
          </a:p>
        </p:txBody>
      </p:sp>
      <p:sp>
        <p:nvSpPr>
          <p:cNvPr id="11" name="文本框 10"/>
          <p:cNvSpPr txBox="1"/>
          <p:nvPr/>
        </p:nvSpPr>
        <p:spPr>
          <a:xfrm>
            <a:off x="487680" y="4379595"/>
            <a:ext cx="11010900" cy="147637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③</a:t>
            </a:r>
            <a:r>
              <a:rPr lang="zh-CN" sz="2000" b="0">
                <a:latin typeface="微软雅黑" panose="020B0503020204020204" charset="-122"/>
                <a:ea typeface="微软雅黑" panose="020B0503020204020204" charset="-122"/>
                <a:cs typeface="微软雅黑" panose="020B0503020204020204" charset="-122"/>
              </a:rPr>
              <a:t>被强氧化剂氧化</a:t>
            </a:r>
            <a:r>
              <a:rPr lang="en-US" sz="2000" b="0">
                <a:latin typeface="微软雅黑" panose="020B0503020204020204" charset="-122"/>
                <a:ea typeface="微软雅黑" panose="020B0503020204020204" charset="-122"/>
                <a:cs typeface="微软雅黑" panose="020B0503020204020204" charset="-122"/>
              </a:rPr>
              <a:t>—CHO</a:t>
            </a:r>
            <a:r>
              <a:rPr lang="zh-CN" sz="2000" b="0">
                <a:latin typeface="微软雅黑" panose="020B0503020204020204" charset="-122"/>
                <a:ea typeface="微软雅黑" panose="020B0503020204020204" charset="-122"/>
                <a:cs typeface="微软雅黑" panose="020B0503020204020204" charset="-122"/>
              </a:rPr>
              <a:t>具有较强的还原性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能被酸性</a:t>
            </a:r>
            <a:r>
              <a:rPr lang="en-US" sz="2000" b="0">
                <a:latin typeface="微软雅黑" panose="020B0503020204020204" charset="-122"/>
                <a:ea typeface="微软雅黑" panose="020B0503020204020204" charset="-122"/>
                <a:cs typeface="微软雅黑" panose="020B0503020204020204" charset="-122"/>
              </a:rPr>
              <a:t>KMnO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溶液、溴水等强氧化剂氧化为</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COOH,</a:t>
            </a:r>
            <a:r>
              <a:rPr lang="zh-CN" sz="2000" b="0">
                <a:latin typeface="微软雅黑" panose="020B0503020204020204" charset="-122"/>
                <a:ea typeface="微软雅黑" panose="020B0503020204020204" charset="-122"/>
                <a:cs typeface="微软雅黑" panose="020B0503020204020204" charset="-122"/>
              </a:rPr>
              <a:t>从而使酸性</a:t>
            </a:r>
            <a:r>
              <a:rPr lang="en-US" sz="2000" b="0">
                <a:latin typeface="微软雅黑" panose="020B0503020204020204" charset="-122"/>
                <a:ea typeface="微软雅黑" panose="020B0503020204020204" charset="-122"/>
                <a:cs typeface="微软雅黑" panose="020B0503020204020204" charset="-122"/>
              </a:rPr>
              <a:t>KMnO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溶液、溴水褪色。</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207" name="文本框 206"/>
          <p:cNvSpPr txBox="1"/>
          <p:nvPr/>
        </p:nvSpPr>
        <p:spPr>
          <a:xfrm>
            <a:off x="622935" y="98742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兰亭中黑_GBK" charset="0"/>
              </a:rPr>
              <a:t>易错警示乙醇、乙醛鉴别方法之一</a:t>
            </a:r>
            <a:endParaRPr lang="zh-CN" altLang="en-US" sz="2000" b="0">
              <a:latin typeface="微软雅黑" panose="020B0503020204020204" charset="-122"/>
              <a:ea typeface="微软雅黑" panose="020B0503020204020204" charset="-122"/>
              <a:cs typeface="方正兰亭中黑_GBK" charset="0"/>
            </a:endParaRPr>
          </a:p>
        </p:txBody>
      </p:sp>
      <p:sp>
        <p:nvSpPr>
          <p:cNvPr id="3" name="文本框 2"/>
          <p:cNvSpPr txBox="1"/>
          <p:nvPr/>
        </p:nvSpPr>
        <p:spPr>
          <a:xfrm>
            <a:off x="622935" y="1271905"/>
            <a:ext cx="11061065" cy="1014730"/>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乙醛可使溴水褪色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而乙醇不可以</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溴水中的</a:t>
            </a:r>
            <a:r>
              <a:rPr lang="en-US" sz="2000" b="0">
                <a:latin typeface="微软雅黑" panose="020B0503020204020204" charset="-122"/>
                <a:ea typeface="微软雅黑" panose="020B0503020204020204" charset="-122"/>
                <a:cs typeface="微软雅黑" panose="020B0503020204020204" charset="-122"/>
              </a:rPr>
              <a:t>HBrO</a:t>
            </a:r>
            <a:r>
              <a:rPr lang="zh-CN" sz="2000" b="0">
                <a:latin typeface="微软雅黑" panose="020B0503020204020204" charset="-122"/>
                <a:ea typeface="微软雅黑" panose="020B0503020204020204" charset="-122"/>
                <a:cs typeface="微软雅黑" panose="020B0503020204020204" charset="-122"/>
              </a:rPr>
              <a:t>具有强氧化性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可氧化醛基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这也说明醛基的还原性强于醇羟基。</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22935" y="2327910"/>
            <a:ext cx="5080000" cy="499110"/>
          </a:xfrm>
          <a:prstGeom prst="rect">
            <a:avLst/>
          </a:prstGeom>
          <a:noFill/>
          <a:ln w="9525">
            <a:noFill/>
          </a:ln>
        </p:spPr>
        <p:txBody>
          <a:bodyPr>
            <a:noAutofit/>
          </a:bodyPr>
          <a:p>
            <a:pPr indent="0"/>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加成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还原</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反应</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59485" y="2712720"/>
            <a:ext cx="7531735"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①</a:t>
            </a:r>
            <a:r>
              <a:rPr lang="zh-CN" sz="2000" b="0">
                <a:latin typeface="微软雅黑" panose="020B0503020204020204" charset="-122"/>
                <a:ea typeface="微软雅黑" panose="020B0503020204020204" charset="-122"/>
                <a:cs typeface="微软雅黑" panose="020B0503020204020204" charset="-122"/>
              </a:rPr>
              <a:t>催化加氢醛能与</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发生加成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还原</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反应生成醇</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但不能与</a:t>
            </a:r>
            <a:r>
              <a:rPr lang="en-US" sz="2000" b="0">
                <a:latin typeface="微软雅黑" panose="020B0503020204020204" charset="-122"/>
                <a:ea typeface="微软雅黑" panose="020B0503020204020204" charset="-122"/>
                <a:cs typeface="微软雅黑" panose="020B0503020204020204" charset="-122"/>
              </a:rPr>
              <a:t>Br</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发生加成反应。</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92735" y="3768725"/>
            <a:ext cx="5080000" cy="398780"/>
          </a:xfrm>
          <a:prstGeom prst="rect">
            <a:avLst/>
          </a:prstGeom>
          <a:noFill/>
          <a:ln w="9525">
            <a:noFill/>
          </a:ln>
        </p:spPr>
        <p:txBody>
          <a:bodyPr>
            <a:spAutoFit/>
          </a:bodyPr>
          <a:p>
            <a:pPr indent="0" algn="ctr"/>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CHO+H</a:t>
            </a:r>
            <a:r>
              <a:rPr lang="en-US" sz="2000" b="0" baseline="-25000">
                <a:latin typeface="微软雅黑" panose="020B0503020204020204" charset="-122"/>
                <a:ea typeface="微软雅黑" panose="020B0503020204020204" charset="-122"/>
                <a:cs typeface="Times New Roman" panose="02020603050405020304" charset="0"/>
              </a:rPr>
              <a:t>2</a:t>
            </a:r>
            <a:endParaRPr lang="en-US" altLang="en-US" sz="2000" b="0" baseline="-25000">
              <a:latin typeface="微软雅黑" panose="020B0503020204020204" charset="-122"/>
              <a:ea typeface="微软雅黑" panose="020B0503020204020204" charset="-122"/>
              <a:cs typeface="Times New Roman" panose="02020603050405020304" charset="0"/>
            </a:endParaRPr>
          </a:p>
        </p:txBody>
      </p:sp>
      <p:pic>
        <p:nvPicPr>
          <p:cNvPr id="7" name="图片 6"/>
          <p:cNvPicPr/>
          <p:nvPr/>
        </p:nvPicPr>
        <p:blipFill>
          <a:blip r:embed="rId1"/>
          <a:stretch>
            <a:fillRect/>
          </a:stretch>
        </p:blipFill>
        <p:spPr>
          <a:xfrm>
            <a:off x="3771900" y="3768725"/>
            <a:ext cx="895985" cy="479425"/>
          </a:xfrm>
          <a:prstGeom prst="rect">
            <a:avLst/>
          </a:prstGeom>
          <a:noFill/>
          <a:ln w="9525">
            <a:noFill/>
          </a:ln>
        </p:spPr>
      </p:pic>
      <p:sp>
        <p:nvSpPr>
          <p:cNvPr id="208" name="文本框 207"/>
          <p:cNvSpPr txBox="1"/>
          <p:nvPr/>
        </p:nvSpPr>
        <p:spPr>
          <a:xfrm>
            <a:off x="2819400" y="3822065"/>
            <a:ext cx="5080000" cy="398780"/>
          </a:xfrm>
          <a:prstGeom prst="rect">
            <a:avLst/>
          </a:prstGeom>
          <a:noFill/>
          <a:ln w="9525">
            <a:noFill/>
          </a:ln>
        </p:spPr>
        <p:txBody>
          <a:bodyPr>
            <a:spAutoFit/>
          </a:bodyPr>
          <a:p>
            <a:pPr indent="0" algn="ctr"/>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OH</a:t>
            </a:r>
            <a:endParaRPr lang="en-US" altLang="en-US" sz="2000" b="0">
              <a:latin typeface="微软雅黑" panose="020B0503020204020204" charset="-122"/>
              <a:ea typeface="微软雅黑" panose="020B0503020204020204" charset="-122"/>
              <a:cs typeface="Times New Roman" panose="02020603050405020304" charset="0"/>
            </a:endParaRPr>
          </a:p>
        </p:txBody>
      </p:sp>
      <p:sp>
        <p:nvSpPr>
          <p:cNvPr id="8" name="文本框 7"/>
          <p:cNvSpPr txBox="1"/>
          <p:nvPr/>
        </p:nvSpPr>
        <p:spPr>
          <a:xfrm>
            <a:off x="959485" y="431546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②</a:t>
            </a:r>
            <a:r>
              <a:rPr lang="zh-CN" sz="2000" b="0" u="wavy">
                <a:latin typeface="微软雅黑" panose="020B0503020204020204" charset="-122"/>
                <a:ea typeface="微软雅黑" panose="020B0503020204020204" charset="-122"/>
                <a:cs typeface="微软雅黑" panose="020B0503020204020204" charset="-122"/>
              </a:rPr>
              <a:t>与</a:t>
            </a:r>
            <a:r>
              <a:rPr lang="en-US" sz="2000" b="0" u="wavy">
                <a:latin typeface="微软雅黑" panose="020B0503020204020204" charset="-122"/>
                <a:ea typeface="微软雅黑" panose="020B0503020204020204" charset="-122"/>
                <a:cs typeface="微软雅黑" panose="020B0503020204020204" charset="-122"/>
              </a:rPr>
              <a:t>HCN</a:t>
            </a:r>
            <a:r>
              <a:rPr lang="zh-CN" sz="2000" b="0" u="wavy">
                <a:latin typeface="微软雅黑" panose="020B0503020204020204" charset="-122"/>
                <a:ea typeface="微软雅黑" panose="020B0503020204020204" charset="-122"/>
                <a:cs typeface="微软雅黑" panose="020B0503020204020204" charset="-122"/>
              </a:rPr>
              <a:t>加成</a:t>
            </a:r>
            <a:endParaRPr lang="zh-CN" altLang="en-US" sz="2000" b="0" u="wavy">
              <a:latin typeface="微软雅黑" panose="020B0503020204020204" charset="-122"/>
              <a:ea typeface="微软雅黑" panose="020B0503020204020204" charset="-122"/>
              <a:cs typeface="微软雅黑" panose="020B0503020204020204" charset="-122"/>
            </a:endParaRPr>
          </a:p>
        </p:txBody>
      </p:sp>
      <p:pic>
        <p:nvPicPr>
          <p:cNvPr id="10" name="图片 9"/>
          <p:cNvPicPr/>
          <p:nvPr/>
        </p:nvPicPr>
        <p:blipFill>
          <a:blip r:embed="rId2"/>
          <a:stretch>
            <a:fillRect/>
          </a:stretch>
        </p:blipFill>
        <p:spPr>
          <a:xfrm>
            <a:off x="1930400" y="4841240"/>
            <a:ext cx="1500505" cy="614680"/>
          </a:xfrm>
          <a:prstGeom prst="rect">
            <a:avLst/>
          </a:prstGeom>
          <a:noFill/>
          <a:ln w="9525">
            <a:noFill/>
          </a:ln>
        </p:spPr>
      </p:pic>
      <p:sp>
        <p:nvSpPr>
          <p:cNvPr id="209" name="文本框 208"/>
          <p:cNvSpPr txBox="1"/>
          <p:nvPr/>
        </p:nvSpPr>
        <p:spPr>
          <a:xfrm>
            <a:off x="3277235" y="5053965"/>
            <a:ext cx="5080000" cy="398780"/>
          </a:xfrm>
          <a:prstGeom prst="rect">
            <a:avLst/>
          </a:prstGeom>
          <a:noFill/>
          <a:ln w="9525">
            <a:noFill/>
          </a:ln>
        </p:spPr>
        <p:txBody>
          <a:bodyPr>
            <a:spAutoFit/>
          </a:bodyPr>
          <a:p>
            <a:pPr indent="0"/>
            <a:r>
              <a:rPr lang="en-US" sz="2000" b="0" u="wavy">
                <a:latin typeface="微软雅黑" panose="020B0503020204020204" charset="-122"/>
                <a:ea typeface="微软雅黑" panose="020B0503020204020204" charset="-122"/>
                <a:cs typeface="Times New Roman" panose="02020603050405020304" charset="0"/>
              </a:rPr>
              <a:t>+H</a:t>
            </a:r>
            <a:r>
              <a:rPr lang="en-US" sz="2000" b="0" u="wavy">
                <a:latin typeface="微软雅黑" panose="020B0503020204020204" charset="-122"/>
                <a:ea typeface="微软雅黑" panose="020B0503020204020204" charset="-122"/>
              </a:rPr>
              <a:t>—</a:t>
            </a:r>
            <a:r>
              <a:rPr lang="en-US" sz="2000" b="0" u="wavy">
                <a:latin typeface="微软雅黑" panose="020B0503020204020204" charset="-122"/>
                <a:ea typeface="微软雅黑" panose="020B0503020204020204" charset="-122"/>
                <a:cs typeface="Times New Roman" panose="02020603050405020304" charset="0"/>
              </a:rPr>
              <a:t>CN</a:t>
            </a:r>
            <a:endParaRPr lang="en-US" altLang="en-US" sz="2000" b="0" u="wavy">
              <a:latin typeface="微软雅黑" panose="020B0503020204020204" charset="-122"/>
              <a:ea typeface="微软雅黑" panose="020B0503020204020204" charset="-122"/>
              <a:cs typeface="Times New Roman" panose="02020603050405020304" charset="0"/>
            </a:endParaRPr>
          </a:p>
        </p:txBody>
      </p:sp>
      <p:pic>
        <p:nvPicPr>
          <p:cNvPr id="11" name="图片 10"/>
          <p:cNvPicPr/>
          <p:nvPr/>
        </p:nvPicPr>
        <p:blipFill>
          <a:blip r:embed="rId3"/>
          <a:stretch>
            <a:fillRect/>
          </a:stretch>
        </p:blipFill>
        <p:spPr>
          <a:xfrm>
            <a:off x="4547235" y="5215890"/>
            <a:ext cx="520700" cy="298450"/>
          </a:xfrm>
          <a:prstGeom prst="rect">
            <a:avLst/>
          </a:prstGeom>
          <a:noFill/>
          <a:ln w="9525">
            <a:noFill/>
          </a:ln>
        </p:spPr>
      </p:pic>
      <p:pic>
        <p:nvPicPr>
          <p:cNvPr id="210" name="图片 209"/>
          <p:cNvPicPr/>
          <p:nvPr/>
        </p:nvPicPr>
        <p:blipFill>
          <a:blip r:embed="rId4"/>
          <a:stretch>
            <a:fillRect/>
          </a:stretch>
        </p:blipFill>
        <p:spPr>
          <a:xfrm>
            <a:off x="5067935" y="4917440"/>
            <a:ext cx="1264920" cy="6718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211" name="文本框 210"/>
          <p:cNvSpPr txBox="1"/>
          <p:nvPr/>
        </p:nvSpPr>
        <p:spPr>
          <a:xfrm>
            <a:off x="685800" y="817245"/>
            <a:ext cx="5080000" cy="1014730"/>
          </a:xfrm>
          <a:prstGeom prst="rect">
            <a:avLst/>
          </a:prstGeom>
          <a:noFill/>
          <a:ln w="9525">
            <a:noFill/>
          </a:ln>
        </p:spPr>
        <p:txBody>
          <a:bodyPr>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酮</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结构简式可表示为</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3123565" y="1098550"/>
            <a:ext cx="903605" cy="640080"/>
          </a:xfrm>
          <a:prstGeom prst="rect">
            <a:avLst/>
          </a:prstGeom>
          <a:noFill/>
          <a:ln w="9525">
            <a:noFill/>
          </a:ln>
        </p:spPr>
      </p:pic>
      <p:sp>
        <p:nvSpPr>
          <p:cNvPr id="212" name="文本框 211"/>
          <p:cNvSpPr txBox="1"/>
          <p:nvPr/>
        </p:nvSpPr>
        <p:spPr>
          <a:xfrm>
            <a:off x="3910965" y="1386205"/>
            <a:ext cx="720153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(R</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R'</a:t>
            </a:r>
            <a:r>
              <a:rPr lang="zh-CN" sz="2000" b="0">
                <a:latin typeface="微软雅黑" panose="020B0503020204020204" charset="-122"/>
                <a:ea typeface="微软雅黑" panose="020B0503020204020204" charset="-122"/>
                <a:cs typeface="微软雅黑" panose="020B0503020204020204" charset="-122"/>
              </a:rPr>
              <a:t>为烃基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饱和一元酮的通式为</a:t>
            </a:r>
            <a:r>
              <a:rPr lang="en-US" sz="2000" b="0">
                <a:latin typeface="微软雅黑" panose="020B0503020204020204" charset="-122"/>
                <a:ea typeface="微软雅黑" panose="020B0503020204020204" charset="-122"/>
                <a:cs typeface="微软雅黑" panose="020B0503020204020204" charset="-122"/>
              </a:rPr>
              <a:t>C</a:t>
            </a:r>
            <a:r>
              <a:rPr lang="en-US" sz="2000" b="0" i="1" baseline="-25000">
                <a:latin typeface="微软雅黑" panose="020B0503020204020204" charset="-122"/>
                <a:ea typeface="微软雅黑" panose="020B0503020204020204" charset="-122"/>
                <a:cs typeface="微软雅黑" panose="020B0503020204020204" charset="-122"/>
              </a:rPr>
              <a:t>n</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i="1" baseline="-25000">
                <a:latin typeface="微软雅黑" panose="020B0503020204020204" charset="-122"/>
                <a:ea typeface="微软雅黑" panose="020B0503020204020204" charset="-122"/>
                <a:cs typeface="微软雅黑" panose="020B0503020204020204" charset="-122"/>
              </a:rPr>
              <a:t>n</a:t>
            </a:r>
            <a:r>
              <a:rPr lang="en-US" sz="2000" b="0">
                <a:latin typeface="微软雅黑" panose="020B0503020204020204" charset="-122"/>
                <a:ea typeface="微软雅黑" panose="020B0503020204020204" charset="-122"/>
                <a:cs typeface="微软雅黑" panose="020B0503020204020204" charset="-122"/>
              </a:rPr>
              <a:t>O(</a:t>
            </a:r>
            <a:r>
              <a:rPr lang="en-US" sz="2000" b="0" i="1">
                <a:latin typeface="微软雅黑" panose="020B0503020204020204" charset="-122"/>
                <a:ea typeface="微软雅黑" panose="020B0503020204020204" charset="-122"/>
                <a:cs typeface="微软雅黑" panose="020B0503020204020204" charset="-122"/>
              </a:rPr>
              <a:t>n</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85800" y="1784985"/>
            <a:ext cx="10783570" cy="147637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化学性质</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不能发生银镜反应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不能被新制</a:t>
            </a:r>
            <a:r>
              <a:rPr lang="en-US" sz="2000" b="0">
                <a:latin typeface="微软雅黑" panose="020B0503020204020204" charset="-122"/>
                <a:ea typeface="微软雅黑" panose="020B0503020204020204" charset="-122"/>
                <a:cs typeface="微软雅黑" panose="020B0503020204020204" charset="-122"/>
              </a:rPr>
              <a:t>Cu(OH)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氧化。</a:t>
            </a:r>
            <a:r>
              <a:rPr lang="en-US" sz="2000" b="0">
                <a:latin typeface="微软雅黑" panose="020B0503020204020204" charset="-122"/>
                <a:ea typeface="微软雅黑" panose="020B0503020204020204" charset="-122"/>
                <a:cs typeface="微软雅黑" panose="020B0503020204020204" charset="-122"/>
              </a:rPr>
              <a:t>②</a:t>
            </a:r>
            <a:r>
              <a:rPr lang="zh-CN" sz="2000" b="0">
                <a:latin typeface="微软雅黑" panose="020B0503020204020204" charset="-122"/>
                <a:ea typeface="微软雅黑" panose="020B0503020204020204" charset="-122"/>
                <a:cs typeface="微软雅黑" panose="020B0503020204020204" charset="-122"/>
              </a:rPr>
              <a:t>能发生加成反应。</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461" name="image449.jpeg" descr="source:si_idm808649264;FounderCES"/>
          <p:cNvPicPr>
            <a:picLocks noChangeAspect="1"/>
          </p:cNvPicPr>
          <p:nvPr>
            <p:custDataLst>
              <p:tags r:id="rId2"/>
            </p:custDataLst>
          </p:nvPr>
        </p:nvPicPr>
        <p:blipFill>
          <a:blip r:embed="rId3"/>
          <a:stretch>
            <a:fillRect/>
          </a:stretch>
        </p:blipFill>
        <p:spPr>
          <a:xfrm>
            <a:off x="1708150" y="3429000"/>
            <a:ext cx="3880485" cy="913130"/>
          </a:xfrm>
          <a:prstGeom prst="rect">
            <a:avLst/>
          </a:prstGeom>
        </p:spPr>
      </p:pic>
      <p:sp>
        <p:nvSpPr>
          <p:cNvPr id="5" name="文本框 4"/>
          <p:cNvSpPr txBox="1"/>
          <p:nvPr/>
        </p:nvSpPr>
        <p:spPr>
          <a:xfrm>
            <a:off x="3435985" y="3794760"/>
            <a:ext cx="5080000" cy="398780"/>
          </a:xfrm>
          <a:prstGeom prst="rect">
            <a:avLst/>
          </a:prstGeom>
          <a:noFill/>
          <a:ln w="9525">
            <a:noFill/>
          </a:ln>
        </p:spPr>
        <p:txBody>
          <a:bodyPr>
            <a:spAutoFit/>
          </a:bodyPr>
          <a:p>
            <a:pPr indent="0" algn="ct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仲醇</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08635" y="434213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兰亭中黑_GBK" charset="0"/>
              </a:rPr>
              <a:t>拓展延伸醛、酮的一种加成反应</a:t>
            </a:r>
            <a:endParaRPr lang="zh-CN" altLang="en-US" sz="2000" b="0">
              <a:latin typeface="微软雅黑" panose="020B0503020204020204" charset="-122"/>
              <a:ea typeface="微软雅黑" panose="020B0503020204020204" charset="-122"/>
              <a:cs typeface="方正兰亭中黑_GBK" charset="0"/>
            </a:endParaRPr>
          </a:p>
        </p:txBody>
      </p:sp>
      <p:sp>
        <p:nvSpPr>
          <p:cNvPr id="7" name="文本框 6"/>
          <p:cNvSpPr txBox="1"/>
          <p:nvPr/>
        </p:nvSpPr>
        <p:spPr>
          <a:xfrm>
            <a:off x="487680" y="4654550"/>
            <a:ext cx="10426700" cy="553085"/>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醛基或酮羰基与具有极性键的分子</a:t>
            </a:r>
            <a:r>
              <a:rPr lang="en-US" sz="2000" b="0">
                <a:latin typeface="微软雅黑" panose="020B0503020204020204" charset="-122"/>
                <a:ea typeface="微软雅黑" panose="020B0503020204020204" charset="-122"/>
                <a:cs typeface="微软雅黑" panose="020B0503020204020204" charset="-122"/>
              </a:rPr>
              <a:t>(H</a:t>
            </a:r>
            <a:r>
              <a:rPr lang="en-US" sz="2000" b="0">
                <a:latin typeface="微软雅黑" panose="020B0503020204020204" charset="-122"/>
                <a:ea typeface="微软雅黑" panose="020B0503020204020204" charset="-122"/>
                <a:cs typeface="微软雅黑" panose="020B0503020204020204" charset="-122"/>
              </a:rPr>
              <a:t>—CN</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H</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H</a:t>
            </a:r>
            <a:r>
              <a:rPr lang="en-US" sz="2000" b="0">
                <a:latin typeface="微软雅黑" panose="020B0503020204020204" charset="-122"/>
                <a:ea typeface="微软雅黑" panose="020B0503020204020204" charset="-122"/>
                <a:cs typeface="微软雅黑" panose="020B0503020204020204" charset="-122"/>
              </a:rPr>
              <a:t>—OR</a:t>
            </a:r>
            <a:r>
              <a:rPr lang="zh-CN" sz="2000" b="0">
                <a:latin typeface="微软雅黑" panose="020B0503020204020204" charset="-122"/>
                <a:ea typeface="微软雅黑" panose="020B0503020204020204" charset="-122"/>
                <a:cs typeface="微软雅黑" panose="020B0503020204020204" charset="-122"/>
              </a:rPr>
              <a:t>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发生加成反应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4"/>
          <a:stretch>
            <a:fillRect/>
          </a:stretch>
        </p:blipFill>
        <p:spPr>
          <a:xfrm>
            <a:off x="8656955" y="5146675"/>
            <a:ext cx="2812415" cy="1127760"/>
          </a:xfrm>
          <a:prstGeom prst="rect">
            <a:avLst/>
          </a:prstGeom>
          <a:noFill/>
          <a:ln w="9525">
            <a:noFill/>
          </a:ln>
        </p:spPr>
      </p:pic>
      <p:pic>
        <p:nvPicPr>
          <p:cNvPr id="213" name="图片 212"/>
          <p:cNvPicPr/>
          <p:nvPr/>
        </p:nvPicPr>
        <p:blipFill>
          <a:blip r:embed="rId5"/>
          <a:stretch>
            <a:fillRect/>
          </a:stretch>
        </p:blipFill>
        <p:spPr>
          <a:xfrm>
            <a:off x="6032500" y="5146675"/>
            <a:ext cx="2415540" cy="304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14" name="文本框 213"/>
          <p:cNvSpPr txBox="1"/>
          <p:nvPr/>
        </p:nvSpPr>
        <p:spPr>
          <a:xfrm>
            <a:off x="704215" y="990918"/>
            <a:ext cx="5080000" cy="460375"/>
          </a:xfrm>
          <a:prstGeom prst="rect">
            <a:avLst/>
          </a:prstGeom>
          <a:noFill/>
          <a:ln w="9525">
            <a:noFill/>
          </a:ln>
        </p:spPr>
        <p:txBody>
          <a:bodyPr>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1</a:t>
            </a:r>
            <a:r>
              <a:rPr lang="zh-CN" sz="2400" b="0">
                <a:latin typeface="微软雅黑" panose="020B0503020204020204" charset="-122"/>
                <a:ea typeface="微软雅黑" panose="020B0503020204020204" charset="-122"/>
                <a:cs typeface="微软雅黑" panose="020B0503020204020204" charset="-122"/>
              </a:rPr>
              <a:t>　羟醛缩合反应　</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3893820" y="991235"/>
            <a:ext cx="719455" cy="408305"/>
          </a:xfrm>
          <a:prstGeom prst="rect">
            <a:avLst/>
          </a:prstGeom>
          <a:noFill/>
          <a:ln w="9525">
            <a:noFill/>
          </a:ln>
        </p:spPr>
      </p:pic>
      <p:sp>
        <p:nvSpPr>
          <p:cNvPr id="215" name="文本框 214"/>
          <p:cNvSpPr txBox="1"/>
          <p:nvPr/>
        </p:nvSpPr>
        <p:spPr>
          <a:xfrm>
            <a:off x="704215" y="1548765"/>
            <a:ext cx="10848340" cy="1476375"/>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醛分子中在醛基邻位碳原子上的氢原子</a:t>
            </a:r>
            <a:r>
              <a:rPr lang="en-US" sz="2000" b="0">
                <a:latin typeface="微软雅黑" panose="020B0503020204020204" charset="-122"/>
                <a:ea typeface="微软雅黑" panose="020B0503020204020204" charset="-122"/>
                <a:cs typeface="微软雅黑" panose="020B0503020204020204" charset="-122"/>
              </a:rPr>
              <a:t>(α-H)</a:t>
            </a:r>
            <a:r>
              <a:rPr lang="zh-CN" sz="2000" b="0">
                <a:latin typeface="微软雅黑" panose="020B0503020204020204" charset="-122"/>
                <a:ea typeface="微软雅黑" panose="020B0503020204020204" charset="-122"/>
                <a:cs typeface="微软雅黑" panose="020B0503020204020204" charset="-122"/>
              </a:rPr>
              <a:t>受羰基吸电子作用的影响</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具有一定的活泼性。</a:t>
            </a:r>
            <a:r>
              <a:rPr lang="zh-CN" sz="2000" b="0" u="wavy">
                <a:latin typeface="微软雅黑" panose="020B0503020204020204" charset="-122"/>
                <a:ea typeface="微软雅黑" panose="020B0503020204020204" charset="-122"/>
                <a:cs typeface="微软雅黑" panose="020B0503020204020204" charset="-122"/>
              </a:rPr>
              <a:t>分子内含有</a:t>
            </a:r>
            <a:r>
              <a:rPr lang="en-US" sz="2000" b="0" u="wavy">
                <a:latin typeface="微软雅黑" panose="020B0503020204020204" charset="-122"/>
                <a:ea typeface="微软雅黑" panose="020B0503020204020204" charset="-122"/>
                <a:cs typeface="微软雅黑" panose="020B0503020204020204" charset="-122"/>
              </a:rPr>
              <a:t>α-H</a:t>
            </a:r>
            <a:r>
              <a:rPr lang="zh-CN" sz="2000" b="0" u="wavy">
                <a:latin typeface="微软雅黑" panose="020B0503020204020204" charset="-122"/>
                <a:ea typeface="微软雅黑" panose="020B0503020204020204" charset="-122"/>
                <a:cs typeface="微软雅黑" panose="020B0503020204020204" charset="-122"/>
              </a:rPr>
              <a:t>的醛在一定条件下可发生加成反应</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生成</a:t>
            </a:r>
            <a:r>
              <a:rPr lang="en-US" sz="2000" b="0" u="wavy">
                <a:latin typeface="微软雅黑" panose="020B0503020204020204" charset="-122"/>
                <a:ea typeface="微软雅黑" panose="020B0503020204020204" charset="-122"/>
                <a:cs typeface="微软雅黑" panose="020B0503020204020204" charset="-122"/>
              </a:rPr>
              <a:t>β-</a:t>
            </a:r>
            <a:r>
              <a:rPr lang="zh-CN" sz="2000" b="0" u="wavy">
                <a:latin typeface="微软雅黑" panose="020B0503020204020204" charset="-122"/>
                <a:ea typeface="微软雅黑" panose="020B0503020204020204" charset="-122"/>
                <a:cs typeface="微软雅黑" panose="020B0503020204020204" charset="-122"/>
              </a:rPr>
              <a:t>羟基醛</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该产物易失水</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得到</a:t>
            </a:r>
            <a:r>
              <a:rPr lang="en-US" sz="2000" b="0" u="wavy">
                <a:latin typeface="微软雅黑" panose="020B0503020204020204" charset="-122"/>
                <a:ea typeface="微软雅黑" panose="020B0503020204020204" charset="-122"/>
                <a:cs typeface="微软雅黑" panose="020B0503020204020204" charset="-122"/>
              </a:rPr>
              <a:t>α,β-</a:t>
            </a:r>
            <a:r>
              <a:rPr lang="zh-CN" sz="2000" b="0" u="wavy">
                <a:latin typeface="微软雅黑" panose="020B0503020204020204" charset="-122"/>
                <a:ea typeface="微软雅黑" panose="020B0503020204020204" charset="-122"/>
                <a:cs typeface="微软雅黑" panose="020B0503020204020204" charset="-122"/>
              </a:rPr>
              <a:t>不饱和醛。这类反应被称为羟醛缩合反应</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是一种常用的增长碳链的方法。</a:t>
            </a:r>
            <a:r>
              <a:rPr lang="zh-CN" sz="2000" b="0">
                <a:latin typeface="微软雅黑" panose="020B0503020204020204" charset="-122"/>
                <a:ea typeface="微软雅黑" panose="020B0503020204020204" charset="-122"/>
                <a:cs typeface="微软雅黑" panose="020B0503020204020204" charset="-122"/>
              </a:rPr>
              <a:t>例如</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custDataLst>
              <p:tags r:id="rId2"/>
            </p:custDataLst>
          </p:nvPr>
        </p:nvPicPr>
        <p:blipFill>
          <a:blip r:embed="rId3"/>
          <a:stretch>
            <a:fillRect/>
          </a:stretch>
        </p:blipFill>
        <p:spPr>
          <a:xfrm>
            <a:off x="1137920" y="3500755"/>
            <a:ext cx="2636520" cy="1158875"/>
          </a:xfrm>
          <a:prstGeom prst="rect">
            <a:avLst/>
          </a:prstGeom>
          <a:noFill/>
          <a:ln w="9525">
            <a:noFill/>
          </a:ln>
        </p:spPr>
      </p:pic>
      <p:pic>
        <p:nvPicPr>
          <p:cNvPr id="216" name="图片 215"/>
          <p:cNvPicPr/>
          <p:nvPr>
            <p:custDataLst>
              <p:tags r:id="rId4"/>
            </p:custDataLst>
          </p:nvPr>
        </p:nvPicPr>
        <p:blipFill>
          <a:blip r:embed="rId5"/>
          <a:stretch>
            <a:fillRect/>
          </a:stretch>
        </p:blipFill>
        <p:spPr>
          <a:xfrm>
            <a:off x="3893820" y="3500755"/>
            <a:ext cx="3181350" cy="1369695"/>
          </a:xfrm>
          <a:prstGeom prst="rect">
            <a:avLst/>
          </a:prstGeom>
          <a:noFill/>
          <a:ln w="9525">
            <a:noFill/>
          </a:ln>
        </p:spPr>
      </p:pic>
      <p:pic>
        <p:nvPicPr>
          <p:cNvPr id="217" name="图片 216"/>
          <p:cNvPicPr/>
          <p:nvPr>
            <p:custDataLst>
              <p:tags r:id="rId6"/>
            </p:custDataLst>
          </p:nvPr>
        </p:nvPicPr>
        <p:blipFill>
          <a:blip r:embed="rId7"/>
          <a:stretch>
            <a:fillRect/>
          </a:stretch>
        </p:blipFill>
        <p:spPr>
          <a:xfrm>
            <a:off x="7280910" y="3293110"/>
            <a:ext cx="2163445" cy="893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P218</a:t>
            </a:r>
            <a:endParaRPr lang="en-US" altLang="zh-CN" sz="2000">
              <a:solidFill>
                <a:schemeClr val="bg1"/>
              </a:solidFill>
              <a:latin typeface="微软雅黑W10 Bold" charset="0"/>
              <a:ea typeface="微软雅黑W10 Bold" charset="0"/>
            </a:endParaRPr>
          </a:p>
        </p:txBody>
      </p:sp>
      <p:sp>
        <p:nvSpPr>
          <p:cNvPr id="218" name="文本框 217"/>
          <p:cNvSpPr txBox="1"/>
          <p:nvPr/>
        </p:nvSpPr>
        <p:spPr>
          <a:xfrm>
            <a:off x="671195" y="1013460"/>
            <a:ext cx="5080000" cy="460375"/>
          </a:xfrm>
          <a:prstGeom prst="rect">
            <a:avLst/>
          </a:prstGeom>
          <a:noFill/>
          <a:ln w="9525">
            <a:noFill/>
          </a:ln>
        </p:spPr>
        <p:txBody>
          <a:bodyPr>
            <a:spAutoFit/>
          </a:bodyPr>
          <a:p>
            <a:pPr indent="0"/>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1</a:t>
            </a:r>
            <a:r>
              <a:rPr lang="en-US" b="0">
                <a:latin typeface="NEU-BZ" charset="0"/>
                <a:cs typeface="方正仿宋_GBK" charset="0"/>
              </a:rPr>
              <a:t> </a:t>
            </a:r>
            <a:endParaRPr lang="en-US" altLang="en-US" b="0">
              <a:latin typeface="NEU-BZ" charset="0"/>
              <a:cs typeface="方正仿宋_GBK" charset="0"/>
            </a:endParaRPr>
          </a:p>
        </p:txBody>
      </p:sp>
      <p:sp>
        <p:nvSpPr>
          <p:cNvPr id="3" name="文本框 2"/>
          <p:cNvSpPr txBox="1"/>
          <p:nvPr/>
        </p:nvSpPr>
        <p:spPr>
          <a:xfrm>
            <a:off x="671195" y="1473835"/>
            <a:ext cx="1015111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江苏</a:t>
            </a:r>
            <a:r>
              <a:rPr lang="en-US" sz="2000" b="0">
                <a:latin typeface="微软雅黑" panose="020B0503020204020204" charset="-122"/>
                <a:ea typeface="微软雅黑" panose="020B0503020204020204" charset="-122"/>
                <a:cs typeface="微软雅黑" panose="020B0503020204020204" charset="-122"/>
              </a:rPr>
              <a:t>2022</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15</a:t>
            </a:r>
            <a:r>
              <a:rPr lang="zh-CN" sz="2000" b="0">
                <a:latin typeface="微软雅黑" panose="020B0503020204020204" charset="-122"/>
                <a:ea typeface="微软雅黑" panose="020B0503020204020204" charset="-122"/>
                <a:cs typeface="微软雅黑" panose="020B0503020204020204" charset="-122"/>
              </a:rPr>
              <a:t>节选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化合物</a:t>
            </a:r>
            <a:r>
              <a:rPr lang="en-US" sz="2000" b="0">
                <a:latin typeface="微软雅黑" panose="020B0503020204020204" charset="-122"/>
                <a:ea typeface="微软雅黑" panose="020B0503020204020204" charset="-122"/>
                <a:cs typeface="微软雅黑" panose="020B0503020204020204" charset="-122"/>
              </a:rPr>
              <a:t>G</a:t>
            </a:r>
            <a:r>
              <a:rPr lang="zh-CN" sz="2000" b="0">
                <a:latin typeface="微软雅黑" panose="020B0503020204020204" charset="-122"/>
                <a:ea typeface="微软雅黑" panose="020B0503020204020204" charset="-122"/>
                <a:cs typeface="微软雅黑" panose="020B0503020204020204" charset="-122"/>
              </a:rPr>
              <a:t>可用于药用多肽的结构修饰</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其人工合成路线如下</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1241425" y="2016760"/>
            <a:ext cx="1243330" cy="888365"/>
          </a:xfrm>
          <a:prstGeom prst="rect">
            <a:avLst/>
          </a:prstGeom>
          <a:noFill/>
          <a:ln w="9525">
            <a:noFill/>
          </a:ln>
        </p:spPr>
      </p:pic>
      <p:pic>
        <p:nvPicPr>
          <p:cNvPr id="219" name="图片 218"/>
          <p:cNvPicPr/>
          <p:nvPr/>
        </p:nvPicPr>
        <p:blipFill>
          <a:blip r:embed="rId2"/>
          <a:stretch>
            <a:fillRect/>
          </a:stretch>
        </p:blipFill>
        <p:spPr>
          <a:xfrm>
            <a:off x="2484755" y="2300605"/>
            <a:ext cx="1047750" cy="422275"/>
          </a:xfrm>
          <a:prstGeom prst="rect">
            <a:avLst/>
          </a:prstGeom>
          <a:noFill/>
          <a:ln w="9525">
            <a:noFill/>
          </a:ln>
        </p:spPr>
      </p:pic>
      <p:pic>
        <p:nvPicPr>
          <p:cNvPr id="220" name="图片 219"/>
          <p:cNvPicPr/>
          <p:nvPr/>
        </p:nvPicPr>
        <p:blipFill>
          <a:blip r:embed="rId3"/>
          <a:stretch>
            <a:fillRect/>
          </a:stretch>
        </p:blipFill>
        <p:spPr>
          <a:xfrm>
            <a:off x="3532505" y="2016760"/>
            <a:ext cx="1176655" cy="889000"/>
          </a:xfrm>
          <a:prstGeom prst="rect">
            <a:avLst/>
          </a:prstGeom>
          <a:noFill/>
          <a:ln w="9525">
            <a:noFill/>
          </a:ln>
        </p:spPr>
      </p:pic>
      <p:pic>
        <p:nvPicPr>
          <p:cNvPr id="221" name="图片 220"/>
          <p:cNvPicPr/>
          <p:nvPr/>
        </p:nvPicPr>
        <p:blipFill>
          <a:blip r:embed="rId4"/>
          <a:stretch>
            <a:fillRect/>
          </a:stretch>
        </p:blipFill>
        <p:spPr>
          <a:xfrm>
            <a:off x="4709160" y="2300605"/>
            <a:ext cx="662305" cy="347345"/>
          </a:xfrm>
          <a:prstGeom prst="rect">
            <a:avLst/>
          </a:prstGeom>
          <a:noFill/>
          <a:ln w="9525">
            <a:noFill/>
          </a:ln>
        </p:spPr>
      </p:pic>
      <p:pic>
        <p:nvPicPr>
          <p:cNvPr id="222" name="图片 221"/>
          <p:cNvPicPr/>
          <p:nvPr/>
        </p:nvPicPr>
        <p:blipFill>
          <a:blip r:embed="rId5"/>
          <a:stretch>
            <a:fillRect/>
          </a:stretch>
        </p:blipFill>
        <p:spPr>
          <a:xfrm>
            <a:off x="5371465" y="2008505"/>
            <a:ext cx="1040130" cy="898525"/>
          </a:xfrm>
          <a:prstGeom prst="rect">
            <a:avLst/>
          </a:prstGeom>
          <a:noFill/>
          <a:ln w="9525">
            <a:noFill/>
          </a:ln>
        </p:spPr>
      </p:pic>
      <p:pic>
        <p:nvPicPr>
          <p:cNvPr id="223" name="图片 222"/>
          <p:cNvPicPr/>
          <p:nvPr/>
        </p:nvPicPr>
        <p:blipFill>
          <a:blip r:embed="rId6"/>
          <a:stretch>
            <a:fillRect/>
          </a:stretch>
        </p:blipFill>
        <p:spPr>
          <a:xfrm>
            <a:off x="6324600" y="2223135"/>
            <a:ext cx="662940" cy="424815"/>
          </a:xfrm>
          <a:prstGeom prst="rect">
            <a:avLst/>
          </a:prstGeom>
          <a:noFill/>
          <a:ln w="9525">
            <a:noFill/>
          </a:ln>
        </p:spPr>
      </p:pic>
      <p:pic>
        <p:nvPicPr>
          <p:cNvPr id="224" name="图片 223"/>
          <p:cNvPicPr/>
          <p:nvPr/>
        </p:nvPicPr>
        <p:blipFill>
          <a:blip r:embed="rId7"/>
          <a:stretch>
            <a:fillRect/>
          </a:stretch>
        </p:blipFill>
        <p:spPr>
          <a:xfrm>
            <a:off x="1241425" y="3049270"/>
            <a:ext cx="1195705" cy="880745"/>
          </a:xfrm>
          <a:prstGeom prst="rect">
            <a:avLst/>
          </a:prstGeom>
          <a:noFill/>
          <a:ln w="9525">
            <a:noFill/>
          </a:ln>
        </p:spPr>
      </p:pic>
      <p:pic>
        <p:nvPicPr>
          <p:cNvPr id="225" name="图片 224"/>
          <p:cNvPicPr/>
          <p:nvPr/>
        </p:nvPicPr>
        <p:blipFill>
          <a:blip r:embed="rId8"/>
          <a:stretch>
            <a:fillRect/>
          </a:stretch>
        </p:blipFill>
        <p:spPr>
          <a:xfrm>
            <a:off x="2437130" y="3150870"/>
            <a:ext cx="773430" cy="500380"/>
          </a:xfrm>
          <a:prstGeom prst="rect">
            <a:avLst/>
          </a:prstGeom>
          <a:noFill/>
          <a:ln w="9525">
            <a:noFill/>
          </a:ln>
        </p:spPr>
      </p:pic>
      <p:pic>
        <p:nvPicPr>
          <p:cNvPr id="226" name="图片 225"/>
          <p:cNvPicPr/>
          <p:nvPr/>
        </p:nvPicPr>
        <p:blipFill>
          <a:blip r:embed="rId9"/>
          <a:stretch>
            <a:fillRect/>
          </a:stretch>
        </p:blipFill>
        <p:spPr>
          <a:xfrm>
            <a:off x="3287395" y="3049905"/>
            <a:ext cx="1152525" cy="833120"/>
          </a:xfrm>
          <a:prstGeom prst="rect">
            <a:avLst/>
          </a:prstGeom>
          <a:noFill/>
          <a:ln w="9525">
            <a:noFill/>
          </a:ln>
        </p:spPr>
      </p:pic>
      <p:pic>
        <p:nvPicPr>
          <p:cNvPr id="227" name="图片 226"/>
          <p:cNvPicPr/>
          <p:nvPr/>
        </p:nvPicPr>
        <p:blipFill>
          <a:blip r:embed="rId10"/>
          <a:stretch>
            <a:fillRect/>
          </a:stretch>
        </p:blipFill>
        <p:spPr>
          <a:xfrm>
            <a:off x="4414520" y="3150870"/>
            <a:ext cx="956945" cy="423545"/>
          </a:xfrm>
          <a:prstGeom prst="rect">
            <a:avLst/>
          </a:prstGeom>
          <a:noFill/>
          <a:ln w="9525">
            <a:noFill/>
          </a:ln>
        </p:spPr>
      </p:pic>
      <p:sp>
        <p:nvSpPr>
          <p:cNvPr id="228" name="文本框 227"/>
          <p:cNvSpPr txBox="1"/>
          <p:nvPr/>
        </p:nvSpPr>
        <p:spPr>
          <a:xfrm>
            <a:off x="5098415" y="3228340"/>
            <a:ext cx="1149985" cy="521970"/>
          </a:xfrm>
          <a:prstGeom prst="rect">
            <a:avLst/>
          </a:prstGeom>
          <a:noFill/>
          <a:ln w="9525">
            <a:noFill/>
          </a:ln>
        </p:spPr>
        <p:txBody>
          <a:bodyPr>
            <a:noAutofit/>
          </a:bodyPr>
          <a:p>
            <a:pPr indent="0" algn="ctr"/>
            <a:r>
              <a:rPr lang="en-US" b="0">
                <a:latin typeface="NEU-BZ" charset="0"/>
                <a:ea typeface="宋体" panose="02010600030101010101" pitchFamily="2" charset="-122"/>
                <a:cs typeface="Times New Roman" panose="02020603050405020304" charset="0"/>
              </a:rPr>
              <a:t>F</a:t>
            </a:r>
            <a:endParaRPr lang="en-US" altLang="en-US" b="0">
              <a:latin typeface="NEU-BZ" charset="0"/>
              <a:ea typeface="宋体" panose="02010600030101010101" pitchFamily="2" charset="-122"/>
              <a:cs typeface="Times New Roman" panose="02020603050405020304" charset="0"/>
            </a:endParaRPr>
          </a:p>
        </p:txBody>
      </p:sp>
      <p:pic>
        <p:nvPicPr>
          <p:cNvPr id="5" name="图片 4"/>
          <p:cNvPicPr/>
          <p:nvPr/>
        </p:nvPicPr>
        <p:blipFill>
          <a:blip r:embed="rId11"/>
          <a:stretch>
            <a:fillRect/>
          </a:stretch>
        </p:blipFill>
        <p:spPr>
          <a:xfrm>
            <a:off x="5897880" y="3150870"/>
            <a:ext cx="1036320" cy="621030"/>
          </a:xfrm>
          <a:prstGeom prst="rect">
            <a:avLst/>
          </a:prstGeom>
          <a:noFill/>
          <a:ln w="9525">
            <a:noFill/>
          </a:ln>
        </p:spPr>
      </p:pic>
      <p:pic>
        <p:nvPicPr>
          <p:cNvPr id="229" name="图片 228"/>
          <p:cNvPicPr/>
          <p:nvPr/>
        </p:nvPicPr>
        <p:blipFill>
          <a:blip r:embed="rId12"/>
          <a:stretch>
            <a:fillRect/>
          </a:stretch>
        </p:blipFill>
        <p:spPr>
          <a:xfrm>
            <a:off x="7054215" y="3049270"/>
            <a:ext cx="1012190" cy="697230"/>
          </a:xfrm>
          <a:prstGeom prst="rect">
            <a:avLst/>
          </a:prstGeom>
          <a:noFill/>
          <a:ln w="9525">
            <a:noFill/>
          </a:ln>
        </p:spPr>
      </p:pic>
      <p:sp>
        <p:nvSpPr>
          <p:cNvPr id="230" name="文本框 229"/>
          <p:cNvSpPr txBox="1"/>
          <p:nvPr/>
        </p:nvSpPr>
        <p:spPr>
          <a:xfrm>
            <a:off x="817880" y="413575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已知</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13"/>
          <a:stretch>
            <a:fillRect/>
          </a:stretch>
        </p:blipFill>
        <p:spPr>
          <a:xfrm>
            <a:off x="1452245" y="3964940"/>
            <a:ext cx="1574165" cy="741045"/>
          </a:xfrm>
          <a:prstGeom prst="rect">
            <a:avLst/>
          </a:prstGeom>
          <a:noFill/>
          <a:ln w="9525">
            <a:noFill/>
          </a:ln>
        </p:spPr>
      </p:pic>
      <p:pic>
        <p:nvPicPr>
          <p:cNvPr id="231" name="图片 230"/>
          <p:cNvPicPr/>
          <p:nvPr/>
        </p:nvPicPr>
        <p:blipFill>
          <a:blip r:embed="rId14"/>
          <a:stretch>
            <a:fillRect/>
          </a:stretch>
        </p:blipFill>
        <p:spPr>
          <a:xfrm>
            <a:off x="2643505" y="4063365"/>
            <a:ext cx="1136015" cy="551180"/>
          </a:xfrm>
          <a:prstGeom prst="rect">
            <a:avLst/>
          </a:prstGeom>
          <a:noFill/>
          <a:ln w="9525">
            <a:noFill/>
          </a:ln>
        </p:spPr>
      </p:pic>
      <p:pic>
        <p:nvPicPr>
          <p:cNvPr id="232" name="图片 231"/>
          <p:cNvPicPr/>
          <p:nvPr/>
        </p:nvPicPr>
        <p:blipFill>
          <a:blip r:embed="rId15"/>
          <a:stretch>
            <a:fillRect/>
          </a:stretch>
        </p:blipFill>
        <p:spPr>
          <a:xfrm>
            <a:off x="3819525" y="4027170"/>
            <a:ext cx="1075055" cy="704215"/>
          </a:xfrm>
          <a:prstGeom prst="rect">
            <a:avLst/>
          </a:prstGeom>
          <a:noFill/>
          <a:ln w="9525">
            <a:noFill/>
          </a:ln>
        </p:spPr>
      </p:pic>
      <p:sp>
        <p:nvSpPr>
          <p:cNvPr id="233" name="文本框 232"/>
          <p:cNvSpPr txBox="1"/>
          <p:nvPr/>
        </p:nvSpPr>
        <p:spPr>
          <a:xfrm>
            <a:off x="4829810" y="412750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(R</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R'</a:t>
            </a:r>
            <a:r>
              <a:rPr lang="zh-CN" sz="2000" b="0">
                <a:latin typeface="微软雅黑" panose="020B0503020204020204" charset="-122"/>
                <a:ea typeface="微软雅黑" panose="020B0503020204020204" charset="-122"/>
                <a:cs typeface="微软雅黑" panose="020B0503020204020204" charset="-122"/>
              </a:rPr>
              <a:t>表示烃基或氢</a:t>
            </a:r>
            <a:r>
              <a:rPr lang="en-US" sz="2000" b="0">
                <a:latin typeface="微软雅黑" panose="020B0503020204020204" charset="-122"/>
                <a:ea typeface="微软雅黑" panose="020B0503020204020204" charset="-122"/>
                <a:cs typeface="微软雅黑" panose="020B0503020204020204" charset="-122"/>
              </a:rPr>
              <a:t>,R″</a:t>
            </a:r>
            <a:r>
              <a:rPr lang="zh-CN" sz="2000" b="0">
                <a:latin typeface="微软雅黑" panose="020B0503020204020204" charset="-122"/>
                <a:ea typeface="微软雅黑" panose="020B0503020204020204" charset="-122"/>
                <a:cs typeface="微软雅黑" panose="020B0503020204020204" charset="-122"/>
              </a:rPr>
              <a:t>表示烃基</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16"/>
          <a:stretch>
            <a:fillRect/>
          </a:stretch>
        </p:blipFill>
        <p:spPr>
          <a:xfrm>
            <a:off x="1664970" y="4986655"/>
            <a:ext cx="978535" cy="674370"/>
          </a:xfrm>
          <a:prstGeom prst="rect">
            <a:avLst/>
          </a:prstGeom>
          <a:noFill/>
          <a:ln w="9525">
            <a:noFill/>
          </a:ln>
        </p:spPr>
      </p:pic>
      <p:sp>
        <p:nvSpPr>
          <p:cNvPr id="234" name="文本框 233"/>
          <p:cNvSpPr txBox="1"/>
          <p:nvPr/>
        </p:nvSpPr>
        <p:spPr>
          <a:xfrm>
            <a:off x="2710815" y="5118735"/>
            <a:ext cx="5080000" cy="368300"/>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8" name="图片 7"/>
          <p:cNvPicPr/>
          <p:nvPr/>
        </p:nvPicPr>
        <p:blipFill>
          <a:blip r:embed="rId16"/>
          <a:stretch>
            <a:fillRect/>
          </a:stretch>
        </p:blipFill>
        <p:spPr>
          <a:xfrm>
            <a:off x="3026410" y="4972685"/>
            <a:ext cx="969010" cy="737870"/>
          </a:xfrm>
          <a:prstGeom prst="rect">
            <a:avLst/>
          </a:prstGeom>
          <a:noFill/>
          <a:ln w="9525">
            <a:noFill/>
          </a:ln>
        </p:spPr>
      </p:pic>
      <p:pic>
        <p:nvPicPr>
          <p:cNvPr id="235" name="图片 234"/>
          <p:cNvPicPr/>
          <p:nvPr/>
        </p:nvPicPr>
        <p:blipFill>
          <a:blip r:embed="rId17"/>
          <a:stretch>
            <a:fillRect/>
          </a:stretch>
        </p:blipFill>
        <p:spPr>
          <a:xfrm>
            <a:off x="4177665" y="5142865"/>
            <a:ext cx="996315" cy="481330"/>
          </a:xfrm>
          <a:prstGeom prst="rect">
            <a:avLst/>
          </a:prstGeom>
          <a:noFill/>
          <a:ln w="9525">
            <a:noFill/>
          </a:ln>
        </p:spPr>
      </p:pic>
      <p:pic>
        <p:nvPicPr>
          <p:cNvPr id="236" name="图片 235"/>
          <p:cNvPicPr/>
          <p:nvPr/>
        </p:nvPicPr>
        <p:blipFill>
          <a:blip r:embed="rId18"/>
          <a:stretch>
            <a:fillRect/>
          </a:stretch>
        </p:blipFill>
        <p:spPr>
          <a:xfrm>
            <a:off x="5323205" y="4973955"/>
            <a:ext cx="1167765" cy="6927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5" name="文本框 4"/>
          <p:cNvSpPr txBox="1"/>
          <p:nvPr/>
        </p:nvSpPr>
        <p:spPr>
          <a:xfrm>
            <a:off x="763905" y="3985260"/>
            <a:ext cx="10092055" cy="860425"/>
          </a:xfrm>
          <a:prstGeom prst="rect">
            <a:avLst/>
          </a:prstGeom>
          <a:noFill/>
        </p:spPr>
        <p:txBody>
          <a:bodyPr wrap="square" rtlCol="0" anchor="t">
            <a:spAutoFit/>
          </a:bodyPr>
          <a:p>
            <a:pPr indent="0">
              <a:lnSpc>
                <a:spcPct val="150000"/>
              </a:lnSpc>
            </a:pPr>
            <a:endParaRPr lang="zh-CN" sz="2000" b="1">
              <a:latin typeface="微软雅黑" panose="020B0503020204020204" charset="-122"/>
              <a:ea typeface="微软雅黑" panose="020B0503020204020204" charset="-122"/>
              <a:cs typeface="微软雅黑" panose="020B0503020204020204" charset="-122"/>
              <a:sym typeface="+mn-ea"/>
            </a:endParaRPr>
          </a:p>
          <a:p>
            <a:endParaRPr lang="zh-CN" altLang="en-US" sz="2000" b="1">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20" name="文本框 119"/>
          <p:cNvSpPr txBox="1"/>
          <p:nvPr/>
        </p:nvSpPr>
        <p:spPr>
          <a:xfrm>
            <a:off x="628650" y="1005205"/>
            <a:ext cx="5080000" cy="460375"/>
          </a:xfrm>
          <a:prstGeom prst="rect">
            <a:avLst/>
          </a:prstGeom>
          <a:noFill/>
          <a:ln w="9525">
            <a:noFill/>
          </a:ln>
        </p:spPr>
        <p:txBody>
          <a:bodyPr>
            <a:spAutoFit/>
          </a:bodyPr>
          <a:p>
            <a:pPr indent="0"/>
            <a:r>
              <a:rPr lang="zh-CN" sz="2400" b="0">
                <a:solidFill>
                  <a:schemeClr val="tx1"/>
                </a:solidFill>
                <a:latin typeface="微软雅黑" panose="020B0503020204020204" charset="-122"/>
                <a:ea typeface="微软雅黑" panose="020B0503020204020204" charset="-122"/>
                <a:cs typeface="微软雅黑" panose="020B0503020204020204" charset="-122"/>
              </a:rPr>
              <a:t>考法</a:t>
            </a:r>
            <a:r>
              <a:rPr lang="en-US" sz="2400" b="0">
                <a:solidFill>
                  <a:schemeClr val="tx1"/>
                </a:solidFill>
                <a:latin typeface="微软雅黑" panose="020B0503020204020204" charset="-122"/>
                <a:ea typeface="微软雅黑" panose="020B0503020204020204" charset="-122"/>
                <a:cs typeface="微软雅黑" panose="020B0503020204020204" charset="-122"/>
              </a:rPr>
              <a:t>1</a:t>
            </a:r>
            <a:r>
              <a:rPr lang="zh-CN" sz="2400" b="0">
                <a:solidFill>
                  <a:schemeClr val="tx1"/>
                </a:solidFill>
                <a:latin typeface="微软雅黑" panose="020B0503020204020204" charset="-122"/>
                <a:ea typeface="微软雅黑" panose="020B0503020204020204" charset="-122"/>
                <a:cs typeface="微软雅黑" panose="020B0503020204020204" charset="-122"/>
              </a:rPr>
              <a:t>　手性碳原子的判断</a:t>
            </a:r>
            <a:endParaRPr lang="zh-CN" altLang="en-US" sz="2400" b="0">
              <a:solidFill>
                <a:schemeClr val="tx1"/>
              </a:solidFill>
              <a:latin typeface="微软雅黑" panose="020B0503020204020204" charset="-122"/>
              <a:ea typeface="微软雅黑" panose="020B0503020204020204" charset="-122"/>
              <a:cs typeface="微软雅黑" panose="020B0503020204020204" charset="-122"/>
            </a:endParaRPr>
          </a:p>
        </p:txBody>
      </p:sp>
      <p:grpSp>
        <p:nvGrpSpPr>
          <p:cNvPr id="3" name="组合 2"/>
          <p:cNvGrpSpPr/>
          <p:nvPr/>
        </p:nvGrpSpPr>
        <p:grpSpPr>
          <a:xfrm>
            <a:off x="652780" y="1278890"/>
            <a:ext cx="10707370" cy="4019550"/>
            <a:chOff x="1150" y="1397"/>
            <a:chExt cx="16862" cy="6330"/>
          </a:xfrm>
        </p:grpSpPr>
        <p:sp>
          <p:nvSpPr>
            <p:cNvPr id="8" name="文本框 7"/>
            <p:cNvSpPr txBox="1"/>
            <p:nvPr>
              <p:custDataLst>
                <p:tags r:id="rId1"/>
              </p:custDataLst>
            </p:nvPr>
          </p:nvSpPr>
          <p:spPr>
            <a:xfrm>
              <a:off x="1188" y="1397"/>
              <a:ext cx="16824" cy="5233"/>
            </a:xfrm>
            <a:prstGeom prst="rect">
              <a:avLst/>
            </a:prstGeom>
            <a:noFill/>
            <a:ln w="9525">
              <a:noFill/>
            </a:ln>
          </p:spPr>
          <p:txBody>
            <a:bodyPr wrap="square">
              <a:spAutoFit/>
            </a:bodyPr>
            <a:p>
              <a:pPr indent="0" fontAlgn="auto">
                <a:lnSpc>
                  <a:spcPct val="150000"/>
                </a:lnSpc>
                <a:spcBef>
                  <a:spcPts val="0"/>
                </a:spcBef>
                <a:spcAft>
                  <a:spcPts val="0"/>
                </a:spcAft>
              </a:pPr>
              <a:r>
                <a:rPr lang="zh-CN" altLang="en-US" sz="2000" b="0">
                  <a:latin typeface="微软雅黑" panose="020B0503020204020204" charset="-122"/>
                  <a:ea typeface="微软雅黑" panose="020B0503020204020204" charset="-122"/>
                  <a:cs typeface="微软雅黑" panose="020B0503020204020204" charset="-122"/>
                </a:rPr>
                <a:t>1</a:t>
              </a:r>
              <a:r>
                <a:rPr lang="en-US" altLang="zh-CN" sz="2000" b="0">
                  <a:latin typeface="微软雅黑" panose="020B0503020204020204" charset="-122"/>
                  <a:ea typeface="微软雅黑" panose="020B0503020204020204" charset="-122"/>
                  <a:cs typeface="微软雅黑" panose="020B0503020204020204" charset="-122"/>
                </a:rPr>
                <a:t>.</a:t>
              </a:r>
              <a:r>
                <a:rPr lang="zh-CN" altLang="en-US" sz="2000" b="0">
                  <a:latin typeface="微软雅黑" panose="020B0503020204020204" charset="-122"/>
                  <a:ea typeface="微软雅黑" panose="020B0503020204020204" charset="-122"/>
                  <a:cs typeface="微软雅黑" panose="020B0503020204020204" charset="-122"/>
                </a:rPr>
                <a:t>芳香族化合物命名</a:t>
              </a:r>
              <a:endParaRPr lang="zh-CN" altLang="en-US" sz="2000" b="0">
                <a:latin typeface="微软雅黑" panose="020B0503020204020204" charset="-122"/>
                <a:ea typeface="微软雅黑" panose="020B0503020204020204" charset="-122"/>
                <a:cs typeface="微软雅黑" panose="020B0503020204020204" charset="-122"/>
              </a:endParaRPr>
            </a:p>
            <a:p>
              <a:pPr indent="0" fontAlgn="auto">
                <a:lnSpc>
                  <a:spcPct val="150000"/>
                </a:lnSpc>
                <a:spcBef>
                  <a:spcPts val="0"/>
                </a:spcBef>
                <a:spcAft>
                  <a:spcPts val="0"/>
                </a:spcAft>
              </a:pPr>
              <a:r>
                <a:rPr lang="zh-CN" altLang="en-US" sz="2000" b="0">
                  <a:latin typeface="微软雅黑" panose="020B0503020204020204" charset="-122"/>
                  <a:ea typeface="微软雅黑" panose="020B0503020204020204" charset="-122"/>
                  <a:cs typeface="微软雅黑" panose="020B0503020204020204" charset="-122"/>
                </a:rPr>
                <a:t>近两年在有机合成与推断题目中考查含苯环结构的命名较多,主要是确认取代基的位置。</a:t>
              </a:r>
              <a:endParaRPr lang="zh-CN" altLang="en-US" sz="2000" b="0">
                <a:latin typeface="微软雅黑" panose="020B0503020204020204" charset="-122"/>
                <a:ea typeface="微软雅黑" panose="020B0503020204020204" charset="-122"/>
                <a:cs typeface="微软雅黑" panose="020B0503020204020204" charset="-122"/>
              </a:endParaRPr>
            </a:p>
            <a:p>
              <a:pPr indent="0" fontAlgn="auto">
                <a:lnSpc>
                  <a:spcPct val="150000"/>
                </a:lnSpc>
                <a:spcBef>
                  <a:spcPts val="0"/>
                </a:spcBef>
                <a:spcAft>
                  <a:spcPts val="0"/>
                </a:spcAft>
              </a:pPr>
              <a:r>
                <a:rPr lang="zh-CN" altLang="en-US" sz="2000" b="0">
                  <a:latin typeface="微软雅黑" panose="020B0503020204020204" charset="-122"/>
                  <a:ea typeface="微软雅黑" panose="020B0503020204020204" charset="-122"/>
                  <a:cs typeface="微软雅黑" panose="020B0503020204020204" charset="-122"/>
                </a:rPr>
                <a:t>常考取代基的优先次序:—COOH</a:t>
              </a:r>
              <a:r>
                <a:rPr lang="en-US" altLang="zh-CN" sz="2000" b="0">
                  <a:latin typeface="微软雅黑" panose="020B0503020204020204" charset="-122"/>
                  <a:ea typeface="微软雅黑" panose="020B0503020204020204" charset="-122"/>
                  <a:cs typeface="微软雅黑" panose="020B0503020204020204" charset="-122"/>
                </a:rPr>
                <a:t> </a:t>
              </a:r>
              <a:r>
                <a:rPr lang="zh-CN" altLang="en-US" sz="2000" b="0">
                  <a:latin typeface="微软雅黑" panose="020B0503020204020204" charset="-122"/>
                  <a:ea typeface="微软雅黑" panose="020B0503020204020204" charset="-122"/>
                  <a:cs typeface="微软雅黑" panose="020B0503020204020204" charset="-122"/>
                </a:rPr>
                <a:t>&gt;</a:t>
              </a:r>
              <a:r>
                <a:rPr lang="en-US" altLang="zh-CN" sz="2000" b="0">
                  <a:latin typeface="微软雅黑" panose="020B0503020204020204" charset="-122"/>
                  <a:ea typeface="微软雅黑" panose="020B0503020204020204" charset="-122"/>
                  <a:cs typeface="微软雅黑" panose="020B0503020204020204" charset="-122"/>
                </a:rPr>
                <a:t> </a:t>
              </a:r>
              <a:r>
                <a:rPr lang="zh-CN" altLang="en-US" sz="2000" b="0">
                  <a:latin typeface="微软雅黑" panose="020B0503020204020204" charset="-122"/>
                  <a:ea typeface="微软雅黑" panose="020B0503020204020204" charset="-122"/>
                  <a:cs typeface="微软雅黑" panose="020B0503020204020204" charset="-122"/>
                </a:rPr>
                <a:t>—CHO</a:t>
              </a:r>
              <a:r>
                <a:rPr lang="en-US" altLang="zh-CN" sz="2000" b="0">
                  <a:latin typeface="微软雅黑" panose="020B0503020204020204" charset="-122"/>
                  <a:ea typeface="微软雅黑" panose="020B0503020204020204" charset="-122"/>
                  <a:cs typeface="微软雅黑" panose="020B0503020204020204" charset="-122"/>
                </a:rPr>
                <a:t> </a:t>
              </a:r>
              <a:r>
                <a:rPr lang="zh-CN" altLang="en-US" sz="2000" b="0">
                  <a:latin typeface="微软雅黑" panose="020B0503020204020204" charset="-122"/>
                  <a:ea typeface="微软雅黑" panose="020B0503020204020204" charset="-122"/>
                  <a:cs typeface="微软雅黑" panose="020B0503020204020204" charset="-122"/>
                </a:rPr>
                <a:t>&gt;</a:t>
              </a:r>
              <a:r>
                <a:rPr lang="en-US" altLang="zh-CN" sz="2000" b="0">
                  <a:latin typeface="微软雅黑" panose="020B0503020204020204" charset="-122"/>
                  <a:ea typeface="微软雅黑" panose="020B0503020204020204" charset="-122"/>
                  <a:cs typeface="微软雅黑" panose="020B0503020204020204" charset="-122"/>
                </a:rPr>
                <a:t> </a:t>
              </a:r>
              <a:r>
                <a:rPr lang="zh-CN" altLang="en-US" sz="2000" b="0">
                  <a:latin typeface="微软雅黑" panose="020B0503020204020204" charset="-122"/>
                  <a:ea typeface="微软雅黑" panose="020B0503020204020204" charset="-122"/>
                  <a:cs typeface="微软雅黑" panose="020B0503020204020204" charset="-122"/>
                </a:rPr>
                <a:t>—OH</a:t>
              </a:r>
              <a:r>
                <a:rPr lang="en-US" altLang="zh-CN" sz="2000" b="0">
                  <a:latin typeface="微软雅黑" panose="020B0503020204020204" charset="-122"/>
                  <a:ea typeface="微软雅黑" panose="020B0503020204020204" charset="-122"/>
                  <a:cs typeface="微软雅黑" panose="020B0503020204020204" charset="-122"/>
                </a:rPr>
                <a:t> </a:t>
              </a:r>
              <a:r>
                <a:rPr lang="zh-CN" altLang="en-US" sz="2000" b="0">
                  <a:latin typeface="微软雅黑" panose="020B0503020204020204" charset="-122"/>
                  <a:ea typeface="微软雅黑" panose="020B0503020204020204" charset="-122"/>
                  <a:cs typeface="微软雅黑" panose="020B0503020204020204" charset="-122"/>
                </a:rPr>
                <a:t>&gt;</a:t>
              </a:r>
              <a:r>
                <a:rPr lang="en-US" altLang="zh-CN" sz="2000" b="0">
                  <a:latin typeface="微软雅黑" panose="020B0503020204020204" charset="-122"/>
                  <a:ea typeface="微软雅黑" panose="020B0503020204020204" charset="-122"/>
                  <a:cs typeface="微软雅黑" panose="020B0503020204020204" charset="-122"/>
                </a:rPr>
                <a:t> </a:t>
              </a:r>
              <a:r>
                <a:rPr lang="zh-CN" altLang="en-US" sz="2000" b="0">
                  <a:latin typeface="微软雅黑" panose="020B0503020204020204" charset="-122"/>
                  <a:ea typeface="微软雅黑" panose="020B0503020204020204" charset="-122"/>
                  <a:cs typeface="微软雅黑" panose="020B0503020204020204" charset="-122"/>
                </a:rPr>
                <a:t>烃基</a:t>
              </a:r>
              <a:r>
                <a:rPr lang="en-US" altLang="zh-CN" sz="2000" b="0">
                  <a:latin typeface="微软雅黑" panose="020B0503020204020204" charset="-122"/>
                  <a:ea typeface="微软雅黑" panose="020B0503020204020204" charset="-122"/>
                  <a:cs typeface="微软雅黑" panose="020B0503020204020204" charset="-122"/>
                </a:rPr>
                <a:t> </a:t>
              </a:r>
              <a:r>
                <a:rPr lang="zh-CN" altLang="en-US" sz="2000" b="0">
                  <a:latin typeface="微软雅黑" panose="020B0503020204020204" charset="-122"/>
                  <a:ea typeface="微软雅黑" panose="020B0503020204020204" charset="-122"/>
                  <a:cs typeface="微软雅黑" panose="020B0503020204020204" charset="-122"/>
                </a:rPr>
                <a:t>&gt;</a:t>
              </a:r>
              <a:r>
                <a:rPr lang="en-US" altLang="zh-CN" sz="2000" b="0">
                  <a:latin typeface="微软雅黑" panose="020B0503020204020204" charset="-122"/>
                  <a:ea typeface="微软雅黑" panose="020B0503020204020204" charset="-122"/>
                  <a:cs typeface="微软雅黑" panose="020B0503020204020204" charset="-122"/>
                </a:rPr>
                <a:t> </a:t>
              </a:r>
              <a:r>
                <a:rPr lang="zh-CN" altLang="en-US" sz="2000" b="0">
                  <a:latin typeface="微软雅黑" panose="020B0503020204020204" charset="-122"/>
                  <a:ea typeface="微软雅黑" panose="020B0503020204020204" charset="-122"/>
                  <a:cs typeface="微软雅黑" panose="020B0503020204020204" charset="-122"/>
                </a:rPr>
                <a:t>—X(</a:t>
              </a:r>
              <a:r>
                <a:rPr lang="en-US" altLang="zh-CN" sz="2000" b="0">
                  <a:latin typeface="微软雅黑" panose="020B0503020204020204" charset="-122"/>
                  <a:ea typeface="微软雅黑" panose="020B0503020204020204" charset="-122"/>
                  <a:cs typeface="微软雅黑" panose="020B0503020204020204" charset="-122"/>
                </a:rPr>
                <a:t> </a:t>
              </a:r>
              <a:r>
                <a:rPr lang="zh-CN" altLang="en-US" sz="2000" b="0">
                  <a:latin typeface="微软雅黑" panose="020B0503020204020204" charset="-122"/>
                  <a:ea typeface="微软雅黑" panose="020B0503020204020204" charset="-122"/>
                  <a:cs typeface="微软雅黑" panose="020B0503020204020204" charset="-122"/>
                </a:rPr>
                <a:t>X=F</a:t>
              </a:r>
              <a:r>
                <a:rPr lang="en-US" altLang="zh-CN" sz="2000" b="0">
                  <a:latin typeface="微软雅黑" panose="020B0503020204020204" charset="-122"/>
                  <a:ea typeface="微软雅黑" panose="020B0503020204020204" charset="-122"/>
                  <a:cs typeface="微软雅黑" panose="020B0503020204020204" charset="-122"/>
                </a:rPr>
                <a:t> </a:t>
              </a:r>
              <a:r>
                <a:rPr lang="zh-CN" altLang="en-US" sz="2000" b="0">
                  <a:latin typeface="微软雅黑" panose="020B0503020204020204" charset="-122"/>
                  <a:ea typeface="微软雅黑" panose="020B0503020204020204" charset="-122"/>
                  <a:cs typeface="微软雅黑" panose="020B0503020204020204" charset="-122"/>
                </a:rPr>
                <a:t>、Cl</a:t>
              </a:r>
              <a:r>
                <a:rPr lang="en-US" altLang="zh-CN" sz="2000" b="0">
                  <a:latin typeface="微软雅黑" panose="020B0503020204020204" charset="-122"/>
                  <a:ea typeface="微软雅黑" panose="020B0503020204020204" charset="-122"/>
                  <a:cs typeface="微软雅黑" panose="020B0503020204020204" charset="-122"/>
                </a:rPr>
                <a:t> </a:t>
              </a:r>
              <a:r>
                <a:rPr lang="zh-CN" altLang="en-US" sz="2000" b="0">
                  <a:latin typeface="微软雅黑" panose="020B0503020204020204" charset="-122"/>
                  <a:ea typeface="微软雅黑" panose="020B0503020204020204" charset="-122"/>
                  <a:cs typeface="微软雅黑" panose="020B0503020204020204" charset="-122"/>
                </a:rPr>
                <a:t>、Br</a:t>
              </a:r>
              <a:r>
                <a:rPr lang="en-US" altLang="zh-CN" sz="2000" b="0">
                  <a:latin typeface="微软雅黑" panose="020B0503020204020204" charset="-122"/>
                  <a:ea typeface="微软雅黑" panose="020B0503020204020204" charset="-122"/>
                  <a:cs typeface="微软雅黑" panose="020B0503020204020204" charset="-122"/>
                </a:rPr>
                <a:t> </a:t>
              </a:r>
              <a:r>
                <a:rPr lang="zh-CN" altLang="en-US" sz="2000" b="0">
                  <a:latin typeface="微软雅黑" panose="020B0503020204020204" charset="-122"/>
                  <a:ea typeface="微软雅黑" panose="020B0503020204020204" charset="-122"/>
                  <a:cs typeface="微软雅黑" panose="020B0503020204020204" charset="-122"/>
                </a:rPr>
                <a:t>、I</a:t>
              </a:r>
              <a:r>
                <a:rPr lang="en-US" altLang="zh-CN" sz="2000" b="0">
                  <a:latin typeface="微软雅黑" panose="020B0503020204020204" charset="-122"/>
                  <a:ea typeface="微软雅黑" panose="020B0503020204020204" charset="-122"/>
                  <a:cs typeface="微软雅黑" panose="020B0503020204020204" charset="-122"/>
                </a:rPr>
                <a:t> </a:t>
              </a:r>
              <a:r>
                <a:rPr lang="zh-CN" altLang="en-US" sz="2000" b="0">
                  <a:latin typeface="微软雅黑" panose="020B0503020204020204" charset="-122"/>
                  <a:ea typeface="微软雅黑" panose="020B0503020204020204" charset="-122"/>
                  <a:cs typeface="微软雅黑" panose="020B0503020204020204" charset="-122"/>
                </a:rPr>
                <a:t>)</a:t>
              </a:r>
              <a:r>
                <a:rPr lang="en-US" altLang="zh-CN" sz="2000" b="0">
                  <a:latin typeface="微软雅黑" panose="020B0503020204020204" charset="-122"/>
                  <a:ea typeface="微软雅黑" panose="020B0503020204020204" charset="-122"/>
                  <a:cs typeface="微软雅黑" panose="020B0503020204020204" charset="-122"/>
                </a:rPr>
                <a:t> </a:t>
              </a:r>
              <a:r>
                <a:rPr lang="zh-CN" altLang="en-US" sz="2000" b="0">
                  <a:latin typeface="微软雅黑" panose="020B0503020204020204" charset="-122"/>
                  <a:ea typeface="微软雅黑" panose="020B0503020204020204" charset="-122"/>
                  <a:cs typeface="微软雅黑" panose="020B0503020204020204" charset="-122"/>
                </a:rPr>
                <a:t>&gt;</a:t>
              </a:r>
              <a:r>
                <a:rPr lang="en-US" altLang="zh-CN" sz="2000" b="0">
                  <a:latin typeface="微软雅黑" panose="020B0503020204020204" charset="-122"/>
                  <a:ea typeface="微软雅黑" panose="020B0503020204020204" charset="-122"/>
                  <a:cs typeface="微软雅黑" panose="020B0503020204020204" charset="-122"/>
                </a:rPr>
                <a:t> </a:t>
              </a:r>
              <a:r>
                <a:rPr lang="zh-CN" altLang="en-US" sz="2000" b="0">
                  <a:latin typeface="微软雅黑" panose="020B0503020204020204" charset="-122"/>
                  <a:ea typeface="微软雅黑" panose="020B0503020204020204" charset="-122"/>
                  <a:cs typeface="微软雅黑" panose="020B0503020204020204" charset="-122"/>
                </a:rPr>
                <a:t>—NO2。</a:t>
              </a:r>
              <a:endParaRPr lang="zh-CN" altLang="en-US" sz="2000" b="0">
                <a:latin typeface="微软雅黑" panose="020B0503020204020204" charset="-122"/>
                <a:ea typeface="微软雅黑" panose="020B0503020204020204" charset="-122"/>
                <a:cs typeface="微软雅黑" panose="020B0503020204020204" charset="-122"/>
              </a:endParaRPr>
            </a:p>
            <a:p>
              <a:pPr indent="0" fontAlgn="auto">
                <a:lnSpc>
                  <a:spcPct val="150000"/>
                </a:lnSpc>
                <a:spcBef>
                  <a:spcPts val="0"/>
                </a:spcBef>
                <a:spcAft>
                  <a:spcPts val="0"/>
                </a:spcAft>
              </a:pPr>
              <a:r>
                <a:rPr lang="zh-CN" altLang="en-US" sz="2000" b="0">
                  <a:latin typeface="微软雅黑" panose="020B0503020204020204" charset="-122"/>
                  <a:ea typeface="微软雅黑" panose="020B0503020204020204" charset="-122"/>
                  <a:cs typeface="微软雅黑" panose="020B0503020204020204" charset="-122"/>
                </a:rPr>
                <a:t>(1)含苯环结构的物质命名时,需根据取代基的优先次序进行编号,使其位次和最小,如</a:t>
              </a:r>
              <a:r>
                <a:rPr lang="en-US" altLang="zh-CN" sz="2000" b="0">
                  <a:latin typeface="微软雅黑" panose="020B0503020204020204" charset="-122"/>
                  <a:ea typeface="微软雅黑" panose="020B0503020204020204" charset="-122"/>
                  <a:cs typeface="微软雅黑" panose="020B0503020204020204" charset="-122"/>
                </a:rPr>
                <a:t>                                                                 </a:t>
              </a:r>
              <a:r>
                <a:rPr lang="zh-CN" altLang="en-US" sz="2000" b="0">
                  <a:latin typeface="微软雅黑" panose="020B0503020204020204" charset="-122"/>
                  <a:ea typeface="微软雅黑" panose="020B0503020204020204" charset="-122"/>
                  <a:cs typeface="微软雅黑" panose="020B0503020204020204" charset="-122"/>
                </a:rPr>
                <a:t>的化学名称为2-甲基苯甲醛(或邻甲基苯甲醛)、</a:t>
              </a:r>
              <a:r>
                <a:rPr lang="en-US" altLang="zh-CN" sz="2000" b="0">
                  <a:latin typeface="微软雅黑" panose="020B0503020204020204" charset="-122"/>
                  <a:ea typeface="微软雅黑" panose="020B0503020204020204" charset="-122"/>
                  <a:cs typeface="微软雅黑" panose="020B0503020204020204" charset="-122"/>
                </a:rPr>
                <a:t>                    </a:t>
              </a:r>
              <a:r>
                <a:rPr lang="zh-CN" altLang="en-US" sz="2000" b="0">
                  <a:latin typeface="微软雅黑" panose="020B0503020204020204" charset="-122"/>
                  <a:ea typeface="微软雅黑" panose="020B0503020204020204" charset="-122"/>
                  <a:cs typeface="微软雅黑" panose="020B0503020204020204" charset="-122"/>
                </a:rPr>
                <a:t>的化学名称为2-羟基苯甲醛(或邻羟基苯甲醛)。</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47" name="image35.jpeg" descr="source:si_idm1207836192;FounderCES"/>
            <p:cNvPicPr>
              <a:picLocks noChangeAspect="1"/>
            </p:cNvPicPr>
            <p:nvPr>
              <p:custDataLst>
                <p:tags r:id="rId2"/>
              </p:custDataLst>
            </p:nvPr>
          </p:nvPicPr>
          <p:blipFill>
            <a:blip r:embed="rId3"/>
            <a:stretch>
              <a:fillRect/>
            </a:stretch>
          </p:blipFill>
          <p:spPr>
            <a:xfrm>
              <a:off x="15681" y="4153"/>
              <a:ext cx="2330" cy="984"/>
            </a:xfrm>
            <a:prstGeom prst="rect">
              <a:avLst/>
            </a:prstGeom>
          </p:spPr>
        </p:pic>
        <p:pic>
          <p:nvPicPr>
            <p:cNvPr id="48" name="image36.jpeg" descr="source:si_idm1207809952;FounderCES"/>
            <p:cNvPicPr>
              <a:picLocks noChangeAspect="1"/>
            </p:cNvPicPr>
            <p:nvPr>
              <p:custDataLst>
                <p:tags r:id="rId4"/>
              </p:custDataLst>
            </p:nvPr>
          </p:nvPicPr>
          <p:blipFill>
            <a:blip r:embed="rId5"/>
            <a:stretch>
              <a:fillRect/>
            </a:stretch>
          </p:blipFill>
          <p:spPr>
            <a:xfrm>
              <a:off x="9463" y="5137"/>
              <a:ext cx="2330" cy="1230"/>
            </a:xfrm>
            <a:prstGeom prst="rect">
              <a:avLst/>
            </a:prstGeom>
          </p:spPr>
        </p:pic>
        <p:sp>
          <p:nvSpPr>
            <p:cNvPr id="108" name="文本框 107"/>
            <p:cNvSpPr txBox="1"/>
            <p:nvPr>
              <p:custDataLst>
                <p:tags r:id="rId6"/>
              </p:custDataLst>
            </p:nvPr>
          </p:nvSpPr>
          <p:spPr>
            <a:xfrm>
              <a:off x="1150" y="6499"/>
              <a:ext cx="15960" cy="1228"/>
            </a:xfrm>
            <a:prstGeom prst="rect">
              <a:avLst/>
            </a:prstGeom>
            <a:noFill/>
            <a:ln w="9525">
              <a:noFill/>
            </a:ln>
          </p:spPr>
          <p:txBody>
            <a:bodyPr wrap="square">
              <a:noAutofit/>
            </a:bodyPr>
            <a:p>
              <a:pPr indent="0"/>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苯环</a:t>
              </a:r>
              <a:r>
                <a:rPr lang="zh-CN" sz="2000" b="0" u="wavy">
                  <a:solidFill>
                    <a:srgbClr val="FF0000"/>
                  </a:solidFill>
                  <a:latin typeface="微软雅黑" panose="020B0503020204020204" charset="-122"/>
                  <a:ea typeface="微软雅黑" panose="020B0503020204020204" charset="-122"/>
                  <a:cs typeface="微软雅黑" panose="020B0503020204020204" charset="-122"/>
                </a:rPr>
                <a:t>侧链含不饱和官能团</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如碳碳双键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把</a:t>
              </a:r>
              <a:r>
                <a:rPr lang="zh-CN" sz="2000" b="0" u="wavy">
                  <a:solidFill>
                    <a:srgbClr val="FF0000"/>
                  </a:solidFill>
                  <a:latin typeface="微软雅黑" panose="020B0503020204020204" charset="-122"/>
                  <a:ea typeface="微软雅黑" panose="020B0503020204020204" charset="-122"/>
                  <a:cs typeface="微软雅黑" panose="020B0503020204020204" charset="-122"/>
                </a:rPr>
                <a:t>侧链</a:t>
              </a:r>
              <a:r>
                <a:rPr lang="zh-CN" sz="2000" b="0" u="wavy">
                  <a:latin typeface="微软雅黑" panose="020B0503020204020204" charset="-122"/>
                  <a:ea typeface="微软雅黑" panose="020B0503020204020204" charset="-122"/>
                  <a:cs typeface="微软雅黑" panose="020B0503020204020204" charset="-122"/>
                </a:rPr>
                <a:t>当作主体</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苯环当作取代基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如苯乙烯。</a:t>
              </a:r>
              <a:endParaRPr lang="zh-CN" altLang="en-US" sz="2000" b="0">
                <a:latin typeface="微软雅黑" panose="020B0503020204020204" charset="-122"/>
                <a:ea typeface="微软雅黑" panose="020B0503020204020204" charset="-122"/>
                <a:cs typeface="微软雅黑" panose="020B0503020204020204" charset="-122"/>
              </a:endParaRPr>
            </a:p>
          </p:txBody>
        </p:sp>
      </p:grpSp>
      <p:sp>
        <p:nvSpPr>
          <p:cNvPr id="4" name="文本框 3"/>
          <p:cNvSpPr txBox="1"/>
          <p:nvPr>
            <p:custDataLst>
              <p:tags r:id="rId7"/>
            </p:custDataLst>
          </p:nvPr>
        </p:nvSpPr>
        <p:spPr>
          <a:xfrm>
            <a:off x="652780" y="4845685"/>
            <a:ext cx="11036300" cy="1014730"/>
          </a:xfrm>
          <a:prstGeom prst="rect">
            <a:avLst/>
          </a:prstGeom>
          <a:noFill/>
          <a:ln w="9525">
            <a:noFill/>
          </a:ln>
        </p:spPr>
        <p:txBody>
          <a:bodyPr wrap="square">
            <a:spAutoFit/>
          </a:bodyPr>
          <a:p>
            <a:pPr indent="0" fontAlgn="auto">
              <a:lnSpc>
                <a:spcPct val="150000"/>
              </a:lnSpc>
            </a:pPr>
            <a:r>
              <a:rPr lang="en-US" altLang="zh-CN"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链状化合物命名</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链状化合物命名选取主链时要包括官能团上的碳原子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如醛基、酯基、羧基等官能团上的碳原子。</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P spid="5" grpId="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P218</a:t>
            </a:r>
            <a:endParaRPr lang="en-US" altLang="zh-CN" sz="2000">
              <a:solidFill>
                <a:schemeClr val="bg1"/>
              </a:solidFill>
              <a:latin typeface="微软雅黑W10 Bold" charset="0"/>
              <a:ea typeface="微软雅黑W10 Bold" charset="0"/>
            </a:endParaRPr>
          </a:p>
        </p:txBody>
      </p:sp>
      <p:sp>
        <p:nvSpPr>
          <p:cNvPr id="237" name="文本框 236"/>
          <p:cNvSpPr txBox="1"/>
          <p:nvPr/>
        </p:nvSpPr>
        <p:spPr>
          <a:xfrm>
            <a:off x="704215" y="95504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书宋_GBK" charset="0"/>
              </a:rPr>
              <a:t>写出以</a:t>
            </a:r>
            <a:endParaRPr lang="zh-CN" altLang="en-US" sz="2000" b="0">
              <a:latin typeface="微软雅黑" panose="020B0503020204020204" charset="-122"/>
              <a:ea typeface="微软雅黑" panose="020B0503020204020204" charset="-122"/>
              <a:cs typeface="方正书宋_GBK" charset="0"/>
            </a:endParaRPr>
          </a:p>
        </p:txBody>
      </p:sp>
      <p:pic>
        <p:nvPicPr>
          <p:cNvPr id="3" name="图片 2"/>
          <p:cNvPicPr/>
          <p:nvPr/>
        </p:nvPicPr>
        <p:blipFill>
          <a:blip r:embed="rId1"/>
          <a:stretch>
            <a:fillRect/>
          </a:stretch>
        </p:blipFill>
        <p:spPr>
          <a:xfrm>
            <a:off x="1553210" y="955040"/>
            <a:ext cx="1151255" cy="446405"/>
          </a:xfrm>
          <a:prstGeom prst="rect">
            <a:avLst/>
          </a:prstGeom>
          <a:noFill/>
          <a:ln w="9525">
            <a:noFill/>
          </a:ln>
        </p:spPr>
      </p:pic>
      <p:sp>
        <p:nvSpPr>
          <p:cNvPr id="238" name="文本框 237"/>
          <p:cNvSpPr txBox="1"/>
          <p:nvPr/>
        </p:nvSpPr>
        <p:spPr>
          <a:xfrm>
            <a:off x="2620010" y="95377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MgBr</a:t>
            </a:r>
            <a:r>
              <a:rPr lang="zh-CN" sz="2000" b="0">
                <a:latin typeface="微软雅黑" panose="020B0503020204020204" charset="-122"/>
                <a:ea typeface="微软雅黑" panose="020B0503020204020204" charset="-122"/>
                <a:cs typeface="微软雅黑" panose="020B0503020204020204" charset="-122"/>
              </a:rPr>
              <a:t>为原料制备</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2"/>
          <a:stretch>
            <a:fillRect/>
          </a:stretch>
        </p:blipFill>
        <p:spPr>
          <a:xfrm>
            <a:off x="5385435" y="955040"/>
            <a:ext cx="1188720" cy="568960"/>
          </a:xfrm>
          <a:prstGeom prst="rect">
            <a:avLst/>
          </a:prstGeom>
          <a:noFill/>
          <a:ln w="9525">
            <a:noFill/>
          </a:ln>
        </p:spPr>
      </p:pic>
      <p:sp>
        <p:nvSpPr>
          <p:cNvPr id="239" name="文本框 238"/>
          <p:cNvSpPr txBox="1"/>
          <p:nvPr/>
        </p:nvSpPr>
        <p:spPr>
          <a:xfrm>
            <a:off x="6463030" y="955040"/>
            <a:ext cx="7539990"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的合成路线流程图</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无机试剂和有机溶剂任用</a:t>
            </a:r>
            <a:r>
              <a:rPr lang="en-US"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04215" y="1507490"/>
            <a:ext cx="6096000"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合成路线流程图示例见本题题干</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grpSp>
        <p:nvGrpSpPr>
          <p:cNvPr id="8" name="组合 7"/>
          <p:cNvGrpSpPr/>
          <p:nvPr/>
        </p:nvGrpSpPr>
        <p:grpSpPr>
          <a:xfrm>
            <a:off x="909955" y="1906270"/>
            <a:ext cx="8940800" cy="984885"/>
            <a:chOff x="1433" y="3002"/>
            <a:chExt cx="14080" cy="1551"/>
          </a:xfrm>
        </p:grpSpPr>
        <p:pic>
          <p:nvPicPr>
            <p:cNvPr id="6" name="图片 5"/>
            <p:cNvPicPr/>
            <p:nvPr>
              <p:custDataLst>
                <p:tags r:id="rId3"/>
              </p:custDataLst>
            </p:nvPr>
          </p:nvPicPr>
          <p:blipFill>
            <a:blip r:embed="rId1"/>
            <a:stretch>
              <a:fillRect/>
            </a:stretch>
          </p:blipFill>
          <p:spPr>
            <a:xfrm>
              <a:off x="1433" y="3384"/>
              <a:ext cx="1900" cy="924"/>
            </a:xfrm>
            <a:prstGeom prst="rect">
              <a:avLst/>
            </a:prstGeom>
            <a:noFill/>
            <a:ln w="9525">
              <a:noFill/>
            </a:ln>
          </p:spPr>
        </p:pic>
        <p:pic>
          <p:nvPicPr>
            <p:cNvPr id="241" name="图片 240"/>
            <p:cNvPicPr/>
            <p:nvPr>
              <p:custDataLst>
                <p:tags r:id="rId4"/>
              </p:custDataLst>
            </p:nvPr>
          </p:nvPicPr>
          <p:blipFill>
            <a:blip r:embed="rId5"/>
            <a:stretch>
              <a:fillRect/>
            </a:stretch>
          </p:blipFill>
          <p:spPr>
            <a:xfrm>
              <a:off x="4752" y="3002"/>
              <a:ext cx="2231" cy="1543"/>
            </a:xfrm>
            <a:prstGeom prst="rect">
              <a:avLst/>
            </a:prstGeom>
            <a:noFill/>
            <a:ln w="9525">
              <a:noFill/>
            </a:ln>
          </p:spPr>
        </p:pic>
        <p:pic>
          <p:nvPicPr>
            <p:cNvPr id="243" name="图片 242"/>
            <p:cNvPicPr/>
            <p:nvPr>
              <p:custDataLst>
                <p:tags r:id="rId6"/>
              </p:custDataLst>
            </p:nvPr>
          </p:nvPicPr>
          <p:blipFill>
            <a:blip r:embed="rId7"/>
            <a:stretch>
              <a:fillRect/>
            </a:stretch>
          </p:blipFill>
          <p:spPr>
            <a:xfrm>
              <a:off x="8342" y="3085"/>
              <a:ext cx="1980" cy="1468"/>
            </a:xfrm>
            <a:prstGeom prst="rect">
              <a:avLst/>
            </a:prstGeom>
            <a:noFill/>
            <a:ln w="9525">
              <a:noFill/>
            </a:ln>
          </p:spPr>
        </p:pic>
        <p:grpSp>
          <p:nvGrpSpPr>
            <p:cNvPr id="7" name="组合 6"/>
            <p:cNvGrpSpPr/>
            <p:nvPr/>
          </p:nvGrpSpPr>
          <p:grpSpPr>
            <a:xfrm>
              <a:off x="3333" y="3334"/>
              <a:ext cx="12180" cy="1050"/>
              <a:chOff x="3333" y="3334"/>
              <a:chExt cx="12180" cy="1050"/>
            </a:xfrm>
          </p:grpSpPr>
          <p:pic>
            <p:nvPicPr>
              <p:cNvPr id="240" name="图片 239"/>
              <p:cNvPicPr/>
              <p:nvPr>
                <p:custDataLst>
                  <p:tags r:id="rId8"/>
                </p:custDataLst>
              </p:nvPr>
            </p:nvPicPr>
            <p:blipFill>
              <a:blip r:embed="rId9"/>
              <a:stretch>
                <a:fillRect/>
              </a:stretch>
            </p:blipFill>
            <p:spPr>
              <a:xfrm>
                <a:off x="3333" y="3492"/>
                <a:ext cx="1419" cy="816"/>
              </a:xfrm>
              <a:prstGeom prst="rect">
                <a:avLst/>
              </a:prstGeom>
              <a:noFill/>
              <a:ln w="9525">
                <a:noFill/>
              </a:ln>
            </p:spPr>
          </p:pic>
          <p:pic>
            <p:nvPicPr>
              <p:cNvPr id="242" name="图片 241"/>
              <p:cNvPicPr/>
              <p:nvPr>
                <p:custDataLst>
                  <p:tags r:id="rId10"/>
                </p:custDataLst>
              </p:nvPr>
            </p:nvPicPr>
            <p:blipFill>
              <a:blip r:embed="rId11"/>
              <a:stretch>
                <a:fillRect/>
              </a:stretch>
            </p:blipFill>
            <p:spPr>
              <a:xfrm>
                <a:off x="7086" y="3492"/>
                <a:ext cx="1228" cy="817"/>
              </a:xfrm>
              <a:prstGeom prst="rect">
                <a:avLst/>
              </a:prstGeom>
              <a:noFill/>
              <a:ln w="9525">
                <a:noFill/>
              </a:ln>
            </p:spPr>
          </p:pic>
          <p:pic>
            <p:nvPicPr>
              <p:cNvPr id="244" name="图片 243"/>
              <p:cNvPicPr/>
              <p:nvPr>
                <p:custDataLst>
                  <p:tags r:id="rId12"/>
                </p:custDataLst>
              </p:nvPr>
            </p:nvPicPr>
            <p:blipFill>
              <a:blip r:embed="rId13"/>
              <a:stretch>
                <a:fillRect/>
              </a:stretch>
            </p:blipFill>
            <p:spPr>
              <a:xfrm>
                <a:off x="10128" y="3508"/>
                <a:ext cx="1107" cy="654"/>
              </a:xfrm>
              <a:prstGeom prst="rect">
                <a:avLst/>
              </a:prstGeom>
              <a:noFill/>
              <a:ln w="9525">
                <a:noFill/>
              </a:ln>
            </p:spPr>
          </p:pic>
          <p:pic>
            <p:nvPicPr>
              <p:cNvPr id="245" name="图片 244"/>
              <p:cNvPicPr/>
              <p:nvPr>
                <p:custDataLst>
                  <p:tags r:id="rId14"/>
                </p:custDataLst>
              </p:nvPr>
            </p:nvPicPr>
            <p:blipFill>
              <a:blip r:embed="rId15"/>
              <a:stretch>
                <a:fillRect/>
              </a:stretch>
            </p:blipFill>
            <p:spPr>
              <a:xfrm>
                <a:off x="11235" y="3384"/>
                <a:ext cx="1493" cy="1001"/>
              </a:xfrm>
              <a:prstGeom prst="rect">
                <a:avLst/>
              </a:prstGeom>
              <a:noFill/>
              <a:ln w="9525">
                <a:noFill/>
              </a:ln>
            </p:spPr>
          </p:pic>
          <p:pic>
            <p:nvPicPr>
              <p:cNvPr id="246" name="图片 245"/>
              <p:cNvPicPr/>
              <p:nvPr>
                <p:custDataLst>
                  <p:tags r:id="rId16"/>
                </p:custDataLst>
              </p:nvPr>
            </p:nvPicPr>
            <p:blipFill>
              <a:blip r:embed="rId17"/>
              <a:stretch>
                <a:fillRect/>
              </a:stretch>
            </p:blipFill>
            <p:spPr>
              <a:xfrm>
                <a:off x="12439" y="3384"/>
                <a:ext cx="1376" cy="844"/>
              </a:xfrm>
              <a:prstGeom prst="rect">
                <a:avLst/>
              </a:prstGeom>
              <a:noFill/>
              <a:ln w="9525">
                <a:noFill/>
              </a:ln>
            </p:spPr>
          </p:pic>
          <p:pic>
            <p:nvPicPr>
              <p:cNvPr id="247" name="图片 246"/>
              <p:cNvPicPr/>
              <p:nvPr>
                <p:custDataLst>
                  <p:tags r:id="rId18"/>
                </p:custDataLst>
              </p:nvPr>
            </p:nvPicPr>
            <p:blipFill>
              <a:blip r:embed="rId2"/>
              <a:stretch>
                <a:fillRect/>
              </a:stretch>
            </p:blipFill>
            <p:spPr>
              <a:xfrm>
                <a:off x="13641" y="3334"/>
                <a:ext cx="1872" cy="1051"/>
              </a:xfrm>
              <a:prstGeom prst="rect">
                <a:avLst/>
              </a:prstGeom>
              <a:noFill/>
              <a:ln w="9525">
                <a:noFill/>
              </a:ln>
            </p:spPr>
          </p:pic>
        </p:grpSp>
      </p:grpSp>
      <p:sp>
        <p:nvSpPr>
          <p:cNvPr id="252" name="文本框 251"/>
          <p:cNvSpPr txBox="1"/>
          <p:nvPr/>
        </p:nvSpPr>
        <p:spPr>
          <a:xfrm>
            <a:off x="10354310" y="307975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发生第</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个</a:t>
            </a:r>
            <a:endParaRPr lang="en-US" altLang="en-US" sz="2000" b="0">
              <a:latin typeface="微软雅黑" panose="020B0503020204020204" charset="-122"/>
              <a:ea typeface="微软雅黑" panose="020B0503020204020204" charset="-122"/>
              <a:cs typeface="微软雅黑" panose="020B0503020204020204" charset="-122"/>
            </a:endParaRPr>
          </a:p>
        </p:txBody>
      </p:sp>
      <p:grpSp>
        <p:nvGrpSpPr>
          <p:cNvPr id="18" name="组合 17"/>
          <p:cNvGrpSpPr/>
          <p:nvPr/>
        </p:nvGrpSpPr>
        <p:grpSpPr>
          <a:xfrm>
            <a:off x="584835" y="2919095"/>
            <a:ext cx="13939520" cy="1776095"/>
            <a:chOff x="921" y="4597"/>
            <a:chExt cx="21952" cy="2797"/>
          </a:xfrm>
        </p:grpSpPr>
        <p:sp>
          <p:nvSpPr>
            <p:cNvPr id="251" name="文本框 250"/>
            <p:cNvSpPr txBox="1"/>
            <p:nvPr/>
          </p:nvSpPr>
          <p:spPr>
            <a:xfrm>
              <a:off x="13815" y="4850"/>
              <a:ext cx="8000" cy="628"/>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楷体_GBK" charset="0"/>
                </a:rPr>
                <a:t>可由</a:t>
              </a:r>
              <a:endParaRPr lang="zh-CN" altLang="en-US" sz="2000" b="0">
                <a:latin typeface="微软雅黑" panose="020B0503020204020204" charset="-122"/>
                <a:ea typeface="微软雅黑" panose="020B0503020204020204" charset="-122"/>
                <a:cs typeface="方正楷体_GBK" charset="0"/>
              </a:endParaRPr>
            </a:p>
          </p:txBody>
        </p:sp>
        <p:pic>
          <p:nvPicPr>
            <p:cNvPr id="12" name="图片 11"/>
            <p:cNvPicPr/>
            <p:nvPr/>
          </p:nvPicPr>
          <p:blipFill>
            <a:blip r:embed="rId19"/>
            <a:stretch>
              <a:fillRect/>
            </a:stretch>
          </p:blipFill>
          <p:spPr>
            <a:xfrm>
              <a:off x="14873" y="4597"/>
              <a:ext cx="1604" cy="1168"/>
            </a:xfrm>
            <a:prstGeom prst="rect">
              <a:avLst/>
            </a:prstGeom>
            <a:noFill/>
            <a:ln w="9525">
              <a:noFill/>
            </a:ln>
          </p:spPr>
        </p:pic>
        <p:sp>
          <p:nvSpPr>
            <p:cNvPr id="254" name="文本框 253"/>
            <p:cNvSpPr txBox="1"/>
            <p:nvPr/>
          </p:nvSpPr>
          <p:spPr>
            <a:xfrm>
              <a:off x="14873" y="5911"/>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从而可得合理的</a:t>
              </a:r>
              <a:endParaRPr lang="zh-CN" altLang="en-US" sz="2000" b="0">
                <a:latin typeface="微软雅黑" panose="020B0503020204020204" charset="-122"/>
                <a:ea typeface="微软雅黑" panose="020B0503020204020204" charset="-122"/>
                <a:cs typeface="微软雅黑" panose="020B0503020204020204" charset="-122"/>
              </a:endParaRPr>
            </a:p>
          </p:txBody>
        </p:sp>
        <p:grpSp>
          <p:nvGrpSpPr>
            <p:cNvPr id="17" name="组合 16"/>
            <p:cNvGrpSpPr/>
            <p:nvPr/>
          </p:nvGrpSpPr>
          <p:grpSpPr>
            <a:xfrm>
              <a:off x="921" y="4746"/>
              <a:ext cx="14214" cy="2648"/>
              <a:chOff x="921" y="4746"/>
              <a:chExt cx="14214" cy="2648"/>
            </a:xfrm>
          </p:grpSpPr>
          <p:sp>
            <p:nvSpPr>
              <p:cNvPr id="248" name="文本框 247"/>
              <p:cNvSpPr txBox="1"/>
              <p:nvPr/>
            </p:nvSpPr>
            <p:spPr>
              <a:xfrm>
                <a:off x="921" y="4798"/>
                <a:ext cx="8000" cy="628"/>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【解析】产物</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9" name="图片 8"/>
              <p:cNvPicPr/>
              <p:nvPr/>
            </p:nvPicPr>
            <p:blipFill>
              <a:blip r:embed="rId20"/>
              <a:stretch>
                <a:fillRect/>
              </a:stretch>
            </p:blipFill>
            <p:spPr>
              <a:xfrm>
                <a:off x="3595" y="4798"/>
                <a:ext cx="1634" cy="829"/>
              </a:xfrm>
              <a:prstGeom prst="rect">
                <a:avLst/>
              </a:prstGeom>
              <a:noFill/>
              <a:ln w="9525">
                <a:noFill/>
              </a:ln>
            </p:spPr>
          </p:pic>
          <p:sp>
            <p:nvSpPr>
              <p:cNvPr id="249" name="文本框 248"/>
              <p:cNvSpPr txBox="1"/>
              <p:nvPr/>
            </p:nvSpPr>
            <p:spPr>
              <a:xfrm>
                <a:off x="4966" y="4807"/>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可由</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0" name="图片 9"/>
              <p:cNvPicPr/>
              <p:nvPr/>
            </p:nvPicPr>
            <p:blipFill>
              <a:blip r:embed="rId21"/>
              <a:stretch>
                <a:fillRect/>
              </a:stretch>
            </p:blipFill>
            <p:spPr>
              <a:xfrm>
                <a:off x="6080" y="4799"/>
                <a:ext cx="1416" cy="865"/>
              </a:xfrm>
              <a:prstGeom prst="rect">
                <a:avLst/>
              </a:prstGeom>
              <a:noFill/>
              <a:ln w="9525">
                <a:noFill/>
              </a:ln>
            </p:spPr>
          </p:pic>
          <p:sp>
            <p:nvSpPr>
              <p:cNvPr id="250" name="文本框 249"/>
              <p:cNvSpPr txBox="1"/>
              <p:nvPr/>
            </p:nvSpPr>
            <p:spPr>
              <a:xfrm>
                <a:off x="7513" y="4850"/>
                <a:ext cx="6749" cy="628"/>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发生类似</a:t>
                </a:r>
                <a:r>
                  <a:rPr lang="en-US" sz="2000" b="0">
                    <a:latin typeface="微软雅黑" panose="020B0503020204020204" charset="-122"/>
                    <a:ea typeface="微软雅黑" panose="020B0503020204020204" charset="-122"/>
                    <a:cs typeface="微软雅黑" panose="020B0503020204020204" charset="-122"/>
                  </a:rPr>
                  <a:t>D→E</a:t>
                </a:r>
                <a:r>
                  <a:rPr lang="zh-CN" sz="2000" b="0">
                    <a:latin typeface="微软雅黑" panose="020B0503020204020204" charset="-122"/>
                    <a:ea typeface="微软雅黑" panose="020B0503020204020204" charset="-122"/>
                    <a:cs typeface="微软雅黑" panose="020B0503020204020204" charset="-122"/>
                  </a:rPr>
                  <a:t>的反应得到</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1" name="图片 10"/>
              <p:cNvPicPr/>
              <p:nvPr/>
            </p:nvPicPr>
            <p:blipFill>
              <a:blip r:embed="rId21"/>
              <a:stretch>
                <a:fillRect/>
              </a:stretch>
            </p:blipFill>
            <p:spPr>
              <a:xfrm>
                <a:off x="12439" y="4746"/>
                <a:ext cx="1376" cy="875"/>
              </a:xfrm>
              <a:prstGeom prst="rect">
                <a:avLst/>
              </a:prstGeom>
              <a:noFill/>
              <a:ln w="9525">
                <a:noFill/>
              </a:ln>
            </p:spPr>
          </p:pic>
          <p:pic>
            <p:nvPicPr>
              <p:cNvPr id="13" name="图片 12"/>
              <p:cNvPicPr/>
              <p:nvPr/>
            </p:nvPicPr>
            <p:blipFill>
              <a:blip r:embed="rId22"/>
              <a:stretch>
                <a:fillRect/>
              </a:stretch>
            </p:blipFill>
            <p:spPr>
              <a:xfrm>
                <a:off x="4752" y="5764"/>
                <a:ext cx="1624" cy="902"/>
              </a:xfrm>
              <a:prstGeom prst="rect">
                <a:avLst/>
              </a:prstGeom>
              <a:noFill/>
              <a:ln w="9525">
                <a:noFill/>
              </a:ln>
            </p:spPr>
          </p:pic>
          <p:sp>
            <p:nvSpPr>
              <p:cNvPr id="253" name="文本框 252"/>
              <p:cNvSpPr txBox="1"/>
              <p:nvPr/>
            </p:nvSpPr>
            <p:spPr>
              <a:xfrm>
                <a:off x="6376" y="5880"/>
                <a:ext cx="8000" cy="628"/>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发生第</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个已知信息反应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再经氧化可得</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4" name="图片 13"/>
              <p:cNvPicPr/>
              <p:nvPr/>
            </p:nvPicPr>
            <p:blipFill>
              <a:blip r:embed="rId19"/>
              <a:stretch>
                <a:fillRect/>
              </a:stretch>
            </p:blipFill>
            <p:spPr>
              <a:xfrm>
                <a:off x="13264" y="5775"/>
                <a:ext cx="1871" cy="1100"/>
              </a:xfrm>
              <a:prstGeom prst="rect">
                <a:avLst/>
              </a:prstGeom>
              <a:noFill/>
              <a:ln w="9525">
                <a:noFill/>
              </a:ln>
            </p:spPr>
          </p:pic>
          <p:sp>
            <p:nvSpPr>
              <p:cNvPr id="15" name="文本框 14"/>
              <p:cNvSpPr txBox="1"/>
              <p:nvPr/>
            </p:nvSpPr>
            <p:spPr>
              <a:xfrm>
                <a:off x="1109" y="5915"/>
                <a:ext cx="4012" cy="628"/>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已知信息反应得到</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16" name="文本框 15"/>
              <p:cNvSpPr txBox="1"/>
              <p:nvPr/>
            </p:nvSpPr>
            <p:spPr>
              <a:xfrm>
                <a:off x="1109" y="6766"/>
                <a:ext cx="9600" cy="628"/>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合成路线。</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grpSp>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252"/>
                                        </p:tgtEl>
                                        <p:attrNameLst>
                                          <p:attrName>style.visibility</p:attrName>
                                        </p:attrNameLst>
                                      </p:cBhvr>
                                      <p:to>
                                        <p:strVal val="visible"/>
                                      </p:to>
                                    </p:set>
                                    <p:animEffect transition="in" filter="blinds(horizontal)">
                                      <p:cBhvr>
                                        <p:cTn id="15" dur="500"/>
                                        <p:tgtEl>
                                          <p:spTgt spid="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 grpId="0"/>
      <p:bldP spid="252" grpId="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3994785" y="3497580"/>
            <a:ext cx="7058660"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羧酸及其衍生物质</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
        <p:nvSpPr>
          <p:cNvPr id="2" name="文本框 1"/>
          <p:cNvSpPr txBox="1"/>
          <p:nvPr/>
        </p:nvSpPr>
        <p:spPr>
          <a:xfrm>
            <a:off x="1908810" y="3497580"/>
            <a:ext cx="1555115" cy="521970"/>
          </a:xfrm>
          <a:prstGeom prst="rect">
            <a:avLst/>
          </a:prstGeom>
          <a:noFill/>
        </p:spPr>
        <p:txBody>
          <a:bodyPr wrap="square" rtlCol="0">
            <a:spAutoFit/>
          </a:bodyPr>
          <a:p>
            <a:r>
              <a:rPr lang="zh-CN" sz="2800" dirty="0">
                <a:solidFill>
                  <a:schemeClr val="bg1"/>
                </a:solidFill>
                <a:latin typeface="微软雅黑" panose="020B0503020204020204" charset="-122"/>
                <a:ea typeface="微软雅黑" panose="020B0503020204020204" charset="-122"/>
                <a:cs typeface="微软雅黑" panose="020B0503020204020204" charset="-122"/>
                <a:sym typeface="+mn-ea"/>
              </a:rPr>
              <a:t>考点</a:t>
            </a:r>
            <a:r>
              <a:rPr lang="en-US" altLang="zh-CN" sz="2800" dirty="0">
                <a:solidFill>
                  <a:schemeClr val="bg1"/>
                </a:solidFill>
                <a:latin typeface="微软雅黑" panose="020B0503020204020204" charset="-122"/>
                <a:ea typeface="微软雅黑" panose="020B0503020204020204" charset="-122"/>
                <a:cs typeface="微软雅黑" panose="020B0503020204020204" charset="-122"/>
                <a:sym typeface="+mn-ea"/>
              </a:rPr>
              <a:t>55</a:t>
            </a:r>
            <a:endParaRPr lang="en-US" altLang="zh-CN" sz="2800"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00" name="文本框 99"/>
          <p:cNvSpPr txBox="1"/>
          <p:nvPr/>
        </p:nvSpPr>
        <p:spPr>
          <a:xfrm>
            <a:off x="694690" y="937895"/>
            <a:ext cx="10903585" cy="2399665"/>
          </a:xfrm>
          <a:prstGeom prst="rect">
            <a:avLst/>
          </a:prstGeom>
          <a:noFill/>
          <a:ln w="9525">
            <a:noFill/>
          </a:ln>
        </p:spPr>
        <p:txBody>
          <a:bodyPr wrap="square">
            <a:sp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0">
                <a:solidFill>
                  <a:schemeClr val="tx1"/>
                </a:solidFill>
                <a:latin typeface="微软雅黑" panose="020B0503020204020204" charset="-122"/>
                <a:ea typeface="微软雅黑" panose="020B0503020204020204" charset="-122"/>
                <a:cs typeface="微软雅黑" panose="020B0503020204020204" charset="-122"/>
              </a:rPr>
              <a:t>羧酸</a:t>
            </a:r>
            <a:r>
              <a:rPr lang="en-US" sz="2000" b="0">
                <a:solidFill>
                  <a:schemeClr val="tx1"/>
                </a:solidFill>
                <a:latin typeface="微软雅黑" panose="020B0503020204020204" charset="-122"/>
                <a:ea typeface="微软雅黑" panose="020B0503020204020204" charset="-122"/>
                <a:cs typeface="微软雅黑" panose="020B0503020204020204" charset="-122"/>
              </a:rPr>
              <a:t>(</a:t>
            </a:r>
            <a:r>
              <a:rPr lang="en-US"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0">
                <a:solidFill>
                  <a:schemeClr val="tx1"/>
                </a:solidFill>
                <a:latin typeface="微软雅黑" panose="020B0503020204020204" charset="-122"/>
                <a:ea typeface="微软雅黑" panose="020B0503020204020204" charset="-122"/>
                <a:cs typeface="微软雅黑" panose="020B0503020204020204" charset="-122"/>
              </a:rPr>
              <a:t>定义</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由烃基</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或氢原子</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与羧基相连而构成的有机化合物</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官能团为羧基</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en-US" sz="2000" b="0">
                <a:solidFill>
                  <a:schemeClr val="tx1"/>
                </a:solidFill>
                <a:latin typeface="微软雅黑" panose="020B0503020204020204" charset="-122"/>
                <a:ea typeface="微软雅黑" panose="020B0503020204020204" charset="-122"/>
                <a:cs typeface="微软雅黑" panose="020B0503020204020204" charset="-122"/>
              </a:rPr>
              <a:t>COOH)</a:t>
            </a:r>
            <a:r>
              <a:rPr lang="zh-CN" sz="2000" b="0">
                <a:solidFill>
                  <a:schemeClr val="tx1"/>
                </a:solidFill>
                <a:latin typeface="微软雅黑" panose="020B0503020204020204" charset="-122"/>
                <a:ea typeface="微软雅黑" panose="020B0503020204020204" charset="-122"/>
                <a:cs typeface="微软雅黑" panose="020B0503020204020204" charset="-122"/>
              </a:rPr>
              <a:t>。</a:t>
            </a:r>
            <a:r>
              <a:rPr lang="en-US" sz="2000" b="0">
                <a:solidFill>
                  <a:schemeClr val="tx1"/>
                </a:solidFill>
                <a:latin typeface="微软雅黑" panose="020B0503020204020204" charset="-122"/>
                <a:ea typeface="微软雅黑" panose="020B0503020204020204" charset="-122"/>
                <a:cs typeface="微软雅黑" panose="020B0503020204020204" charset="-122"/>
              </a:rPr>
              <a:t>(</a:t>
            </a:r>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a:solidFill>
                  <a:schemeClr val="tx1"/>
                </a:solidFill>
                <a:latin typeface="微软雅黑" panose="020B0503020204020204" charset="-122"/>
                <a:ea typeface="微软雅黑" panose="020B0503020204020204" charset="-122"/>
                <a:cs typeface="微软雅黑" panose="020B0503020204020204" charset="-122"/>
              </a:rPr>
              <a:t>化学性质</a:t>
            </a:r>
            <a:r>
              <a:rPr lang="en-US" sz="2000" b="0">
                <a:solidFill>
                  <a:schemeClr val="tx1"/>
                </a:solidFill>
                <a:latin typeface="微软雅黑" panose="020B0503020204020204" charset="-122"/>
                <a:ea typeface="微软雅黑" panose="020B0503020204020204" charset="-122"/>
                <a:cs typeface="微软雅黑" panose="020B0503020204020204" charset="-122"/>
              </a:rPr>
              <a:t>①</a:t>
            </a:r>
            <a:r>
              <a:rPr lang="zh-CN" sz="2000" b="0">
                <a:solidFill>
                  <a:schemeClr val="tx1"/>
                </a:solidFill>
                <a:latin typeface="微软雅黑" panose="020B0503020204020204" charset="-122"/>
                <a:ea typeface="微软雅黑" panose="020B0503020204020204" charset="-122"/>
                <a:cs typeface="微软雅黑" panose="020B0503020204020204" charset="-122"/>
              </a:rPr>
              <a:t>弱酸性</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en-US" sz="2000" b="0">
                <a:solidFill>
                  <a:schemeClr val="tx1"/>
                </a:solidFill>
                <a:latin typeface="微软雅黑" panose="020B0503020204020204" charset="-122"/>
                <a:ea typeface="微软雅黑" panose="020B0503020204020204" charset="-122"/>
                <a:cs typeface="微软雅黑" panose="020B0503020204020204" charset="-122"/>
              </a:rPr>
              <a:t>—COOH</a:t>
            </a:r>
            <a:r>
              <a:rPr lang="zh-CN" sz="2000" b="0">
                <a:solidFill>
                  <a:schemeClr val="tx1"/>
                </a:solidFill>
                <a:latin typeface="微软雅黑" panose="020B0503020204020204" charset="-122"/>
                <a:ea typeface="微软雅黑" panose="020B0503020204020204" charset="-122"/>
                <a:cs typeface="微软雅黑" panose="020B0503020204020204" charset="-122"/>
              </a:rPr>
              <a:t>能电离出</a:t>
            </a:r>
            <a:r>
              <a:rPr lang="en-US" sz="2000" b="0">
                <a:solidFill>
                  <a:schemeClr val="tx1"/>
                </a:solidFill>
                <a:latin typeface="微软雅黑" panose="020B0503020204020204" charset="-122"/>
                <a:ea typeface="微软雅黑" panose="020B0503020204020204" charset="-122"/>
                <a:cs typeface="微软雅黑" panose="020B0503020204020204" charset="-122"/>
              </a:rPr>
              <a:t>H</a:t>
            </a:r>
            <a:r>
              <a:rPr lang="en-US" sz="2000" b="0" baseline="30000">
                <a:solidFill>
                  <a:schemeClr val="tx1"/>
                </a:solidFill>
                <a:latin typeface="微软雅黑" panose="020B0503020204020204" charset="-122"/>
                <a:ea typeface="微软雅黑" panose="020B0503020204020204" charset="-122"/>
                <a:cs typeface="微软雅黑" panose="020B0503020204020204" charset="-122"/>
              </a:rPr>
              <a:t>+</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羧酸可以与</a:t>
            </a:r>
            <a:r>
              <a:rPr lang="en-US" sz="2000" b="0">
                <a:solidFill>
                  <a:schemeClr val="tx1"/>
                </a:solidFill>
                <a:latin typeface="微软雅黑" panose="020B0503020204020204" charset="-122"/>
                <a:ea typeface="微软雅黑" panose="020B0503020204020204" charset="-122"/>
                <a:cs typeface="微软雅黑" panose="020B0503020204020204" charset="-122"/>
              </a:rPr>
              <a:t>Na</a:t>
            </a:r>
            <a:r>
              <a:rPr lang="zh-CN" sz="2000" b="0">
                <a:solidFill>
                  <a:schemeClr val="tx1"/>
                </a:solidFill>
                <a:latin typeface="微软雅黑" panose="020B0503020204020204" charset="-122"/>
                <a:ea typeface="微软雅黑" panose="020B0503020204020204" charset="-122"/>
                <a:cs typeface="微软雅黑" panose="020B0503020204020204" charset="-122"/>
              </a:rPr>
              <a:t>、</a:t>
            </a:r>
            <a:r>
              <a:rPr lang="en-US" sz="2000" b="0">
                <a:solidFill>
                  <a:schemeClr val="tx1"/>
                </a:solidFill>
                <a:latin typeface="微软雅黑" panose="020B0503020204020204" charset="-122"/>
                <a:ea typeface="微软雅黑" panose="020B0503020204020204" charset="-122"/>
                <a:cs typeface="微软雅黑" panose="020B0503020204020204" charset="-122"/>
              </a:rPr>
              <a:t>NaOH</a:t>
            </a:r>
            <a:r>
              <a:rPr lang="zh-CN" sz="2000" b="0">
                <a:solidFill>
                  <a:schemeClr val="tx1"/>
                </a:solidFill>
                <a:latin typeface="微软雅黑" panose="020B0503020204020204" charset="-122"/>
                <a:ea typeface="微软雅黑" panose="020B0503020204020204" charset="-122"/>
                <a:cs typeface="微软雅黑" panose="020B0503020204020204" charset="-122"/>
              </a:rPr>
              <a:t>、</a:t>
            </a:r>
            <a:r>
              <a:rPr lang="en-US" sz="2000" b="0">
                <a:solidFill>
                  <a:schemeClr val="tx1"/>
                </a:solidFill>
                <a:latin typeface="微软雅黑" panose="020B0503020204020204" charset="-122"/>
                <a:ea typeface="微软雅黑" panose="020B0503020204020204" charset="-122"/>
                <a:cs typeface="微软雅黑" panose="020B0503020204020204" charset="-122"/>
              </a:rPr>
              <a:t>Na</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sz="2000" b="0">
                <a:solidFill>
                  <a:schemeClr val="tx1"/>
                </a:solidFill>
                <a:latin typeface="微软雅黑" panose="020B0503020204020204" charset="-122"/>
                <a:ea typeface="微软雅黑" panose="020B0503020204020204" charset="-122"/>
                <a:cs typeface="微软雅黑" panose="020B0503020204020204" charset="-122"/>
              </a:rPr>
              <a:t>CO</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3</a:t>
            </a:r>
            <a:r>
              <a:rPr lang="zh-CN" sz="2000" b="0">
                <a:solidFill>
                  <a:schemeClr val="tx1"/>
                </a:solidFill>
                <a:latin typeface="微软雅黑" panose="020B0503020204020204" charset="-122"/>
                <a:ea typeface="微软雅黑" panose="020B0503020204020204" charset="-122"/>
                <a:cs typeface="微软雅黑" panose="020B0503020204020204" charset="-122"/>
              </a:rPr>
              <a:t>、</a:t>
            </a:r>
            <a:r>
              <a:rPr lang="en-US" sz="2000" b="0">
                <a:solidFill>
                  <a:schemeClr val="tx1"/>
                </a:solidFill>
                <a:latin typeface="微软雅黑" panose="020B0503020204020204" charset="-122"/>
                <a:ea typeface="微软雅黑" panose="020B0503020204020204" charset="-122"/>
                <a:cs typeface="微软雅黑" panose="020B0503020204020204" charset="-122"/>
              </a:rPr>
              <a:t>NaHCO</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3</a:t>
            </a:r>
            <a:r>
              <a:rPr lang="zh-CN" sz="2000" b="0">
                <a:solidFill>
                  <a:schemeClr val="tx1"/>
                </a:solidFill>
                <a:latin typeface="微软雅黑" panose="020B0503020204020204" charset="-122"/>
                <a:ea typeface="微软雅黑" panose="020B0503020204020204" charset="-122"/>
                <a:cs typeface="微软雅黑" panose="020B0503020204020204" charset="-122"/>
              </a:rPr>
              <a:t>反应。</a:t>
            </a:r>
            <a:r>
              <a:rPr lang="en-US" sz="2000" b="0">
                <a:solidFill>
                  <a:schemeClr val="tx1"/>
                </a:solidFill>
                <a:latin typeface="微软雅黑" panose="020B0503020204020204" charset="-122"/>
                <a:ea typeface="微软雅黑" panose="020B0503020204020204" charset="-122"/>
                <a:cs typeface="微软雅黑" panose="020B0503020204020204" charset="-122"/>
              </a:rPr>
              <a:t>②</a:t>
            </a:r>
            <a:r>
              <a:rPr lang="zh-CN" sz="2000" b="0">
                <a:solidFill>
                  <a:schemeClr val="tx1"/>
                </a:solidFill>
                <a:latin typeface="微软雅黑" panose="020B0503020204020204" charset="-122"/>
                <a:ea typeface="微软雅黑" panose="020B0503020204020204" charset="-122"/>
                <a:cs typeface="微软雅黑" panose="020B0503020204020204" charset="-122"/>
              </a:rPr>
              <a:t>氧化反应</a:t>
            </a:r>
            <a:r>
              <a:rPr lang="en-US" sz="2000" b="0">
                <a:solidFill>
                  <a:schemeClr val="tx1"/>
                </a:solidFill>
                <a:latin typeface="微软雅黑" panose="020B0503020204020204" charset="-122"/>
                <a:ea typeface="微软雅黑" panose="020B0503020204020204" charset="-122"/>
                <a:cs typeface="微软雅黑" panose="020B0503020204020204" charset="-122"/>
              </a:rPr>
              <a:t>:CH</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3</a:t>
            </a:r>
            <a:r>
              <a:rPr lang="en-US" sz="2000" b="0">
                <a:solidFill>
                  <a:schemeClr val="tx1"/>
                </a:solidFill>
                <a:latin typeface="微软雅黑" panose="020B0503020204020204" charset="-122"/>
                <a:ea typeface="微软雅黑" panose="020B0503020204020204" charset="-122"/>
                <a:cs typeface="微软雅黑" panose="020B0503020204020204" charset="-122"/>
              </a:rPr>
              <a:t>COOH+2O</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2</a:t>
            </a:r>
            <a:endParaRPr lang="en-US" altLang="en-US" sz="2000" b="0" baseline="-250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4187190" y="2943860"/>
            <a:ext cx="663575" cy="394335"/>
          </a:xfrm>
          <a:prstGeom prst="rect">
            <a:avLst/>
          </a:prstGeom>
          <a:noFill/>
          <a:ln w="9525">
            <a:noFill/>
          </a:ln>
        </p:spPr>
      </p:pic>
      <p:sp>
        <p:nvSpPr>
          <p:cNvPr id="101" name="文本框 100"/>
          <p:cNvSpPr txBox="1"/>
          <p:nvPr/>
        </p:nvSpPr>
        <p:spPr>
          <a:xfrm>
            <a:off x="694690" y="333819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③</a:t>
            </a:r>
            <a:r>
              <a:rPr lang="zh-CN" sz="2000" b="0">
                <a:latin typeface="微软雅黑" panose="020B0503020204020204" charset="-122"/>
                <a:ea typeface="微软雅黑" panose="020B0503020204020204" charset="-122"/>
                <a:cs typeface="微软雅黑" panose="020B0503020204020204" charset="-122"/>
              </a:rPr>
              <a:t>酯化反应</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2"/>
          <a:stretch>
            <a:fillRect/>
          </a:stretch>
        </p:blipFill>
        <p:spPr>
          <a:xfrm>
            <a:off x="2390775" y="3429000"/>
            <a:ext cx="2625725" cy="507365"/>
          </a:xfrm>
          <a:prstGeom prst="rect">
            <a:avLst/>
          </a:prstGeom>
          <a:noFill/>
          <a:ln w="9525">
            <a:noFill/>
          </a:ln>
        </p:spPr>
      </p:pic>
      <p:sp>
        <p:nvSpPr>
          <p:cNvPr id="102" name="文本框 101"/>
          <p:cNvSpPr txBox="1"/>
          <p:nvPr/>
        </p:nvSpPr>
        <p:spPr>
          <a:xfrm>
            <a:off x="5016500" y="3266440"/>
            <a:ext cx="6342380" cy="553085"/>
          </a:xfrm>
          <a:prstGeom prst="rect">
            <a:avLst/>
          </a:prstGeom>
          <a:noFill/>
          <a:ln w="9525">
            <a:noFill/>
          </a:ln>
        </p:spPr>
        <p:txBody>
          <a:bodyPr wrap="square">
            <a:spAutoFit/>
          </a:bodyPr>
          <a:p>
            <a:pPr indent="0" algn="ctr" fontAlgn="auto">
              <a:lnSpc>
                <a:spcPct val="150000"/>
              </a:lnSpc>
            </a:pPr>
            <a:r>
              <a:rPr lang="zh-CN" sz="2000" b="0">
                <a:latin typeface="微软雅黑" panose="020B0503020204020204" charset="-122"/>
                <a:ea typeface="微软雅黑" panose="020B0503020204020204" charset="-122"/>
                <a:cs typeface="微软雅黑" panose="020B0503020204020204" charset="-122"/>
              </a:rPr>
              <a:t>有机羧酸与醇发生酯化反应的机理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酸脱羟基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醇脱氢。</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850765" y="2867660"/>
            <a:ext cx="609600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微软雅黑" panose="020B0503020204020204" charset="-122"/>
                <a:sym typeface="+mn-ea"/>
              </a:rPr>
              <a:t>2CO</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+2H</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O</a:t>
            </a:r>
            <a:r>
              <a:rPr lang="zh-CN"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827405" y="3936365"/>
            <a:ext cx="6096000" cy="553085"/>
          </a:xfrm>
          <a:prstGeom prst="rect">
            <a:avLst/>
          </a:prstGeom>
          <a:noFill/>
        </p:spPr>
        <p:txBody>
          <a:bodyPr wrap="square" rtlCol="0" anchor="t">
            <a:spAutoFit/>
          </a:bodyPr>
          <a:p>
            <a:pPr indent="0" algn="ctr" fontAlgn="auto">
              <a:lnSpc>
                <a:spcPct val="150000"/>
              </a:lnSpc>
            </a:pPr>
            <a:r>
              <a:rPr lang="zh-CN" sz="2000">
                <a:latin typeface="微软雅黑" panose="020B0503020204020204" charset="-122"/>
                <a:ea typeface="微软雅黑" panose="020B0503020204020204" charset="-122"/>
                <a:cs typeface="微软雅黑" panose="020B0503020204020204" charset="-122"/>
                <a:sym typeface="+mn-ea"/>
              </a:rPr>
              <a:t>酯化反应属于取代反应。</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02" name="文本框 101"/>
          <p:cNvSpPr txBox="1"/>
          <p:nvPr/>
        </p:nvSpPr>
        <p:spPr>
          <a:xfrm>
            <a:off x="650875" y="98742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几种重要的羧酸</a:t>
            </a:r>
            <a:endParaRPr lang="zh-CN" altLang="en-US" sz="2000" b="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1309370" y="1386205"/>
          <a:ext cx="9811385" cy="4942205"/>
        </p:xfrm>
        <a:graphic>
          <a:graphicData uri="http://schemas.openxmlformats.org/drawingml/2006/table">
            <a:tbl>
              <a:tblPr/>
              <a:tblGrid>
                <a:gridCol w="2293620"/>
                <a:gridCol w="2294255"/>
                <a:gridCol w="1911350"/>
                <a:gridCol w="3312160"/>
              </a:tblGrid>
              <a:tr h="48641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名称</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结构</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类别</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Calibri" panose="020F0502020204030204" charset="0"/>
                        </a:rPr>
                        <a:t>性质、特点或用途</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943610">
                <a:tc>
                  <a:txBody>
                    <a:bodyPr/>
                    <a:p>
                      <a:pPr indent="0" algn="ctr"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乙酸(</a:t>
                      </a:r>
                      <a:r>
                        <a:rPr lang="en-US" sz="2000" b="0">
                          <a:latin typeface="微软雅黑" panose="020B0503020204020204" charset="-122"/>
                          <a:ea typeface="微软雅黑" panose="020B0503020204020204" charset="-122"/>
                          <a:cs typeface="微软雅黑" panose="020B0503020204020204" charset="-122"/>
                        </a:rPr>
                        <a:t>醋酸)</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NEU-BZ" charset="0"/>
                        </a:rPr>
                        <a:t>CH</a:t>
                      </a:r>
                      <a:r>
                        <a:rPr lang="en-US" sz="2000" b="0" baseline="-25000">
                          <a:latin typeface="微软雅黑" panose="020B0503020204020204" charset="-122"/>
                          <a:ea typeface="微软雅黑" panose="020B0503020204020204" charset="-122"/>
                          <a:cs typeface="NEU-BZ" charset="0"/>
                        </a:rPr>
                        <a:t>3</a:t>
                      </a:r>
                      <a:r>
                        <a:rPr lang="en-US" sz="2000" b="0">
                          <a:latin typeface="微软雅黑" panose="020B0503020204020204" charset="-122"/>
                          <a:ea typeface="微软雅黑" panose="020B0503020204020204" charset="-122"/>
                          <a:cs typeface="NEU-BZ" charset="0"/>
                        </a:rPr>
                        <a:t>COOH</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饱和一元脂肪酸</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低于</a:t>
                      </a:r>
                      <a:r>
                        <a:rPr lang="en-US" sz="2000" b="0">
                          <a:latin typeface="微软雅黑" panose="020B0503020204020204" charset="-122"/>
                          <a:ea typeface="微软雅黑" panose="020B0503020204020204" charset="-122"/>
                          <a:cs typeface="微软雅黑" panose="020B0503020204020204" charset="-122"/>
                        </a:rPr>
                        <a:t>16.6 ℃时凝结成类似冰的晶体</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83565">
                <a:tc>
                  <a:txBody>
                    <a:bodyPr/>
                    <a:p>
                      <a:pPr indent="0" algn="ctr"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甲酸(</a:t>
                      </a:r>
                      <a:r>
                        <a:rPr lang="en-US" sz="2000" b="0">
                          <a:latin typeface="微软雅黑" panose="020B0503020204020204" charset="-122"/>
                          <a:ea typeface="微软雅黑" panose="020B0503020204020204" charset="-122"/>
                          <a:cs typeface="微软雅黑" panose="020B0503020204020204" charset="-122"/>
                        </a:rPr>
                        <a:t>蚁酸)</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 </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饱和一元脂肪酸</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酸性,</a:t>
                      </a:r>
                      <a:r>
                        <a:rPr lang="en-US" sz="2000" b="0">
                          <a:latin typeface="微软雅黑" panose="020B0503020204020204" charset="-122"/>
                          <a:ea typeface="微软雅黑" panose="020B0503020204020204" charset="-122"/>
                          <a:cs typeface="微软雅黑" panose="020B0503020204020204" charset="-122"/>
                        </a:rPr>
                        <a:t>还原性(</a:t>
                      </a:r>
                      <a:r>
                        <a:rPr lang="en-US" sz="2000" b="0">
                          <a:latin typeface="微软雅黑" panose="020B0503020204020204" charset="-122"/>
                          <a:ea typeface="微软雅黑" panose="020B0503020204020204" charset="-122"/>
                          <a:cs typeface="微软雅黑" panose="020B0503020204020204" charset="-122"/>
                        </a:rPr>
                        <a:t>醛基)</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86410">
                <a:tc>
                  <a:txBody>
                    <a:bodyPr/>
                    <a:p>
                      <a:pPr indent="0" algn="ctr"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乙二酸(</a:t>
                      </a:r>
                      <a:r>
                        <a:rPr lang="en-US" sz="2000" b="0">
                          <a:latin typeface="微软雅黑" panose="020B0503020204020204" charset="-122"/>
                          <a:ea typeface="微软雅黑" panose="020B0503020204020204" charset="-122"/>
                          <a:cs typeface="微软雅黑" panose="020B0503020204020204" charset="-122"/>
                        </a:rPr>
                        <a:t>草酸)</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 </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二元羧酸</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酸性</a:t>
                      </a:r>
                      <a:r>
                        <a:rPr lang="en-US" sz="2000" b="0">
                          <a:latin typeface="微软雅黑" panose="020B0503020204020204" charset="-122"/>
                          <a:ea typeface="微软雅黑" panose="020B0503020204020204" charset="-122"/>
                          <a:cs typeface="微软雅黑" panose="020B0503020204020204" charset="-122"/>
                        </a:rPr>
                        <a:t>,还原性</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84200">
                <a:tc>
                  <a:txBody>
                    <a:bodyPr/>
                    <a:p>
                      <a:pPr indent="0" algn="ctr"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苯甲酸(</a:t>
                      </a:r>
                      <a:r>
                        <a:rPr lang="en-US" sz="2000" b="0">
                          <a:latin typeface="微软雅黑" panose="020B0503020204020204" charset="-122"/>
                          <a:ea typeface="微软雅黑" panose="020B0503020204020204" charset="-122"/>
                          <a:cs typeface="微软雅黑" panose="020B0503020204020204" charset="-122"/>
                        </a:rPr>
                        <a:t>安息香酸)</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 </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芳香酸</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Calibri" panose="020F0502020204030204" charset="0"/>
                        </a:rPr>
                        <a:t>钠盐常作食品防腐剂</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85801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高级脂肪酸</a:t>
                      </a:r>
                      <a:endParaRPr lang="en-US" altLang="en-US" sz="2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RCOOH</a:t>
                      </a:r>
                      <a:r>
                        <a:rPr lang="en-US" sz="2000" b="0">
                          <a:latin typeface="微软雅黑" panose="020B0503020204020204" charset="-122"/>
                          <a:ea typeface="微软雅黑" panose="020B0503020204020204" charset="-122"/>
                          <a:cs typeface="微软雅黑" panose="020B0503020204020204" charset="-122"/>
                        </a:rPr>
                        <a:t>(R</a:t>
                      </a:r>
                      <a:r>
                        <a:rPr lang="en-US" sz="2000" b="0">
                          <a:latin typeface="微软雅黑" panose="020B0503020204020204" charset="-122"/>
                          <a:ea typeface="微软雅黑" panose="020B0503020204020204" charset="-122"/>
                          <a:cs typeface="微软雅黑" panose="020B0503020204020204" charset="-122"/>
                        </a:rPr>
                        <a:t>为原子数较多的烃基)</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gridSpan="2">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硬脂酸</a:t>
                      </a:r>
                      <a:r>
                        <a:rPr lang="en-US" sz="2000" b="0">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17</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35</a:t>
                      </a:r>
                      <a:r>
                        <a:rPr lang="en-US" sz="2000" b="0">
                          <a:latin typeface="微软雅黑" panose="020B0503020204020204" charset="-122"/>
                          <a:ea typeface="微软雅黑" panose="020B0503020204020204" charset="-122"/>
                          <a:cs typeface="微软雅黑" panose="020B0503020204020204" charset="-122"/>
                        </a:rPr>
                        <a:t>COOH</a:t>
                      </a:r>
                      <a:r>
                        <a:rPr lang="en-US" sz="2000" b="0">
                          <a:latin typeface="微软雅黑" panose="020B0503020204020204" charset="-122"/>
                          <a:ea typeface="微软雅黑" panose="020B0503020204020204" charset="-122"/>
                          <a:cs typeface="微软雅黑" panose="020B0503020204020204" charset="-122"/>
                        </a:rPr>
                        <a:t>)、软脂酸</a:t>
                      </a:r>
                      <a:r>
                        <a:rPr lang="en-US" sz="2000" b="0">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15</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31</a:t>
                      </a:r>
                      <a:r>
                        <a:rPr lang="en-US" sz="2000" b="0">
                          <a:latin typeface="微软雅黑" panose="020B0503020204020204" charset="-122"/>
                          <a:ea typeface="微软雅黑" panose="020B0503020204020204" charset="-122"/>
                          <a:cs typeface="微软雅黑" panose="020B0503020204020204" charset="-122"/>
                        </a:rPr>
                        <a:t>COOH</a:t>
                      </a:r>
                      <a:r>
                        <a:rPr lang="en-US" sz="2000" b="0">
                          <a:latin typeface="微软雅黑" panose="020B0503020204020204" charset="-122"/>
                          <a:ea typeface="微软雅黑" panose="020B0503020204020204" charset="-122"/>
                          <a:cs typeface="微软雅黑" panose="020B0503020204020204" charset="-122"/>
                        </a:rPr>
                        <a:t>)等饱和高级脂肪酸常温下呈固态</a:t>
                      </a:r>
                      <a:r>
                        <a:rPr lang="en-US" sz="2000" b="0">
                          <a:latin typeface="微软雅黑" panose="020B0503020204020204" charset="-122"/>
                          <a:ea typeface="微软雅黑" panose="020B0503020204020204" charset="-122"/>
                          <a:cs typeface="微软雅黑" panose="020B0503020204020204" charset="-122"/>
                        </a:rPr>
                        <a:t>;油酸</a:t>
                      </a:r>
                      <a:r>
                        <a:rPr lang="en-US" sz="2000" b="0">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17</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33</a:t>
                      </a:r>
                      <a:r>
                        <a:rPr lang="en-US" sz="2000" b="0">
                          <a:latin typeface="微软雅黑" panose="020B0503020204020204" charset="-122"/>
                          <a:ea typeface="微软雅黑" panose="020B0503020204020204" charset="-122"/>
                          <a:cs typeface="微软雅黑" panose="020B0503020204020204" charset="-122"/>
                        </a:rPr>
                        <a:t>COOH</a:t>
                      </a:r>
                      <a:r>
                        <a:rPr lang="en-US" sz="2000" b="0">
                          <a:latin typeface="微软雅黑" panose="020B0503020204020204" charset="-122"/>
                          <a:ea typeface="微软雅黑" panose="020B0503020204020204" charset="-122"/>
                          <a:cs typeface="微软雅黑" panose="020B0503020204020204" charset="-122"/>
                        </a:rPr>
                        <a:t>)等不饱和高级脂肪酸常温下呈液态</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hMerge="1">
                  <a:tcPr>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tcPr>
                </a:tc>
              </a:tr>
            </a:tbl>
          </a:graphicData>
        </a:graphic>
      </p:graphicFrame>
      <p:pic>
        <p:nvPicPr>
          <p:cNvPr id="4" name="图片 3"/>
          <p:cNvPicPr/>
          <p:nvPr/>
        </p:nvPicPr>
        <p:blipFill>
          <a:blip r:embed="rId2"/>
          <a:stretch>
            <a:fillRect/>
          </a:stretch>
        </p:blipFill>
        <p:spPr>
          <a:xfrm>
            <a:off x="4237355" y="2877185"/>
            <a:ext cx="693420" cy="475615"/>
          </a:xfrm>
          <a:prstGeom prst="rect">
            <a:avLst/>
          </a:prstGeom>
          <a:noFill/>
          <a:ln w="9525">
            <a:noFill/>
          </a:ln>
        </p:spPr>
      </p:pic>
      <p:pic>
        <p:nvPicPr>
          <p:cNvPr id="5" name="图片 4"/>
          <p:cNvPicPr/>
          <p:nvPr/>
        </p:nvPicPr>
        <p:blipFill>
          <a:blip r:embed="rId3"/>
          <a:stretch>
            <a:fillRect/>
          </a:stretch>
        </p:blipFill>
        <p:spPr>
          <a:xfrm>
            <a:off x="4237355" y="3477895"/>
            <a:ext cx="746125" cy="407670"/>
          </a:xfrm>
          <a:prstGeom prst="rect">
            <a:avLst/>
          </a:prstGeom>
          <a:noFill/>
          <a:ln w="9525">
            <a:noFill/>
          </a:ln>
        </p:spPr>
      </p:pic>
      <p:pic>
        <p:nvPicPr>
          <p:cNvPr id="6" name="图片 5"/>
          <p:cNvPicPr/>
          <p:nvPr/>
        </p:nvPicPr>
        <p:blipFill>
          <a:blip r:embed="rId4"/>
          <a:stretch>
            <a:fillRect/>
          </a:stretch>
        </p:blipFill>
        <p:spPr>
          <a:xfrm>
            <a:off x="4237355" y="4011295"/>
            <a:ext cx="1019175" cy="3752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1255" cy="645160"/>
          </a:xfrm>
          <a:prstGeom prst="rect">
            <a:avLst/>
          </a:prstGeom>
          <a:noFill/>
        </p:spPr>
        <p:txBody>
          <a:bodyPr wrap="none" rtlCol="0">
            <a:spAutoFit/>
          </a:bodyPr>
          <a:p>
            <a:pPr algn="l"/>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675005" y="841693"/>
            <a:ext cx="5080000" cy="1014730"/>
          </a:xfrm>
          <a:prstGeom prst="rect">
            <a:avLst/>
          </a:prstGeom>
          <a:noFill/>
          <a:ln w="9525">
            <a:noFill/>
          </a:ln>
        </p:spPr>
        <p:txBody>
          <a:bodyPr>
            <a:sp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a:solidFill>
                  <a:schemeClr val="tx1"/>
                </a:solidFill>
                <a:latin typeface="微软雅黑" panose="020B0503020204020204" charset="-122"/>
                <a:ea typeface="微软雅黑" panose="020B0503020204020204" charset="-122"/>
                <a:cs typeface="微软雅黑" panose="020B0503020204020204" charset="-122"/>
              </a:rPr>
              <a:t>酯</a:t>
            </a:r>
            <a:r>
              <a:rPr lang="en-US" sz="2000" b="0">
                <a:solidFill>
                  <a:schemeClr val="tx1"/>
                </a:solidFill>
                <a:latin typeface="微软雅黑" panose="020B0503020204020204" charset="-122"/>
                <a:ea typeface="微软雅黑" panose="020B0503020204020204" charset="-122"/>
                <a:cs typeface="微软雅黑" panose="020B0503020204020204" charset="-122"/>
              </a:rPr>
              <a:t>(1)</a:t>
            </a:r>
            <a:r>
              <a:rPr lang="zh-CN" sz="2000" b="0">
                <a:solidFill>
                  <a:schemeClr val="tx1"/>
                </a:solidFill>
                <a:latin typeface="微软雅黑" panose="020B0503020204020204" charset="-122"/>
                <a:ea typeface="微软雅黑" panose="020B0503020204020204" charset="-122"/>
                <a:cs typeface="微软雅黑" panose="020B0503020204020204" charset="-122"/>
              </a:rPr>
              <a:t>酯的通式</a:t>
            </a:r>
            <a:r>
              <a:rPr lang="en-US" sz="2000" b="0">
                <a:solidFill>
                  <a:schemeClr val="tx1"/>
                </a:solidFill>
                <a:latin typeface="微软雅黑" panose="020B0503020204020204" charset="-122"/>
                <a:ea typeface="微软雅黑" panose="020B0503020204020204" charset="-122"/>
                <a:cs typeface="微软雅黑" panose="020B0503020204020204" charset="-122"/>
              </a:rPr>
              <a:t>:RCOOR'</a:t>
            </a:r>
            <a:r>
              <a:rPr lang="zh-CN" sz="2000" b="0">
                <a:solidFill>
                  <a:schemeClr val="tx1"/>
                </a:solidFill>
                <a:latin typeface="微软雅黑" panose="020B0503020204020204" charset="-122"/>
                <a:ea typeface="微软雅黑" panose="020B0503020204020204" charset="-122"/>
                <a:cs typeface="微软雅黑" panose="020B0503020204020204" charset="-122"/>
              </a:rPr>
              <a:t>或</a:t>
            </a:r>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3512185" y="1287780"/>
            <a:ext cx="1165225" cy="568960"/>
          </a:xfrm>
          <a:prstGeom prst="rect">
            <a:avLst/>
          </a:prstGeom>
          <a:noFill/>
          <a:ln w="9525">
            <a:noFill/>
          </a:ln>
        </p:spPr>
      </p:pic>
      <p:sp>
        <p:nvSpPr>
          <p:cNvPr id="103" name="文本框 102"/>
          <p:cNvSpPr txBox="1"/>
          <p:nvPr/>
        </p:nvSpPr>
        <p:spPr>
          <a:xfrm>
            <a:off x="4618990" y="1414463"/>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官能团为酯基</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2"/>
          <a:stretch>
            <a:fillRect/>
          </a:stretch>
        </p:blipFill>
        <p:spPr>
          <a:xfrm>
            <a:off x="6387465" y="1154430"/>
            <a:ext cx="1538605" cy="659130"/>
          </a:xfrm>
          <a:prstGeom prst="rect">
            <a:avLst/>
          </a:prstGeom>
          <a:noFill/>
          <a:ln w="9525">
            <a:noFill/>
          </a:ln>
        </p:spPr>
      </p:pic>
      <p:sp>
        <p:nvSpPr>
          <p:cNvPr id="104" name="文本框 103"/>
          <p:cNvSpPr txBox="1"/>
          <p:nvPr/>
        </p:nvSpPr>
        <p:spPr>
          <a:xfrm>
            <a:off x="675005" y="1813560"/>
            <a:ext cx="10745470" cy="193802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物理性质</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低级酯是具有芳香气味的液体</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存在于水果和花草中</a:t>
            </a:r>
            <a:r>
              <a:rPr lang="en-US" sz="2000" b="0">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密度一般比水小</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易溶于有机溶剂</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可作溶剂、香料。</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化学性质</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水解</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取代</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反应</a:t>
            </a:r>
            <a:r>
              <a:rPr lang="en-US" sz="2000" b="0">
                <a:latin typeface="微软雅黑" panose="020B0503020204020204" charset="-122"/>
                <a:ea typeface="微软雅黑" panose="020B0503020204020204" charset="-122"/>
                <a:cs typeface="微软雅黑" panose="020B0503020204020204" charset="-122"/>
              </a:rPr>
              <a:t>①</a:t>
            </a:r>
            <a:r>
              <a:rPr lang="zh-CN" sz="2000" b="0" u="wavy">
                <a:latin typeface="微软雅黑" panose="020B0503020204020204" charset="-122"/>
                <a:ea typeface="微软雅黑" panose="020B0503020204020204" charset="-122"/>
                <a:cs typeface="微软雅黑" panose="020B0503020204020204" charset="-122"/>
              </a:rPr>
              <a:t>酸性条件下水解</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可逆反应</a:t>
            </a:r>
            <a:r>
              <a:rPr lang="en-US" sz="2000" b="0" u="wavy">
                <a:latin typeface="微软雅黑" panose="020B0503020204020204" charset="-122"/>
                <a:ea typeface="微软雅黑" panose="020B0503020204020204" charset="-122"/>
                <a:cs typeface="微软雅黑" panose="020B0503020204020204" charset="-122"/>
              </a:rPr>
              <a:t>)</a:t>
            </a:r>
            <a:endParaRPr lang="en-US" altLang="en-US" sz="2000" b="0" u="wavy">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3"/>
          <a:stretch>
            <a:fillRect/>
          </a:stretch>
        </p:blipFill>
        <p:spPr>
          <a:xfrm>
            <a:off x="4021455" y="3865880"/>
            <a:ext cx="988060" cy="581660"/>
          </a:xfrm>
          <a:prstGeom prst="rect">
            <a:avLst/>
          </a:prstGeom>
          <a:noFill/>
          <a:ln w="9525">
            <a:noFill/>
          </a:ln>
        </p:spPr>
      </p:pic>
      <p:sp>
        <p:nvSpPr>
          <p:cNvPr id="105" name="文本框 104"/>
          <p:cNvSpPr txBox="1"/>
          <p:nvPr/>
        </p:nvSpPr>
        <p:spPr>
          <a:xfrm>
            <a:off x="3740785" y="4114800"/>
            <a:ext cx="3442335" cy="398780"/>
          </a:xfrm>
          <a:prstGeom prst="rect">
            <a:avLst/>
          </a:prstGeom>
          <a:noFill/>
          <a:ln w="9525">
            <a:noFill/>
          </a:ln>
        </p:spPr>
        <p:txBody>
          <a:bodyPr wrap="square">
            <a:spAutoFit/>
          </a:bodyPr>
          <a:p>
            <a:pPr indent="0" algn="ctr"/>
            <a:r>
              <a:rPr lang="en-US" sz="2000" b="0">
                <a:latin typeface="微软雅黑" panose="020B0503020204020204" charset="-122"/>
                <a:ea typeface="微软雅黑" panose="020B0503020204020204" charset="-122"/>
                <a:cs typeface="Times New Roman" panose="02020603050405020304" charset="0"/>
              </a:rPr>
              <a:t>OR'+H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6" name="图片 5"/>
          <p:cNvPicPr/>
          <p:nvPr/>
        </p:nvPicPr>
        <p:blipFill>
          <a:blip r:embed="rId4"/>
          <a:stretch>
            <a:fillRect/>
          </a:stretch>
        </p:blipFill>
        <p:spPr>
          <a:xfrm>
            <a:off x="6088380" y="4090035"/>
            <a:ext cx="639445" cy="423545"/>
          </a:xfrm>
          <a:prstGeom prst="rect">
            <a:avLst/>
          </a:prstGeom>
          <a:noFill/>
          <a:ln w="9525">
            <a:noFill/>
          </a:ln>
        </p:spPr>
      </p:pic>
      <p:pic>
        <p:nvPicPr>
          <p:cNvPr id="106" name="图片 105"/>
          <p:cNvPicPr/>
          <p:nvPr/>
        </p:nvPicPr>
        <p:blipFill>
          <a:blip r:embed="rId5"/>
          <a:stretch>
            <a:fillRect/>
          </a:stretch>
        </p:blipFill>
        <p:spPr>
          <a:xfrm>
            <a:off x="6555105" y="3950335"/>
            <a:ext cx="1022985" cy="563245"/>
          </a:xfrm>
          <a:prstGeom prst="rect">
            <a:avLst/>
          </a:prstGeom>
          <a:noFill/>
          <a:ln w="9525">
            <a:noFill/>
          </a:ln>
        </p:spPr>
      </p:pic>
      <p:sp>
        <p:nvSpPr>
          <p:cNvPr id="107" name="文本框 106"/>
          <p:cNvSpPr txBox="1"/>
          <p:nvPr/>
        </p:nvSpPr>
        <p:spPr>
          <a:xfrm>
            <a:off x="-1289685" y="4513580"/>
            <a:ext cx="6242050" cy="1014730"/>
          </a:xfrm>
          <a:prstGeom prst="rect">
            <a:avLst/>
          </a:prstGeom>
          <a:noFill/>
          <a:ln w="9525">
            <a:noFill/>
          </a:ln>
        </p:spPr>
        <p:txBody>
          <a:bodyPr wrap="square">
            <a:spAutoFit/>
          </a:bodyPr>
          <a:p>
            <a:pPr indent="0" algn="ctr" fontAlgn="auto">
              <a:lnSpc>
                <a:spcPct val="150000"/>
              </a:lnSpc>
            </a:pPr>
            <a:r>
              <a:rPr lang="en-US" sz="2000" b="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碱性条件下水解</a:t>
            </a:r>
            <a:r>
              <a:rPr lang="en-US" sz="2000" b="0">
                <a:latin typeface="微软雅黑" panose="020B0503020204020204" charset="-122"/>
                <a:ea typeface="微软雅黑" panose="020B0503020204020204" charset="-122"/>
                <a:cs typeface="微软雅黑" panose="020B0503020204020204" charset="-122"/>
              </a:rPr>
              <a:t>                                            </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6"/>
          <a:stretch>
            <a:fillRect/>
          </a:stretch>
        </p:blipFill>
        <p:spPr>
          <a:xfrm>
            <a:off x="6088380" y="4876800"/>
            <a:ext cx="639445" cy="367665"/>
          </a:xfrm>
          <a:prstGeom prst="rect">
            <a:avLst/>
          </a:prstGeom>
          <a:noFill/>
          <a:ln w="9525">
            <a:noFill/>
          </a:ln>
        </p:spPr>
      </p:pic>
      <p:sp>
        <p:nvSpPr>
          <p:cNvPr id="108" name="文本框 107"/>
          <p:cNvSpPr txBox="1"/>
          <p:nvPr/>
        </p:nvSpPr>
        <p:spPr>
          <a:xfrm>
            <a:off x="5197475" y="4845368"/>
            <a:ext cx="5080000" cy="398780"/>
          </a:xfrm>
          <a:prstGeom prst="rect">
            <a:avLst/>
          </a:prstGeom>
          <a:noFill/>
          <a:ln w="9525">
            <a:noFill/>
          </a:ln>
        </p:spPr>
        <p:txBody>
          <a:bodyPr>
            <a:spAutoFit/>
          </a:bodyPr>
          <a:p>
            <a:pPr indent="0" algn="ctr"/>
            <a:r>
              <a:rPr lang="en-US" sz="2000" b="0">
                <a:latin typeface="微软雅黑" panose="020B0503020204020204" charset="-122"/>
                <a:ea typeface="微软雅黑" panose="020B0503020204020204" charset="-122"/>
                <a:cs typeface="Times New Roman" panose="02020603050405020304" charset="0"/>
              </a:rPr>
              <a:t>RCOONa+R'OH</a:t>
            </a:r>
            <a:endParaRPr lang="en-US" altLang="en-US" sz="2000" b="0">
              <a:latin typeface="微软雅黑" panose="020B0503020204020204" charset="-122"/>
              <a:ea typeface="微软雅黑" panose="020B0503020204020204" charset="-122"/>
              <a:cs typeface="Times New Roman" panose="02020603050405020304" charset="0"/>
            </a:endParaRPr>
          </a:p>
        </p:txBody>
      </p:sp>
      <p:sp>
        <p:nvSpPr>
          <p:cNvPr id="8" name="文本框 7"/>
          <p:cNvSpPr txBox="1"/>
          <p:nvPr/>
        </p:nvSpPr>
        <p:spPr>
          <a:xfrm>
            <a:off x="7772400" y="1414780"/>
            <a:ext cx="609600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7393305" y="4173855"/>
            <a:ext cx="609600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微软雅黑" panose="020B0503020204020204" charset="-122"/>
                <a:sym typeface="+mn-ea"/>
              </a:rPr>
              <a:t>+R'</a:t>
            </a:r>
            <a:r>
              <a:rPr lang="en-US" sz="2000" baseline="30000">
                <a:latin typeface="微软雅黑" panose="020B0503020204020204" charset="-122"/>
                <a:ea typeface="微软雅黑" panose="020B0503020204020204" charset="-122"/>
                <a:cs typeface="微软雅黑" panose="020B0503020204020204" charset="-122"/>
                <a:sym typeface="+mn-ea"/>
              </a:rPr>
              <a:t>18</a:t>
            </a:r>
            <a:r>
              <a:rPr lang="en-US" sz="2000">
                <a:latin typeface="微软雅黑" panose="020B0503020204020204" charset="-122"/>
                <a:ea typeface="微软雅黑" panose="020B0503020204020204" charset="-122"/>
                <a:cs typeface="微软雅黑" panose="020B0503020204020204" charset="-122"/>
                <a:sym typeface="+mn-ea"/>
              </a:rPr>
              <a:t>OH</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2945765" y="4723130"/>
            <a:ext cx="4040505" cy="553085"/>
          </a:xfrm>
          <a:prstGeom prst="rect">
            <a:avLst/>
          </a:prstGeom>
          <a:noFill/>
        </p:spPr>
        <p:txBody>
          <a:bodyPr wrap="square" rtlCol="0" anchor="t">
            <a:spAutoFit/>
          </a:bodyPr>
          <a:p>
            <a:pPr indent="0" algn="ctr" fontAlgn="auto">
              <a:lnSpc>
                <a:spcPct val="150000"/>
              </a:lnSpc>
            </a:pPr>
            <a:r>
              <a:rPr lang="en-US" sz="2000">
                <a:latin typeface="微软雅黑" panose="020B0503020204020204" charset="-122"/>
                <a:ea typeface="微软雅黑" panose="020B0503020204020204" charset="-122"/>
                <a:cs typeface="微软雅黑" panose="020B0503020204020204" charset="-122"/>
                <a:sym typeface="+mn-ea"/>
              </a:rPr>
              <a:t> RCOOR'+NaOH</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1255" cy="645160"/>
          </a:xfrm>
          <a:prstGeom prst="rect">
            <a:avLst/>
          </a:prstGeom>
          <a:noFill/>
        </p:spPr>
        <p:txBody>
          <a:bodyPr wrap="none" rtlCol="0">
            <a:spAutoFit/>
          </a:bodyPr>
          <a:p>
            <a:pPr algn="l"/>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08" name="文本框 107"/>
          <p:cNvSpPr txBox="1"/>
          <p:nvPr/>
        </p:nvSpPr>
        <p:spPr>
          <a:xfrm>
            <a:off x="660400" y="974725"/>
            <a:ext cx="9613265" cy="147637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油脂</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组成和结构油脂是</a:t>
            </a:r>
            <a:r>
              <a:rPr lang="zh-CN" sz="2000" b="0" u="wavy">
                <a:latin typeface="微软雅黑" panose="020B0503020204020204" charset="-122"/>
                <a:ea typeface="微软雅黑" panose="020B0503020204020204" charset="-122"/>
                <a:cs typeface="微软雅黑" panose="020B0503020204020204" charset="-122"/>
              </a:rPr>
              <a:t>高级脂肪酸</a:t>
            </a:r>
            <a:r>
              <a:rPr lang="zh-CN" sz="2000" b="0">
                <a:latin typeface="微软雅黑" panose="020B0503020204020204" charset="-122"/>
                <a:ea typeface="微软雅黑" panose="020B0503020204020204" charset="-122"/>
                <a:cs typeface="微软雅黑" panose="020B0503020204020204" charset="-122"/>
              </a:rPr>
              <a:t>与甘油反应所生成的酯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H</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O</a:t>
            </a:r>
            <a:r>
              <a:rPr lang="zh-CN" sz="2000" b="0">
                <a:latin typeface="微软雅黑" panose="020B0503020204020204" charset="-122"/>
                <a:ea typeface="微软雅黑" panose="020B0503020204020204" charset="-122"/>
                <a:cs typeface="微软雅黑" panose="020B0503020204020204" charset="-122"/>
              </a:rPr>
              <a:t>三种元素组成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其结构可表示为</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3889375" y="2583815"/>
            <a:ext cx="2581910" cy="1290320"/>
          </a:xfrm>
          <a:prstGeom prst="rect">
            <a:avLst/>
          </a:prstGeom>
          <a:noFill/>
          <a:ln w="9525">
            <a:noFill/>
          </a:ln>
        </p:spPr>
      </p:pic>
      <p:sp>
        <p:nvSpPr>
          <p:cNvPr id="4" name="文本框 3"/>
          <p:cNvSpPr txBox="1"/>
          <p:nvPr/>
        </p:nvSpPr>
        <p:spPr>
          <a:xfrm>
            <a:off x="660400" y="381698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分类</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524" name="image512.jpeg"/>
          <p:cNvPicPr>
            <a:picLocks noChangeAspect="1"/>
          </p:cNvPicPr>
          <p:nvPr>
            <p:custDataLst>
              <p:tags r:id="rId2"/>
            </p:custDataLst>
          </p:nvPr>
        </p:nvPicPr>
        <p:blipFill>
          <a:blip r:embed="rId3"/>
          <a:stretch>
            <a:fillRect/>
          </a:stretch>
        </p:blipFill>
        <p:spPr>
          <a:xfrm>
            <a:off x="2143760" y="3874135"/>
            <a:ext cx="4149090" cy="1517650"/>
          </a:xfrm>
          <a:prstGeom prst="rect">
            <a:avLst/>
          </a:prstGeom>
        </p:spPr>
      </p:pic>
      <p:sp>
        <p:nvSpPr>
          <p:cNvPr id="5" name="文本框 4"/>
          <p:cNvSpPr txBox="1"/>
          <p:nvPr/>
        </p:nvSpPr>
        <p:spPr>
          <a:xfrm>
            <a:off x="784225" y="547306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天然油脂都是</a:t>
            </a:r>
            <a:r>
              <a:rPr lang="zh-CN" sz="2000" b="0" u="wavy">
                <a:latin typeface="微软雅黑" panose="020B0503020204020204" charset="-122"/>
                <a:ea typeface="微软雅黑" panose="020B0503020204020204" charset="-122"/>
                <a:cs typeface="微软雅黑" panose="020B0503020204020204" charset="-122"/>
              </a:rPr>
              <a:t>混合物</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没有固定的熔、沸点。</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635365" cy="645160"/>
          </a:xfrm>
          <a:prstGeom prst="rect">
            <a:avLst/>
          </a:prstGeom>
          <a:noFill/>
        </p:spPr>
        <p:txBody>
          <a:bodyPr wrap="none" rtlCol="0">
            <a:spAutoFit/>
          </a:bodyPr>
          <a:p>
            <a:pPr algn="l"/>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09" name="文本框 108"/>
          <p:cNvSpPr txBox="1"/>
          <p:nvPr/>
        </p:nvSpPr>
        <p:spPr>
          <a:xfrm>
            <a:off x="487680" y="98742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化学性质</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487680" y="1233805"/>
            <a:ext cx="11147425" cy="424624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①</a:t>
            </a:r>
            <a:r>
              <a:rPr lang="zh-CN" sz="2000" b="0">
                <a:latin typeface="微软雅黑" panose="020B0503020204020204" charset="-122"/>
                <a:ea typeface="微软雅黑" panose="020B0503020204020204" charset="-122"/>
                <a:cs typeface="微软雅黑" panose="020B0503020204020204" charset="-122"/>
              </a:rPr>
              <a:t>油脂的氢化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硬化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不饱和程度较高、熔点较低的液态油</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通过催化加氢可提高饱和度</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转变成半固态的脂肪。经硬化制得的油脂叫人造脂肪</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也称硬化油。</a:t>
            </a:r>
            <a:r>
              <a:rPr lang="en-US" sz="2000" b="0">
                <a:latin typeface="微软雅黑" panose="020B0503020204020204" charset="-122"/>
                <a:ea typeface="微软雅黑" panose="020B0503020204020204" charset="-122"/>
                <a:cs typeface="微软雅黑" panose="020B0503020204020204" charset="-122"/>
              </a:rPr>
              <a:t>②</a:t>
            </a:r>
            <a:r>
              <a:rPr lang="zh-CN" sz="2000" b="0">
                <a:latin typeface="微软雅黑" panose="020B0503020204020204" charset="-122"/>
                <a:ea typeface="微软雅黑" panose="020B0503020204020204" charset="-122"/>
                <a:cs typeface="微软雅黑" panose="020B0503020204020204" charset="-122"/>
              </a:rPr>
              <a:t>水解反应</a:t>
            </a:r>
            <a:r>
              <a:rPr lang="en-US" sz="2000" b="0">
                <a:latin typeface="微软雅黑" panose="020B0503020204020204" charset="-122"/>
                <a:ea typeface="微软雅黑" panose="020B0503020204020204" charset="-122"/>
                <a:cs typeface="微软雅黑" panose="020B0503020204020204" charset="-122"/>
              </a:rPr>
              <a:t>a.</a:t>
            </a:r>
            <a:r>
              <a:rPr lang="zh-CN" sz="2000" b="0">
                <a:latin typeface="微软雅黑" panose="020B0503020204020204" charset="-122"/>
                <a:ea typeface="微软雅黑" panose="020B0503020204020204" charset="-122"/>
                <a:cs typeface="微软雅黑" panose="020B0503020204020204" charset="-122"/>
              </a:rPr>
              <a:t>酸性条件下如硬脂酸甘油酯在酸性溶液中水解生成硬脂酸与甘油。</a:t>
            </a:r>
            <a:r>
              <a:rPr lang="en-US" sz="2000" b="0">
                <a:latin typeface="微软雅黑" panose="020B0503020204020204" charset="-122"/>
                <a:ea typeface="微软雅黑" panose="020B0503020204020204" charset="-122"/>
                <a:cs typeface="微软雅黑" panose="020B0503020204020204" charset="-122"/>
              </a:rPr>
              <a:t>b.</a:t>
            </a:r>
            <a:r>
              <a:rPr lang="zh-CN" sz="2000" b="0">
                <a:latin typeface="微软雅黑" panose="020B0503020204020204" charset="-122"/>
                <a:ea typeface="微软雅黑" panose="020B0503020204020204" charset="-122"/>
                <a:cs typeface="微软雅黑" panose="020B0503020204020204" charset="-122"/>
              </a:rPr>
              <a:t>碱性条件下如硬脂酸甘油酯在氢氧化钠溶液中水解生成硬脂酸钠与甘油。碱性条件下其水解程度比酸性条件下水解程度</a:t>
            </a:r>
            <a:r>
              <a:rPr lang="zh-CN" sz="2000" b="0" u="wavy">
                <a:latin typeface="微软雅黑" panose="020B0503020204020204" charset="-122"/>
                <a:ea typeface="微软雅黑" panose="020B0503020204020204" charset="-122"/>
                <a:cs typeface="微软雅黑" panose="020B0503020204020204" charset="-122"/>
              </a:rPr>
              <a:t>大</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1"/>
            </p:custDataLst>
          </p:nvPr>
        </p:nvSpPr>
        <p:spPr>
          <a:xfrm>
            <a:off x="1540510" y="5325745"/>
            <a:ext cx="10327640" cy="553085"/>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油脂在碱性溶液中的水解反应又称为皂化反应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常用来制取肥皂</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高级脂肪酸盐是肥皂的有效</a:t>
            </a:r>
            <a:r>
              <a:rPr lang="en-US" altLang="zh-CN" sz="2000" b="0">
                <a:latin typeface="微软雅黑" panose="020B0503020204020204" charset="-122"/>
                <a:ea typeface="微软雅黑" panose="020B0503020204020204" charset="-122"/>
                <a:cs typeface="微软雅黑" panose="020B0503020204020204" charset="-122"/>
              </a:rPr>
              <a:t>          </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custDataLst>
              <p:tags r:id="rId2"/>
            </p:custDataLst>
          </p:nvPr>
        </p:nvSpPr>
        <p:spPr>
          <a:xfrm>
            <a:off x="487680" y="5480050"/>
            <a:ext cx="2698750" cy="398780"/>
          </a:xfrm>
          <a:prstGeom prst="rect">
            <a:avLst/>
          </a:prstGeom>
          <a:noFill/>
          <a:ln w="9525">
            <a:noFill/>
          </a:ln>
        </p:spPr>
        <p:txBody>
          <a:bodyPr wrap="square">
            <a:spAutoFit/>
          </a:bodyPr>
          <a:p>
            <a:pPr indent="0"/>
            <a:r>
              <a:rPr lang="zh-CN" sz="2000" b="0">
                <a:solidFill>
                  <a:srgbClr val="FF0000"/>
                </a:solidFill>
                <a:highlight>
                  <a:srgbClr val="FFFF00"/>
                </a:highlight>
                <a:cs typeface="方正兰亭中黑_GBK" charset="0"/>
              </a:rPr>
              <a:t>关键点拨</a:t>
            </a:r>
            <a:endParaRPr lang="zh-CN" altLang="en-US" sz="2000" b="0">
              <a:solidFill>
                <a:srgbClr val="FF0000"/>
              </a:solidFill>
              <a:highlight>
                <a:srgbClr val="FFFF00"/>
              </a:highlight>
              <a:cs typeface="方正兰亭中黑_GBK" charset="0"/>
            </a:endParaRPr>
          </a:p>
        </p:txBody>
      </p:sp>
      <p:sp>
        <p:nvSpPr>
          <p:cNvPr id="6" name="文本框 5"/>
          <p:cNvSpPr txBox="1"/>
          <p:nvPr/>
        </p:nvSpPr>
        <p:spPr>
          <a:xfrm>
            <a:off x="2867025" y="5733415"/>
            <a:ext cx="6096000" cy="553085"/>
          </a:xfrm>
          <a:prstGeom prst="rect">
            <a:avLst/>
          </a:prstGeom>
          <a:noFill/>
        </p:spPr>
        <p:txBody>
          <a:bodyPr wrap="square" rtlCol="0" anchor="t">
            <a:spAutoFit/>
          </a:bodyPr>
          <a:p>
            <a:pPr indent="0" fontAlgn="auto">
              <a:lnSpc>
                <a:spcPct val="150000"/>
              </a:lnSpc>
            </a:pPr>
            <a:r>
              <a:rPr lang="zh-CN" sz="2000">
                <a:latin typeface="微软雅黑" panose="020B0503020204020204" charset="-122"/>
                <a:ea typeface="微软雅黑" panose="020B0503020204020204" charset="-122"/>
                <a:cs typeface="微软雅黑" panose="020B0503020204020204" charset="-122"/>
                <a:sym typeface="+mn-ea"/>
              </a:rPr>
              <a:t>成分。</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771255" cy="645160"/>
          </a:xfrm>
          <a:prstGeom prst="rect">
            <a:avLst/>
          </a:prstGeom>
          <a:noFill/>
        </p:spPr>
        <p:txBody>
          <a:bodyPr wrap="none" rtlCol="0">
            <a:spAutoFit/>
          </a:bodyPr>
          <a:p>
            <a:pPr algn="l"/>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4" name="文本框 3"/>
          <p:cNvSpPr txBox="1"/>
          <p:nvPr/>
        </p:nvSpPr>
        <p:spPr>
          <a:xfrm>
            <a:off x="663575" y="907415"/>
            <a:ext cx="10870565" cy="1476375"/>
          </a:xfrm>
          <a:prstGeom prst="rect">
            <a:avLst/>
          </a:prstGeom>
          <a:noFill/>
          <a:ln w="9525">
            <a:noFill/>
          </a:ln>
        </p:spPr>
        <p:txBody>
          <a:bodyPr wrap="square">
            <a:sp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4.</a:t>
            </a:r>
            <a:r>
              <a:rPr lang="zh-CN" sz="2000" b="0">
                <a:solidFill>
                  <a:schemeClr val="tx1"/>
                </a:solidFill>
                <a:latin typeface="微软雅黑" panose="020B0503020204020204" charset="-122"/>
                <a:ea typeface="微软雅黑" panose="020B0503020204020204" charset="-122"/>
                <a:cs typeface="微软雅黑" panose="020B0503020204020204" charset="-122"/>
              </a:rPr>
              <a:t>胺</a:t>
            </a:r>
            <a:r>
              <a:rPr lang="en-US" sz="2000" b="0">
                <a:solidFill>
                  <a:schemeClr val="tx1"/>
                </a:solidFill>
                <a:latin typeface="微软雅黑" panose="020B0503020204020204" charset="-122"/>
                <a:ea typeface="微软雅黑" panose="020B0503020204020204" charset="-122"/>
                <a:cs typeface="微软雅黑" panose="020B0503020204020204" charset="-122"/>
              </a:rPr>
              <a:t>(1)</a:t>
            </a:r>
            <a:r>
              <a:rPr lang="zh-CN" sz="2000" b="0">
                <a:solidFill>
                  <a:schemeClr val="tx1"/>
                </a:solidFill>
                <a:latin typeface="微软雅黑" panose="020B0503020204020204" charset="-122"/>
                <a:ea typeface="微软雅黑" panose="020B0503020204020204" charset="-122"/>
                <a:cs typeface="微软雅黑" panose="020B0503020204020204" charset="-122"/>
              </a:rPr>
              <a:t>概念</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烃基取代氨分子中的氢原子而形成的化合物</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称为胺</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一般可写作</a:t>
            </a:r>
            <a:r>
              <a:rPr lang="en-US" sz="2000" b="0">
                <a:solidFill>
                  <a:schemeClr val="tx1"/>
                </a:solidFill>
                <a:latin typeface="微软雅黑" panose="020B0503020204020204" charset="-122"/>
                <a:ea typeface="微软雅黑" panose="020B0503020204020204" charset="-122"/>
                <a:cs typeface="微软雅黑" panose="020B0503020204020204" charset="-122"/>
              </a:rPr>
              <a:t>R—NH</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sz="2000" b="0">
                <a:solidFill>
                  <a:schemeClr val="tx1"/>
                </a:solidFill>
                <a:latin typeface="微软雅黑" panose="020B0503020204020204" charset="-122"/>
                <a:ea typeface="微软雅黑" panose="020B0503020204020204" charset="-122"/>
                <a:cs typeface="微软雅黑" panose="020B0503020204020204" charset="-122"/>
              </a:rPr>
              <a:t>。如</a:t>
            </a:r>
            <a:r>
              <a:rPr lang="en-US" sz="2000" b="0">
                <a:solidFill>
                  <a:schemeClr val="tx1"/>
                </a:solidFill>
                <a:latin typeface="微软雅黑" panose="020B0503020204020204" charset="-122"/>
                <a:ea typeface="微软雅黑" panose="020B0503020204020204" charset="-122"/>
                <a:cs typeface="微软雅黑" panose="020B0503020204020204" charset="-122"/>
              </a:rPr>
              <a:t>CH</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3</a:t>
            </a:r>
            <a:r>
              <a:rPr lang="en-US" sz="2000" b="0">
                <a:solidFill>
                  <a:schemeClr val="tx1"/>
                </a:solidFill>
                <a:latin typeface="微软雅黑" panose="020B0503020204020204" charset="-122"/>
                <a:ea typeface="微软雅黑" panose="020B0503020204020204" charset="-122"/>
                <a:cs typeface="微软雅黑" panose="020B0503020204020204" charset="-122"/>
              </a:rPr>
              <a:t>NH</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甲胺</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a:t>
            </a:r>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1260475" y="1955165"/>
            <a:ext cx="1104900" cy="428625"/>
          </a:xfrm>
          <a:prstGeom prst="rect">
            <a:avLst/>
          </a:prstGeom>
          <a:noFill/>
          <a:ln w="9525">
            <a:noFill/>
          </a:ln>
        </p:spPr>
      </p:pic>
      <p:sp>
        <p:nvSpPr>
          <p:cNvPr id="110" name="文本框 109"/>
          <p:cNvSpPr txBox="1"/>
          <p:nvPr/>
        </p:nvSpPr>
        <p:spPr>
          <a:xfrm>
            <a:off x="663575" y="2383790"/>
            <a:ext cx="10870565" cy="239966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物理性质胺与氨</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除前者易燃外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性质很相像</a:t>
            </a:r>
            <a:r>
              <a:rPr lang="en-US" sz="2000" b="0">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低级胺是气体或易挥发的液体</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气味与氨相似</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有的有鱼腥味</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高级胺为固体。</a:t>
            </a:r>
            <a:r>
              <a:rPr lang="zh-CN" sz="2000" b="0">
                <a:latin typeface="微软雅黑" panose="020B0503020204020204" charset="-122"/>
                <a:ea typeface="微软雅黑" panose="020B0503020204020204" charset="-122"/>
                <a:cs typeface="微软雅黑" panose="020B0503020204020204" charset="-122"/>
              </a:rPr>
              <a:t>芳香胺为高沸点的液体或低熔点的固体</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具有特殊的气味。</a:t>
            </a:r>
            <a:r>
              <a:rPr lang="zh-CN" sz="2000" b="0" u="wavy">
                <a:latin typeface="微软雅黑" panose="020B0503020204020204" charset="-122"/>
                <a:ea typeface="微软雅黑" panose="020B0503020204020204" charset="-122"/>
                <a:cs typeface="微软雅黑" panose="020B0503020204020204" charset="-122"/>
              </a:rPr>
              <a:t></a:t>
            </a:r>
            <a:r>
              <a:rPr lang="zh-CN" sz="2000" b="0" u="wavy">
                <a:solidFill>
                  <a:srgbClr val="FF0000"/>
                </a:solidFill>
                <a:latin typeface="微软雅黑" panose="020B0503020204020204" charset="-122"/>
                <a:ea typeface="微软雅黑" panose="020B0503020204020204" charset="-122"/>
                <a:cs typeface="微软雅黑" panose="020B0503020204020204" charset="-122"/>
              </a:rPr>
              <a:t>一级、二级和三级胺与水能形成氢键</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一级和二级胺本身分子间也能形成氢键</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由于氮的电负性不如氧大</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胺的氢键不如醇的氢键强</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因此</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胺的沸点比具有相同相对分子质量的醇的沸点低。</a:t>
            </a:r>
            <a:endParaRPr lang="zh-CN" altLang="en-US" sz="2000" b="0" u="wavy">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295525" y="1955165"/>
            <a:ext cx="609600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苯胺</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等。</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499475" cy="645160"/>
          </a:xfrm>
          <a:prstGeom prst="rect">
            <a:avLst/>
          </a:prstGeom>
          <a:noFill/>
        </p:spPr>
        <p:txBody>
          <a:bodyPr wrap="none" rtlCol="0">
            <a:spAutoFit/>
          </a:bodyPr>
          <a:p>
            <a:pPr algn="l"/>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10" name="文本框 109"/>
          <p:cNvSpPr txBox="1"/>
          <p:nvPr/>
        </p:nvSpPr>
        <p:spPr>
          <a:xfrm>
            <a:off x="631825" y="902335"/>
            <a:ext cx="11022965" cy="147637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化学性质</a:t>
            </a:r>
            <a:r>
              <a:rPr lang="en-US" sz="2000" b="0">
                <a:latin typeface="微软雅黑" panose="020B0503020204020204" charset="-122"/>
                <a:ea typeface="微软雅黑" panose="020B0503020204020204" charset="-122"/>
                <a:cs typeface="微软雅黑" panose="020B0503020204020204" charset="-122"/>
              </a:rPr>
              <a:t>①</a:t>
            </a:r>
            <a:r>
              <a:rPr lang="zh-CN" sz="2000" b="0" u="wavy">
                <a:solidFill>
                  <a:srgbClr val="FF0000"/>
                </a:solidFill>
                <a:latin typeface="微软雅黑" panose="020B0503020204020204" charset="-122"/>
                <a:ea typeface="微软雅黑" panose="020B0503020204020204" charset="-122"/>
                <a:cs typeface="微软雅黑" panose="020B0503020204020204" charset="-122"/>
              </a:rPr>
              <a:t>胺与氨相似</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分子中的氮原子上含有孤电子对</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能与</a:t>
            </a:r>
            <a:r>
              <a:rPr lang="en-US" sz="2000" b="0" u="wavy">
                <a:solidFill>
                  <a:srgbClr val="FF0000"/>
                </a:solidFill>
                <a:latin typeface="微软雅黑" panose="020B0503020204020204" charset="-122"/>
                <a:ea typeface="微软雅黑" panose="020B0503020204020204" charset="-122"/>
                <a:cs typeface="微软雅黑" panose="020B0503020204020204" charset="-122"/>
              </a:rPr>
              <a:t>H</a:t>
            </a:r>
            <a:r>
              <a:rPr lang="en-US" sz="2000" b="0" u="wavy" baseline="30000">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结合</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如苯胺能与盐酸反应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生成可溶于水的苯胺盐酸盐。</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11" name="文本框 110"/>
          <p:cNvSpPr txBox="1"/>
          <p:nvPr/>
        </p:nvSpPr>
        <p:spPr>
          <a:xfrm>
            <a:off x="3775075" y="262001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+HCl</a:t>
            </a:r>
            <a:endParaRPr lang="en-US" altLang="en-US" sz="2000" b="0">
              <a:latin typeface="微软雅黑" panose="020B0503020204020204" charset="-122"/>
              <a:ea typeface="微软雅黑" panose="020B0503020204020204" charset="-122"/>
              <a:cs typeface="Times New Roman" panose="02020603050405020304" charset="0"/>
            </a:endParaRPr>
          </a:p>
        </p:txBody>
      </p:sp>
      <p:grpSp>
        <p:nvGrpSpPr>
          <p:cNvPr id="8" name="组合 7"/>
          <p:cNvGrpSpPr/>
          <p:nvPr/>
        </p:nvGrpSpPr>
        <p:grpSpPr>
          <a:xfrm>
            <a:off x="2748915" y="2529840"/>
            <a:ext cx="3666490" cy="488950"/>
            <a:chOff x="4329" y="3480"/>
            <a:chExt cx="5774" cy="770"/>
          </a:xfrm>
        </p:grpSpPr>
        <p:pic>
          <p:nvPicPr>
            <p:cNvPr id="3" name="图片 2"/>
            <p:cNvPicPr/>
            <p:nvPr/>
          </p:nvPicPr>
          <p:blipFill>
            <a:blip r:embed="rId1"/>
            <a:stretch>
              <a:fillRect/>
            </a:stretch>
          </p:blipFill>
          <p:spPr>
            <a:xfrm>
              <a:off x="4329" y="3480"/>
              <a:ext cx="1496" cy="770"/>
            </a:xfrm>
            <a:prstGeom prst="rect">
              <a:avLst/>
            </a:prstGeom>
            <a:noFill/>
            <a:ln w="9525">
              <a:noFill/>
            </a:ln>
          </p:spPr>
        </p:pic>
        <p:pic>
          <p:nvPicPr>
            <p:cNvPr id="4" name="图片 3"/>
            <p:cNvPicPr/>
            <p:nvPr/>
          </p:nvPicPr>
          <p:blipFill>
            <a:blip r:embed="rId2"/>
            <a:stretch>
              <a:fillRect/>
            </a:stretch>
          </p:blipFill>
          <p:spPr>
            <a:xfrm>
              <a:off x="7449" y="3746"/>
              <a:ext cx="611" cy="380"/>
            </a:xfrm>
            <a:prstGeom prst="rect">
              <a:avLst/>
            </a:prstGeom>
            <a:noFill/>
            <a:ln w="9525">
              <a:noFill/>
            </a:ln>
          </p:spPr>
        </p:pic>
        <p:pic>
          <p:nvPicPr>
            <p:cNvPr id="112" name="图片 111"/>
            <p:cNvPicPr/>
            <p:nvPr/>
          </p:nvPicPr>
          <p:blipFill>
            <a:blip r:embed="rId3"/>
            <a:stretch>
              <a:fillRect/>
            </a:stretch>
          </p:blipFill>
          <p:spPr>
            <a:xfrm>
              <a:off x="8369" y="3480"/>
              <a:ext cx="1734" cy="770"/>
            </a:xfrm>
            <a:prstGeom prst="rect">
              <a:avLst/>
            </a:prstGeom>
            <a:noFill/>
            <a:ln w="9525">
              <a:noFill/>
            </a:ln>
          </p:spPr>
        </p:pic>
      </p:grpSp>
      <p:grpSp>
        <p:nvGrpSpPr>
          <p:cNvPr id="7" name="组合 6"/>
          <p:cNvGrpSpPr/>
          <p:nvPr/>
        </p:nvGrpSpPr>
        <p:grpSpPr>
          <a:xfrm>
            <a:off x="631825" y="3480435"/>
            <a:ext cx="6901180" cy="1464945"/>
            <a:chOff x="1077" y="4366"/>
            <a:chExt cx="10868" cy="2307"/>
          </a:xfrm>
        </p:grpSpPr>
        <p:sp>
          <p:nvSpPr>
            <p:cNvPr id="113" name="文本框 112"/>
            <p:cNvSpPr txBox="1"/>
            <p:nvPr/>
          </p:nvSpPr>
          <p:spPr>
            <a:xfrm>
              <a:off x="1077" y="4366"/>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胺的酰化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胺可用酰卤、酸酐酰化。例如</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4"/>
            <a:stretch>
              <a:fillRect/>
            </a:stretch>
          </p:blipFill>
          <p:spPr>
            <a:xfrm>
              <a:off x="4354" y="5845"/>
              <a:ext cx="1553" cy="828"/>
            </a:xfrm>
            <a:prstGeom prst="rect">
              <a:avLst/>
            </a:prstGeom>
            <a:noFill/>
            <a:ln w="9525">
              <a:noFill/>
            </a:ln>
          </p:spPr>
        </p:pic>
        <p:sp>
          <p:nvSpPr>
            <p:cNvPr id="114" name="文本框 113"/>
            <p:cNvSpPr txBox="1"/>
            <p:nvPr/>
          </p:nvSpPr>
          <p:spPr>
            <a:xfrm>
              <a:off x="4114" y="5918"/>
              <a:ext cx="5721" cy="628"/>
            </a:xfrm>
            <a:prstGeom prst="rect">
              <a:avLst/>
            </a:prstGeom>
            <a:noFill/>
            <a:ln w="9525">
              <a:noFill/>
            </a:ln>
          </p:spPr>
          <p:txBody>
            <a:bodyPr wrap="square">
              <a:spAutoFit/>
            </a:bodyPr>
            <a:p>
              <a:pPr indent="0" algn="ctr"/>
              <a:r>
                <a:rPr lang="en-US" sz="2000" b="0">
                  <a:latin typeface="微软雅黑" panose="020B0503020204020204" charset="-122"/>
                  <a:ea typeface="微软雅黑" panose="020B0503020204020204" charset="-122"/>
                  <a:cs typeface="Times New Roman" panose="02020603050405020304" charset="0"/>
                </a:rPr>
                <a:t>+</a:t>
              </a:r>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CO)</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6" name="图片 5"/>
            <p:cNvPicPr/>
            <p:nvPr/>
          </p:nvPicPr>
          <p:blipFill>
            <a:blip r:embed="rId2"/>
            <a:stretch>
              <a:fillRect/>
            </a:stretch>
          </p:blipFill>
          <p:spPr>
            <a:xfrm>
              <a:off x="8451" y="6029"/>
              <a:ext cx="735" cy="405"/>
            </a:xfrm>
            <a:prstGeom prst="rect">
              <a:avLst/>
            </a:prstGeom>
            <a:noFill/>
            <a:ln w="9525">
              <a:noFill/>
            </a:ln>
          </p:spPr>
        </p:pic>
        <p:pic>
          <p:nvPicPr>
            <p:cNvPr id="115" name="图片 114"/>
            <p:cNvPicPr/>
            <p:nvPr/>
          </p:nvPicPr>
          <p:blipFill>
            <a:blip r:embed="rId5"/>
            <a:stretch>
              <a:fillRect/>
            </a:stretch>
          </p:blipFill>
          <p:spPr>
            <a:xfrm>
              <a:off x="9333" y="5219"/>
              <a:ext cx="2612" cy="1454"/>
            </a:xfrm>
            <a:prstGeom prst="rect">
              <a:avLst/>
            </a:prstGeom>
            <a:noFill/>
            <a:ln w="9525">
              <a:noFill/>
            </a:ln>
          </p:spPr>
        </p:pic>
      </p:grpSp>
      <p:sp>
        <p:nvSpPr>
          <p:cNvPr id="116" name="文本框 115"/>
          <p:cNvSpPr txBox="1"/>
          <p:nvPr/>
        </p:nvSpPr>
        <p:spPr>
          <a:xfrm>
            <a:off x="5711825" y="4465955"/>
            <a:ext cx="5080000" cy="398780"/>
          </a:xfrm>
          <a:prstGeom prst="rect">
            <a:avLst/>
          </a:prstGeom>
          <a:noFill/>
          <a:ln w="9525">
            <a:noFill/>
          </a:ln>
        </p:spPr>
        <p:txBody>
          <a:bodyPr>
            <a:spAutoFit/>
          </a:bodyPr>
          <a:p>
            <a:pPr indent="0" algn="ctr"/>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COOH</a:t>
            </a:r>
            <a:endParaRPr lang="en-US" altLang="en-US" sz="2000" b="0">
              <a:latin typeface="微软雅黑" panose="020B0503020204020204" charset="-122"/>
              <a:ea typeface="微软雅黑" panose="020B0503020204020204"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16" name="文本框 115"/>
          <p:cNvSpPr txBox="1"/>
          <p:nvPr/>
        </p:nvSpPr>
        <p:spPr>
          <a:xfrm>
            <a:off x="612775" y="994410"/>
            <a:ext cx="10994390" cy="147637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5.</a:t>
            </a:r>
            <a:r>
              <a:rPr lang="zh-CN" sz="2000" b="0">
                <a:latin typeface="微软雅黑" panose="020B0503020204020204" charset="-122"/>
                <a:ea typeface="微软雅黑" panose="020B0503020204020204" charset="-122"/>
                <a:cs typeface="微软雅黑" panose="020B0503020204020204" charset="-122"/>
              </a:rPr>
              <a:t>酰胺</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概念</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酰胺是羧酸分子中羟基被</a:t>
            </a:r>
            <a:r>
              <a:rPr lang="en-US" sz="2000" b="0">
                <a:latin typeface="微软雅黑" panose="020B0503020204020204" charset="-122"/>
                <a:ea typeface="微软雅黑" panose="020B0503020204020204" charset="-122"/>
                <a:cs typeface="微软雅黑" panose="020B0503020204020204" charset="-122"/>
              </a:rPr>
              <a:t>—NRR'(R</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R'</a:t>
            </a:r>
            <a:r>
              <a:rPr lang="zh-CN" sz="2000" b="0">
                <a:latin typeface="微软雅黑" panose="020B0503020204020204" charset="-122"/>
                <a:ea typeface="微软雅黑" panose="020B0503020204020204" charset="-122"/>
                <a:cs typeface="微软雅黑" panose="020B0503020204020204" charset="-122"/>
              </a:rPr>
              <a:t>可以是氢原子或烃基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所替代得到的化合物。其结构一般表示为</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2346325" y="1967865"/>
            <a:ext cx="1048385" cy="434340"/>
          </a:xfrm>
          <a:prstGeom prst="rect">
            <a:avLst/>
          </a:prstGeom>
          <a:noFill/>
          <a:ln w="9525">
            <a:noFill/>
          </a:ln>
        </p:spPr>
      </p:pic>
      <p:sp>
        <p:nvSpPr>
          <p:cNvPr id="117" name="文本框 116"/>
          <p:cNvSpPr txBox="1"/>
          <p:nvPr/>
        </p:nvSpPr>
        <p:spPr>
          <a:xfrm>
            <a:off x="3394710" y="207518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其中的</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2"/>
          <a:stretch>
            <a:fillRect/>
          </a:stretch>
        </p:blipFill>
        <p:spPr>
          <a:xfrm>
            <a:off x="4356100" y="2028825"/>
            <a:ext cx="949325" cy="373380"/>
          </a:xfrm>
          <a:prstGeom prst="rect">
            <a:avLst/>
          </a:prstGeom>
          <a:noFill/>
          <a:ln w="9525">
            <a:noFill/>
          </a:ln>
        </p:spPr>
      </p:pic>
      <p:sp>
        <p:nvSpPr>
          <p:cNvPr id="118" name="文本框 117"/>
          <p:cNvSpPr txBox="1"/>
          <p:nvPr/>
        </p:nvSpPr>
        <p:spPr>
          <a:xfrm>
            <a:off x="5305425" y="207200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为酰基</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3"/>
          <a:stretch>
            <a:fillRect/>
          </a:stretch>
        </p:blipFill>
        <p:spPr>
          <a:xfrm>
            <a:off x="6356350" y="2005965"/>
            <a:ext cx="864870" cy="396240"/>
          </a:xfrm>
          <a:prstGeom prst="rect">
            <a:avLst/>
          </a:prstGeom>
          <a:noFill/>
          <a:ln w="9525">
            <a:noFill/>
          </a:ln>
        </p:spPr>
      </p:pic>
      <p:sp>
        <p:nvSpPr>
          <p:cNvPr id="119" name="文本框 118"/>
          <p:cNvSpPr txBox="1"/>
          <p:nvPr/>
        </p:nvSpPr>
        <p:spPr>
          <a:xfrm>
            <a:off x="612775" y="2402205"/>
            <a:ext cx="10894060" cy="2168525"/>
          </a:xfrm>
          <a:prstGeom prst="rect">
            <a:avLst/>
          </a:prstGeom>
          <a:noFill/>
          <a:ln w="9525">
            <a:noFill/>
          </a:ln>
        </p:spPr>
        <p:txBody>
          <a:bodyPr wrap="square">
            <a:spAutoFit/>
          </a:bodyPr>
          <a:p>
            <a:pPr indent="0" fontAlgn="auto">
              <a:lnSpc>
                <a:spcPct val="150000"/>
              </a:lnSpc>
            </a:pP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物理性质酰胺除甲酰胺外</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都是固体</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低级酰胺可溶于水。</a:t>
            </a:r>
            <a:r>
              <a:rPr lang="en-US" b="0">
                <a:latin typeface="微软雅黑" panose="020B0503020204020204" charset="-122"/>
                <a:ea typeface="微软雅黑" panose="020B0503020204020204" charset="-122"/>
                <a:cs typeface="微软雅黑" panose="020B0503020204020204" charset="-122"/>
              </a:rPr>
              <a:t>(3)</a:t>
            </a:r>
            <a:r>
              <a:rPr lang="zh-CN" b="0">
                <a:latin typeface="微软雅黑" panose="020B0503020204020204" charset="-122"/>
                <a:ea typeface="微软雅黑" panose="020B0503020204020204" charset="-122"/>
                <a:cs typeface="微软雅黑" panose="020B0503020204020204" charset="-122"/>
              </a:rPr>
              <a:t>化学性质酰胺在酸或碱存在并加热的条件下可以发生水解反应。若水解时加入碱</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生成的酸就会变成盐</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同时有氨气逸出。</a:t>
            </a:r>
            <a:endParaRPr lang="zh-CN" altLang="en-US"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7153275" y="2033905"/>
            <a:ext cx="6096000" cy="368300"/>
          </a:xfrm>
          <a:prstGeom prst="rect">
            <a:avLst/>
          </a:prstGeom>
          <a:noFill/>
        </p:spPr>
        <p:txBody>
          <a:bodyPr wrap="square" rtlCol="0" anchor="t">
            <a:spAutoFit/>
          </a:bodyPr>
          <a:p>
            <a:r>
              <a:rPr lang="zh-CN">
                <a:latin typeface="微软雅黑" panose="020B0503020204020204" charset="-122"/>
                <a:ea typeface="微软雅黑" panose="020B0503020204020204" charset="-122"/>
                <a:cs typeface="微软雅黑" panose="020B0503020204020204" charset="-122"/>
                <a:sym typeface="+mn-ea"/>
              </a:rPr>
              <a:t>为酰胺基。</a:t>
            </a:r>
            <a:endParaRPr lang="zh-CN" altLang="en-US">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2130425" y="4597400"/>
            <a:ext cx="3175000" cy="398780"/>
          </a:xfrm>
          <a:prstGeom prst="rect">
            <a:avLst/>
          </a:prstGeom>
          <a:noFill/>
          <a:ln w="9525">
            <a:noFill/>
          </a:ln>
        </p:spPr>
        <p:txBody>
          <a:bodyPr wrap="square">
            <a:spAutoFit/>
          </a:bodyPr>
          <a:p>
            <a:pPr indent="0" algn="ctr"/>
            <a:r>
              <a:rPr lang="en-US" sz="2000" b="0">
                <a:latin typeface="微软雅黑" panose="020B0503020204020204" charset="-122"/>
                <a:ea typeface="微软雅黑" panose="020B0503020204020204" charset="-122"/>
                <a:cs typeface="Times New Roman" panose="02020603050405020304" charset="0"/>
              </a:rPr>
              <a:t>RCONH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O+HCl</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8" name="图片 7"/>
          <p:cNvPicPr/>
          <p:nvPr/>
        </p:nvPicPr>
        <p:blipFill>
          <a:blip r:embed="rId4"/>
          <a:stretch>
            <a:fillRect/>
          </a:stretch>
        </p:blipFill>
        <p:spPr>
          <a:xfrm>
            <a:off x="5076825" y="4570730"/>
            <a:ext cx="485775" cy="325120"/>
          </a:xfrm>
          <a:prstGeom prst="rect">
            <a:avLst/>
          </a:prstGeom>
          <a:noFill/>
          <a:ln w="9525">
            <a:noFill/>
          </a:ln>
        </p:spPr>
      </p:pic>
      <p:sp>
        <p:nvSpPr>
          <p:cNvPr id="120" name="文本框 119"/>
          <p:cNvSpPr txBox="1"/>
          <p:nvPr/>
        </p:nvSpPr>
        <p:spPr>
          <a:xfrm>
            <a:off x="971550" y="5240655"/>
            <a:ext cx="5080000" cy="398780"/>
          </a:xfrm>
          <a:prstGeom prst="rect">
            <a:avLst/>
          </a:prstGeom>
          <a:noFill/>
          <a:ln w="9525">
            <a:noFill/>
          </a:ln>
        </p:spPr>
        <p:txBody>
          <a:bodyPr>
            <a:spAutoFit/>
          </a:bodyPr>
          <a:p>
            <a:pPr indent="0" algn="ctr"/>
            <a:r>
              <a:rPr lang="en-US" sz="2000" b="0">
                <a:latin typeface="微软雅黑" panose="020B0503020204020204" charset="-122"/>
                <a:ea typeface="微软雅黑" panose="020B0503020204020204" charset="-122"/>
                <a:cs typeface="Times New Roman" panose="02020603050405020304" charset="0"/>
              </a:rPr>
              <a:t>RCONH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+NaOH</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9" name="图片 8"/>
          <p:cNvPicPr/>
          <p:nvPr/>
        </p:nvPicPr>
        <p:blipFill>
          <a:blip r:embed="rId4"/>
          <a:stretch>
            <a:fillRect/>
          </a:stretch>
        </p:blipFill>
        <p:spPr>
          <a:xfrm>
            <a:off x="4610735" y="5309870"/>
            <a:ext cx="466090" cy="279400"/>
          </a:xfrm>
          <a:prstGeom prst="rect">
            <a:avLst/>
          </a:prstGeom>
          <a:noFill/>
          <a:ln w="9525">
            <a:noFill/>
          </a:ln>
        </p:spPr>
      </p:pic>
      <p:sp>
        <p:nvSpPr>
          <p:cNvPr id="121" name="文本框 120"/>
          <p:cNvSpPr txBox="1"/>
          <p:nvPr/>
        </p:nvSpPr>
        <p:spPr>
          <a:xfrm>
            <a:off x="3643630" y="5240655"/>
            <a:ext cx="5080000" cy="398780"/>
          </a:xfrm>
          <a:prstGeom prst="rect">
            <a:avLst/>
          </a:prstGeom>
          <a:noFill/>
          <a:ln w="9525">
            <a:noFill/>
          </a:ln>
        </p:spPr>
        <p:txBody>
          <a:bodyPr>
            <a:spAutoFit/>
          </a:bodyPr>
          <a:p>
            <a:pPr indent="0" algn="ctr"/>
            <a:r>
              <a:rPr lang="en-US" sz="2000" b="0">
                <a:latin typeface="微软雅黑" panose="020B0503020204020204" charset="-122"/>
                <a:ea typeface="微软雅黑" panose="020B0503020204020204" charset="-122"/>
                <a:cs typeface="Times New Roman" panose="02020603050405020304" charset="0"/>
              </a:rPr>
              <a:t>RCOONa+NH</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rPr>
              <a:t>↑</a:t>
            </a:r>
            <a:endParaRPr lang="en-US" altLang="en-US" sz="2000" b="0">
              <a:latin typeface="微软雅黑" panose="020B0503020204020204" charset="-122"/>
              <a:ea typeface="微软雅黑" panose="020B0503020204020204" charset="-122"/>
            </a:endParaRPr>
          </a:p>
        </p:txBody>
      </p:sp>
      <p:sp>
        <p:nvSpPr>
          <p:cNvPr id="10" name="文本框 9"/>
          <p:cNvSpPr txBox="1"/>
          <p:nvPr/>
        </p:nvSpPr>
        <p:spPr>
          <a:xfrm>
            <a:off x="5629275" y="4615180"/>
            <a:ext cx="609600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Times New Roman" panose="02020603050405020304" charset="0"/>
                <a:sym typeface="+mn-ea"/>
              </a:rPr>
              <a:t>RCOOH+NH</a:t>
            </a:r>
            <a:r>
              <a:rPr lang="en-US" sz="2000" baseline="-25000">
                <a:latin typeface="微软雅黑" panose="020B0503020204020204" charset="-122"/>
                <a:ea typeface="微软雅黑" panose="020B0503020204020204" charset="-122"/>
                <a:cs typeface="Times New Roman" panose="02020603050405020304" charset="0"/>
                <a:sym typeface="+mn-ea"/>
              </a:rPr>
              <a:t>4</a:t>
            </a:r>
            <a:r>
              <a:rPr lang="en-US" sz="2000">
                <a:latin typeface="微软雅黑" panose="020B0503020204020204" charset="-122"/>
                <a:ea typeface="微软雅黑" panose="020B0503020204020204" charset="-122"/>
                <a:cs typeface="Times New Roman" panose="02020603050405020304" charset="0"/>
                <a:sym typeface="+mn-ea"/>
              </a:rPr>
              <a:t>Cl</a:t>
            </a:r>
            <a:endParaRPr lang="en-US" altLang="en-US" sz="2000">
              <a:latin typeface="微软雅黑" panose="020B0503020204020204" charset="-122"/>
              <a:ea typeface="微软雅黑" panose="020B0503020204020204"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sp>
        <p:nvSpPr>
          <p:cNvPr id="108" name="文本框 107"/>
          <p:cNvSpPr txBox="1"/>
          <p:nvPr/>
        </p:nvSpPr>
        <p:spPr>
          <a:xfrm>
            <a:off x="774065" y="982345"/>
            <a:ext cx="10690860" cy="193802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若某分子同时含有几条不同的最长碳链时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应选取支链最多的一条碳链作主链。</a:t>
            </a:r>
            <a:r>
              <a:rPr lang="en-US" sz="2000" b="0">
                <a:latin typeface="微软雅黑" panose="020B0503020204020204" charset="-122"/>
                <a:ea typeface="微软雅黑" panose="020B0503020204020204" charset="-122"/>
                <a:cs typeface="微软雅黑" panose="020B0503020204020204" charset="-122"/>
              </a:rPr>
              <a:t>(3)</a:t>
            </a:r>
            <a:r>
              <a:rPr lang="zh-CN" sz="2000" b="0">
                <a:latin typeface="微软雅黑" panose="020B0503020204020204" charset="-122"/>
                <a:ea typeface="微软雅黑" panose="020B0503020204020204" charset="-122"/>
                <a:cs typeface="微软雅黑" panose="020B0503020204020204" charset="-122"/>
              </a:rPr>
              <a:t>对分子中同时含碳碳双键和碳碳三键的有机化合物进行系统命名时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应选择含有碳碳双键和碳碳三键的最长连续碳链为主链</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碳链的编号应以</a:t>
            </a:r>
            <a:r>
              <a:rPr lang="zh-CN" sz="2000" b="0" u="wavy">
                <a:latin typeface="微软雅黑" panose="020B0503020204020204" charset="-122"/>
                <a:ea typeface="微软雅黑" panose="020B0503020204020204" charset="-122"/>
                <a:cs typeface="微软雅黑" panose="020B0503020204020204" charset="-122"/>
              </a:rPr>
              <a:t>双键、三键的位次和尽可能小为原则</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并把</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字放在名称最后。如</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0" name="image38.jpeg" descr="source:si_idm1207692320;FounderCES"/>
          <p:cNvPicPr>
            <a:picLocks noChangeAspect="1"/>
          </p:cNvPicPr>
          <p:nvPr>
            <p:custDataLst>
              <p:tags r:id="rId1"/>
            </p:custDataLst>
          </p:nvPr>
        </p:nvPicPr>
        <p:blipFill>
          <a:blip r:embed="rId2"/>
          <a:stretch>
            <a:fillRect/>
          </a:stretch>
        </p:blipFill>
        <p:spPr>
          <a:xfrm>
            <a:off x="4291965" y="2603500"/>
            <a:ext cx="2670175" cy="542290"/>
          </a:xfrm>
          <a:prstGeom prst="rect">
            <a:avLst/>
          </a:prstGeom>
        </p:spPr>
      </p:pic>
      <p:sp>
        <p:nvSpPr>
          <p:cNvPr id="3" name="文本框 2"/>
          <p:cNvSpPr txBox="1"/>
          <p:nvPr/>
        </p:nvSpPr>
        <p:spPr>
          <a:xfrm>
            <a:off x="3086735" y="3150870"/>
            <a:ext cx="5080000" cy="398780"/>
          </a:xfrm>
          <a:prstGeom prst="rect">
            <a:avLst/>
          </a:prstGeom>
          <a:noFill/>
          <a:ln w="9525">
            <a:noFill/>
          </a:ln>
        </p:spPr>
        <p:txBody>
          <a:bodyPr>
            <a:spAutoFit/>
          </a:bodyPr>
          <a:p>
            <a:pPr indent="0" algn="ct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戊烯</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炔</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74065" y="3565525"/>
            <a:ext cx="10243185"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当碳碳双键和碳碳三键处在相同的位次</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则应给双键以最小的编号。</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3"/>
          <a:stretch>
            <a:fillRect/>
          </a:stretch>
        </p:blipFill>
        <p:spPr>
          <a:xfrm>
            <a:off x="4436110" y="4107180"/>
            <a:ext cx="2526030" cy="426085"/>
          </a:xfrm>
          <a:prstGeom prst="rect">
            <a:avLst/>
          </a:prstGeom>
          <a:noFill/>
          <a:ln w="9525">
            <a:noFill/>
          </a:ln>
        </p:spPr>
      </p:pic>
      <p:sp>
        <p:nvSpPr>
          <p:cNvPr id="6" name="文本框 5"/>
          <p:cNvSpPr txBox="1"/>
          <p:nvPr/>
        </p:nvSpPr>
        <p:spPr>
          <a:xfrm>
            <a:off x="3086735" y="4609465"/>
            <a:ext cx="5080000" cy="572135"/>
          </a:xfrm>
          <a:prstGeom prst="rect">
            <a:avLst/>
          </a:prstGeom>
          <a:noFill/>
          <a:ln w="9525">
            <a:noFill/>
          </a:ln>
        </p:spPr>
        <p:txBody>
          <a:bodyPr>
            <a:noAutofit/>
          </a:bodyPr>
          <a:p>
            <a:pPr indent="0" algn="ct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戊烯</a:t>
            </a: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炔</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74065" y="4916805"/>
            <a:ext cx="10522585" cy="956945"/>
          </a:xfrm>
          <a:prstGeom prst="rect">
            <a:avLst/>
          </a:prstGeom>
          <a:noFill/>
          <a:ln w="9525">
            <a:noFill/>
          </a:ln>
        </p:spPr>
        <p:txBody>
          <a:bodyPr wrap="square">
            <a:noAutofit/>
          </a:bodyPr>
          <a:p>
            <a:pPr indent="0" fontAlgn="auto">
              <a:lnSpc>
                <a:spcPct val="150000"/>
              </a:lnSpc>
            </a:pPr>
            <a:r>
              <a:rPr lang="zh-CN" sz="2000" b="1">
                <a:solidFill>
                  <a:srgbClr val="FF0000"/>
                </a:solidFill>
                <a:latin typeface="微软雅黑" panose="020B0503020204020204" charset="-122"/>
                <a:ea typeface="微软雅黑" panose="020B0503020204020204" charset="-122"/>
                <a:cs typeface="微软雅黑" panose="020B0503020204020204" charset="-122"/>
              </a:rPr>
              <a:t>易错警示有机物命名时容易出现的错误：</a:t>
            </a:r>
            <a:r>
              <a:rPr lang="en-US" sz="2000" b="1">
                <a:solidFill>
                  <a:srgbClr val="FF0000"/>
                </a:solidFill>
                <a:latin typeface="微软雅黑" panose="020B0503020204020204" charset="-122"/>
                <a:ea typeface="微软雅黑" panose="020B0503020204020204" charset="-122"/>
                <a:cs typeface="微软雅黑" panose="020B0503020204020204" charset="-122"/>
                <a:sym typeface="+mn-ea"/>
              </a:rPr>
              <a:t>①</a:t>
            </a:r>
            <a:r>
              <a:rPr lang="zh-CN" sz="2000" b="1">
                <a:solidFill>
                  <a:srgbClr val="FF0000"/>
                </a:solidFill>
                <a:latin typeface="微软雅黑" panose="020B0503020204020204" charset="-122"/>
                <a:ea typeface="微软雅黑" panose="020B0503020204020204" charset="-122"/>
                <a:cs typeface="微软雅黑" panose="020B0503020204020204" charset="-122"/>
                <a:sym typeface="+mn-ea"/>
              </a:rPr>
              <a:t>没有找准主链</a:t>
            </a:r>
            <a:r>
              <a:rPr lang="en-US" sz="2000" b="1">
                <a:solidFill>
                  <a:srgbClr val="FF0000"/>
                </a:solidFill>
                <a:latin typeface="微软雅黑" panose="020B0503020204020204" charset="-122"/>
                <a:ea typeface="微软雅黑" panose="020B0503020204020204" charset="-122"/>
                <a:cs typeface="微软雅黑" panose="020B0503020204020204" charset="-122"/>
                <a:sym typeface="+mn-ea"/>
              </a:rPr>
              <a:t>;②</a:t>
            </a:r>
            <a:r>
              <a:rPr lang="zh-CN" sz="2000" b="1">
                <a:solidFill>
                  <a:srgbClr val="FF0000"/>
                </a:solidFill>
                <a:latin typeface="微软雅黑" panose="020B0503020204020204" charset="-122"/>
                <a:ea typeface="微软雅黑" panose="020B0503020204020204" charset="-122"/>
                <a:cs typeface="微软雅黑" panose="020B0503020204020204" charset="-122"/>
                <a:sym typeface="+mn-ea"/>
              </a:rPr>
              <a:t>官能团判断错误</a:t>
            </a:r>
            <a:r>
              <a:rPr lang="en-US" sz="2000" b="1">
                <a:solidFill>
                  <a:srgbClr val="FF0000"/>
                </a:solidFill>
                <a:latin typeface="微软雅黑" panose="020B0503020204020204" charset="-122"/>
                <a:ea typeface="微软雅黑" panose="020B0503020204020204" charset="-122"/>
                <a:cs typeface="微软雅黑" panose="020B0503020204020204" charset="-122"/>
                <a:sym typeface="+mn-ea"/>
              </a:rPr>
              <a:t>;③</a:t>
            </a:r>
            <a:r>
              <a:rPr lang="zh-CN" sz="2000" b="1">
                <a:solidFill>
                  <a:srgbClr val="FF0000"/>
                </a:solidFill>
                <a:latin typeface="微软雅黑" panose="020B0503020204020204" charset="-122"/>
                <a:ea typeface="微软雅黑" panose="020B0503020204020204" charset="-122"/>
                <a:cs typeface="微软雅黑" panose="020B0503020204020204" charset="-122"/>
                <a:sym typeface="+mn-ea"/>
              </a:rPr>
              <a:t>习惯命名法和系统命名法混淆。</a:t>
            </a:r>
            <a:endParaRPr lang="zh-CN" altLang="en-US" sz="2000" b="1">
              <a:solidFill>
                <a:srgbClr val="FF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zh-CN" altLang="en-US" sz="20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21" name="文本框 120"/>
          <p:cNvSpPr txBox="1"/>
          <p:nvPr/>
        </p:nvSpPr>
        <p:spPr>
          <a:xfrm>
            <a:off x="727075" y="987425"/>
            <a:ext cx="7623175" cy="460375"/>
          </a:xfrm>
          <a:prstGeom prst="rect">
            <a:avLst/>
          </a:prstGeom>
          <a:noFill/>
          <a:ln w="9525">
            <a:noFill/>
          </a:ln>
        </p:spPr>
        <p:txBody>
          <a:bodyPr wrap="square">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1</a:t>
            </a:r>
            <a:r>
              <a:rPr lang="zh-CN" sz="2400" b="0">
                <a:latin typeface="微软雅黑" panose="020B0503020204020204" charset="-122"/>
                <a:ea typeface="微软雅黑" panose="020B0503020204020204" charset="-122"/>
                <a:cs typeface="微软雅黑" panose="020B0503020204020204" charset="-122"/>
              </a:rPr>
              <a:t>　羧酸和酯在有机合成中的应用</a:t>
            </a:r>
            <a:endParaRPr lang="zh-CN" altLang="en-US" sz="24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27075" y="1452245"/>
            <a:ext cx="10994390" cy="239966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含多个官能团的酸与醇的酯化反应</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多元酸和多元醇之间的酯化反应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每一个羟基与羧基都可以发生酯化反应。如乙二酸与乙二醇的酯化反应</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生成链状有机物</a:t>
            </a:r>
            <a:r>
              <a:rPr lang="en-US" sz="2000" b="0">
                <a:latin typeface="微软雅黑" panose="020B0503020204020204" charset="-122"/>
                <a:ea typeface="微软雅黑" panose="020B0503020204020204" charset="-122"/>
                <a:cs typeface="微软雅黑" panose="020B0503020204020204" charset="-122"/>
              </a:rPr>
              <a:t>HOOCCOOH+HOCH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OH</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1"/>
          <a:stretch>
            <a:fillRect/>
          </a:stretch>
        </p:blipFill>
        <p:spPr>
          <a:xfrm>
            <a:off x="4507865" y="3422650"/>
            <a:ext cx="721360" cy="429260"/>
          </a:xfrm>
          <a:prstGeom prst="rect">
            <a:avLst/>
          </a:prstGeom>
          <a:noFill/>
          <a:ln w="9525">
            <a:noFill/>
          </a:ln>
        </p:spPr>
      </p:pic>
      <p:sp>
        <p:nvSpPr>
          <p:cNvPr id="122" name="文本框 121"/>
          <p:cNvSpPr txBox="1"/>
          <p:nvPr/>
        </p:nvSpPr>
        <p:spPr>
          <a:xfrm>
            <a:off x="259080" y="3794760"/>
            <a:ext cx="8879840" cy="553085"/>
          </a:xfrm>
          <a:prstGeom prst="rect">
            <a:avLst/>
          </a:prstGeom>
          <a:noFill/>
          <a:ln w="9525">
            <a:noFill/>
          </a:ln>
        </p:spPr>
        <p:txBody>
          <a:bodyPr wrap="square">
            <a:spAutoFit/>
          </a:bodyPr>
          <a:p>
            <a:pPr indent="0" algn="r" fontAlgn="auto">
              <a:lnSpc>
                <a:spcPct val="150000"/>
              </a:lnSpc>
            </a:pPr>
            <a:r>
              <a:rPr lang="zh-CN" sz="2000" b="0">
                <a:latin typeface="微软雅黑" panose="020B0503020204020204" charset="-122"/>
                <a:ea typeface="微软雅黑" panose="020B0503020204020204" charset="-122"/>
                <a:cs typeface="微软雅黑" panose="020B0503020204020204" charset="-122"/>
              </a:rPr>
              <a:t>有机产物分子的两端还存在羧基和羟基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可以继续发生酯化反应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形成聚酯。</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5229225" y="3422650"/>
            <a:ext cx="6096000" cy="706755"/>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微软雅黑" panose="020B0503020204020204" charset="-122"/>
                <a:sym typeface="+mn-ea"/>
              </a:rPr>
              <a:t>HOOCCOOCH</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CH</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OH+H</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O</a:t>
            </a:r>
            <a:endParaRPr lang="zh-CN" sz="2000">
              <a:latin typeface="微软雅黑" panose="020B0503020204020204" charset="-122"/>
              <a:ea typeface="微软雅黑" panose="020B0503020204020204" charset="-122"/>
              <a:cs typeface="微软雅黑" panose="020B0503020204020204" charset="-122"/>
              <a:sym typeface="+mn-ea"/>
            </a:endParaRPr>
          </a:p>
          <a:p>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727075" y="443865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rPr>
              <a:t>②</a:t>
            </a:r>
            <a:r>
              <a:rPr lang="zh-CN" sz="2000" b="0">
                <a:latin typeface="微软雅黑" panose="020B0503020204020204" charset="-122"/>
                <a:ea typeface="微软雅黑" panose="020B0503020204020204" charset="-122"/>
                <a:cs typeface="方正书宋_GBK" charset="0"/>
              </a:rPr>
              <a:t>生成环状酯</a:t>
            </a:r>
            <a:endParaRPr lang="zh-CN" altLang="en-US" sz="2000" b="0">
              <a:latin typeface="微软雅黑" panose="020B0503020204020204" charset="-122"/>
              <a:ea typeface="微软雅黑" panose="020B0503020204020204" charset="-122"/>
              <a:cs typeface="方正书宋_GBK" charset="0"/>
            </a:endParaRPr>
          </a:p>
        </p:txBody>
      </p:sp>
      <p:pic>
        <p:nvPicPr>
          <p:cNvPr id="9" name="图片 8"/>
          <p:cNvPicPr/>
          <p:nvPr/>
        </p:nvPicPr>
        <p:blipFill>
          <a:blip r:embed="rId2"/>
          <a:stretch>
            <a:fillRect/>
          </a:stretch>
        </p:blipFill>
        <p:spPr>
          <a:xfrm>
            <a:off x="2355850" y="4928235"/>
            <a:ext cx="821055" cy="566420"/>
          </a:xfrm>
          <a:prstGeom prst="rect">
            <a:avLst/>
          </a:prstGeom>
          <a:noFill/>
          <a:ln w="9525">
            <a:noFill/>
          </a:ln>
        </p:spPr>
      </p:pic>
      <p:sp>
        <p:nvSpPr>
          <p:cNvPr id="123" name="文本框 122"/>
          <p:cNvSpPr txBox="1"/>
          <p:nvPr/>
        </p:nvSpPr>
        <p:spPr>
          <a:xfrm>
            <a:off x="812800" y="4734560"/>
            <a:ext cx="5080000" cy="645160"/>
          </a:xfrm>
          <a:prstGeom prst="rect">
            <a:avLst/>
          </a:prstGeom>
          <a:noFill/>
          <a:ln w="9525">
            <a:noFill/>
          </a:ln>
        </p:spPr>
        <p:txBody>
          <a:bodyPr>
            <a:spAutoFit/>
          </a:bodyPr>
          <a:p>
            <a:pPr indent="0" algn="ctr"/>
            <a:r>
              <a:rPr lang="en-US" b="0">
                <a:latin typeface="NEU-BZ" charset="0"/>
                <a:ea typeface="宋体" panose="02010600030101010101" pitchFamily="2" charset="-122"/>
                <a:cs typeface="Times New Roman" panose="02020603050405020304" charset="0"/>
              </a:rPr>
              <a:t>+</a:t>
            </a:r>
            <a:endParaRPr lang="en-US" altLang="en-US" b="0">
              <a:latin typeface="NEU-BZ" charset="0"/>
              <a:ea typeface="宋体" panose="02010600030101010101" pitchFamily="2" charset="-122"/>
              <a:cs typeface="Times New Roman" panose="02020603050405020304" charset="0"/>
            </a:endParaRPr>
          </a:p>
        </p:txBody>
      </p:sp>
      <p:pic>
        <p:nvPicPr>
          <p:cNvPr id="10" name="图片 9"/>
          <p:cNvPicPr/>
          <p:nvPr/>
        </p:nvPicPr>
        <p:blipFill>
          <a:blip r:embed="rId3"/>
          <a:stretch>
            <a:fillRect/>
          </a:stretch>
        </p:blipFill>
        <p:spPr>
          <a:xfrm>
            <a:off x="3509645" y="4927600"/>
            <a:ext cx="836295" cy="604520"/>
          </a:xfrm>
          <a:prstGeom prst="rect">
            <a:avLst/>
          </a:prstGeom>
          <a:noFill/>
          <a:ln w="9525">
            <a:noFill/>
          </a:ln>
        </p:spPr>
      </p:pic>
      <p:pic>
        <p:nvPicPr>
          <p:cNvPr id="124" name="图片 123"/>
          <p:cNvPicPr/>
          <p:nvPr/>
        </p:nvPicPr>
        <p:blipFill>
          <a:blip r:embed="rId4"/>
          <a:stretch>
            <a:fillRect/>
          </a:stretch>
        </p:blipFill>
        <p:spPr>
          <a:xfrm>
            <a:off x="4422140" y="5021580"/>
            <a:ext cx="663575" cy="371475"/>
          </a:xfrm>
          <a:prstGeom prst="rect">
            <a:avLst/>
          </a:prstGeom>
          <a:noFill/>
          <a:ln w="9525">
            <a:noFill/>
          </a:ln>
        </p:spPr>
      </p:pic>
      <p:pic>
        <p:nvPicPr>
          <p:cNvPr id="125" name="图片 124"/>
          <p:cNvPicPr/>
          <p:nvPr/>
        </p:nvPicPr>
        <p:blipFill>
          <a:blip r:embed="rId5"/>
          <a:stretch>
            <a:fillRect/>
          </a:stretch>
        </p:blipFill>
        <p:spPr>
          <a:xfrm>
            <a:off x="5229225" y="4763770"/>
            <a:ext cx="1062355" cy="800735"/>
          </a:xfrm>
          <a:prstGeom prst="rect">
            <a:avLst/>
          </a:prstGeom>
          <a:noFill/>
          <a:ln w="9525">
            <a:noFill/>
          </a:ln>
        </p:spPr>
      </p:pic>
      <p:sp>
        <p:nvSpPr>
          <p:cNvPr id="126" name="文本框 125"/>
          <p:cNvSpPr txBox="1"/>
          <p:nvPr/>
        </p:nvSpPr>
        <p:spPr>
          <a:xfrm>
            <a:off x="4150360" y="5021580"/>
            <a:ext cx="5080000" cy="398780"/>
          </a:xfrm>
          <a:prstGeom prst="rect">
            <a:avLst/>
          </a:prstGeom>
          <a:noFill/>
          <a:ln w="9525">
            <a:noFill/>
          </a:ln>
        </p:spPr>
        <p:txBody>
          <a:bodyPr>
            <a:spAutoFit/>
          </a:bodyPr>
          <a:p>
            <a:pPr indent="0" algn="ctr"/>
            <a:r>
              <a:rPr lang="en-US" sz="2000" b="0">
                <a:latin typeface="微软雅黑" panose="020B0503020204020204" charset="-122"/>
                <a:ea typeface="微软雅黑" panose="020B0503020204020204" charset="-122"/>
                <a:cs typeface="Times New Roman" panose="02020603050405020304" charset="0"/>
              </a:rPr>
              <a:t>+2H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a:t>
            </a:r>
            <a:endParaRPr lang="en-US" altLang="en-US" sz="2000" b="0">
              <a:latin typeface="微软雅黑" panose="020B0503020204020204" charset="-122"/>
              <a:ea typeface="微软雅黑" panose="020B0503020204020204"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26" name="文本框 125"/>
          <p:cNvSpPr txBox="1"/>
          <p:nvPr/>
        </p:nvSpPr>
        <p:spPr>
          <a:xfrm>
            <a:off x="563880" y="988060"/>
            <a:ext cx="868934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同时含有羧基和羟基的物质</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可以发生自身酯化反应。如乳酸</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7798435" y="929640"/>
            <a:ext cx="1454785" cy="515620"/>
          </a:xfrm>
          <a:prstGeom prst="rect">
            <a:avLst/>
          </a:prstGeom>
          <a:noFill/>
          <a:ln w="9525">
            <a:noFill/>
          </a:ln>
        </p:spPr>
      </p:pic>
      <p:sp>
        <p:nvSpPr>
          <p:cNvPr id="127" name="文本框 126"/>
          <p:cNvSpPr txBox="1"/>
          <p:nvPr/>
        </p:nvSpPr>
        <p:spPr>
          <a:xfrm>
            <a:off x="687705" y="1533207"/>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①</a:t>
            </a:r>
            <a:r>
              <a:rPr lang="zh-CN" sz="2000" b="0">
                <a:latin typeface="微软雅黑" panose="020B0503020204020204" charset="-122"/>
                <a:ea typeface="微软雅黑" panose="020B0503020204020204" charset="-122"/>
                <a:cs typeface="微软雅黑" panose="020B0503020204020204" charset="-122"/>
              </a:rPr>
              <a:t>生成链状有机物</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31" name="文本框 130"/>
          <p:cNvSpPr txBox="1"/>
          <p:nvPr/>
        </p:nvSpPr>
        <p:spPr>
          <a:xfrm>
            <a:off x="281940" y="3815080"/>
            <a:ext cx="9090025" cy="398780"/>
          </a:xfrm>
          <a:prstGeom prst="rect">
            <a:avLst/>
          </a:prstGeom>
          <a:noFill/>
          <a:ln w="9525">
            <a:noFill/>
          </a:ln>
        </p:spPr>
        <p:txBody>
          <a:bodyPr wrap="square">
            <a:spAutoFit/>
          </a:bodyPr>
          <a:p>
            <a:pPr indent="0" algn="r"/>
            <a:r>
              <a:rPr lang="zh-CN" sz="2000" b="0">
                <a:latin typeface="微软雅黑" panose="020B0503020204020204" charset="-122"/>
                <a:ea typeface="微软雅黑" panose="020B0503020204020204" charset="-122"/>
                <a:cs typeface="微软雅黑" panose="020B0503020204020204" charset="-122"/>
              </a:rPr>
              <a:t>有机产物分子的两端还存在羧基和羟基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可以继续发生酯化反应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形成聚酯。</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9253220" y="988060"/>
            <a:ext cx="581025"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grpSp>
        <p:nvGrpSpPr>
          <p:cNvPr id="8" name="组合 7"/>
          <p:cNvGrpSpPr/>
          <p:nvPr/>
        </p:nvGrpSpPr>
        <p:grpSpPr>
          <a:xfrm>
            <a:off x="1328420" y="2372043"/>
            <a:ext cx="8043545" cy="865822"/>
            <a:chOff x="2091" y="3382"/>
            <a:chExt cx="12667" cy="1363"/>
          </a:xfrm>
        </p:grpSpPr>
        <p:pic>
          <p:nvPicPr>
            <p:cNvPr id="4" name="图片 3"/>
            <p:cNvPicPr/>
            <p:nvPr/>
          </p:nvPicPr>
          <p:blipFill>
            <a:blip r:embed="rId2"/>
            <a:stretch>
              <a:fillRect/>
            </a:stretch>
          </p:blipFill>
          <p:spPr>
            <a:xfrm>
              <a:off x="2091" y="3502"/>
              <a:ext cx="2402" cy="1219"/>
            </a:xfrm>
            <a:prstGeom prst="rect">
              <a:avLst/>
            </a:prstGeom>
            <a:noFill/>
            <a:ln w="9525">
              <a:noFill/>
            </a:ln>
          </p:spPr>
        </p:pic>
        <p:sp>
          <p:nvSpPr>
            <p:cNvPr id="128" name="文本框 127"/>
            <p:cNvSpPr txBox="1"/>
            <p:nvPr/>
          </p:nvSpPr>
          <p:spPr>
            <a:xfrm>
              <a:off x="4613" y="3382"/>
              <a:ext cx="8000" cy="1016"/>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+</a:t>
              </a:r>
              <a:endParaRPr lang="en-US" altLang="en-US" b="0">
                <a:latin typeface="NEU-BZ" charset="0"/>
                <a:ea typeface="宋体" panose="02010600030101010101" pitchFamily="2" charset="-122"/>
                <a:cs typeface="Times New Roman" panose="02020603050405020304" charset="0"/>
              </a:endParaRPr>
            </a:p>
          </p:txBody>
        </p:sp>
        <p:pic>
          <p:nvPicPr>
            <p:cNvPr id="5" name="图片 4"/>
            <p:cNvPicPr/>
            <p:nvPr/>
          </p:nvPicPr>
          <p:blipFill>
            <a:blip r:embed="rId2"/>
            <a:stretch>
              <a:fillRect/>
            </a:stretch>
          </p:blipFill>
          <p:spPr>
            <a:xfrm>
              <a:off x="5255" y="3510"/>
              <a:ext cx="2598" cy="1235"/>
            </a:xfrm>
            <a:prstGeom prst="rect">
              <a:avLst/>
            </a:prstGeom>
            <a:noFill/>
            <a:ln w="9525">
              <a:noFill/>
            </a:ln>
          </p:spPr>
        </p:pic>
        <p:pic>
          <p:nvPicPr>
            <p:cNvPr id="129" name="图片 128"/>
            <p:cNvPicPr/>
            <p:nvPr/>
          </p:nvPicPr>
          <p:blipFill>
            <a:blip r:embed="rId3"/>
            <a:stretch>
              <a:fillRect/>
            </a:stretch>
          </p:blipFill>
          <p:spPr>
            <a:xfrm>
              <a:off x="8019" y="3819"/>
              <a:ext cx="1064" cy="704"/>
            </a:xfrm>
            <a:prstGeom prst="rect">
              <a:avLst/>
            </a:prstGeom>
            <a:noFill/>
            <a:ln w="9525">
              <a:noFill/>
            </a:ln>
          </p:spPr>
        </p:pic>
        <p:pic>
          <p:nvPicPr>
            <p:cNvPr id="130" name="图片 129"/>
            <p:cNvPicPr/>
            <p:nvPr/>
          </p:nvPicPr>
          <p:blipFill>
            <a:blip r:embed="rId4"/>
            <a:stretch>
              <a:fillRect/>
            </a:stretch>
          </p:blipFill>
          <p:spPr>
            <a:xfrm>
              <a:off x="9473" y="3509"/>
              <a:ext cx="3140" cy="1134"/>
            </a:xfrm>
            <a:prstGeom prst="rect">
              <a:avLst/>
            </a:prstGeom>
            <a:noFill/>
            <a:ln w="9525">
              <a:noFill/>
            </a:ln>
          </p:spPr>
        </p:pic>
        <p:sp>
          <p:nvSpPr>
            <p:cNvPr id="7" name="文本框 6"/>
            <p:cNvSpPr txBox="1"/>
            <p:nvPr/>
          </p:nvSpPr>
          <p:spPr>
            <a:xfrm>
              <a:off x="12733" y="3820"/>
              <a:ext cx="2025" cy="628"/>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Times New Roman" panose="02020603050405020304" charset="0"/>
                  <a:sym typeface="+mn-ea"/>
                </a:rPr>
                <a:t>+H</a:t>
              </a:r>
              <a:r>
                <a:rPr lang="en-US" sz="2000" baseline="-25000">
                  <a:latin typeface="微软雅黑" panose="020B0503020204020204" charset="-122"/>
                  <a:ea typeface="微软雅黑" panose="020B0503020204020204" charset="-122"/>
                  <a:cs typeface="Times New Roman" panose="02020603050405020304" charset="0"/>
                  <a:sym typeface="+mn-ea"/>
                </a:rPr>
                <a:t>2</a:t>
              </a:r>
              <a:r>
                <a:rPr lang="en-US" sz="2000">
                  <a:latin typeface="微软雅黑" panose="020B0503020204020204" charset="-122"/>
                  <a:ea typeface="微软雅黑" panose="020B0503020204020204" charset="-122"/>
                  <a:cs typeface="Times New Roman" panose="02020603050405020304" charset="0"/>
                  <a:sym typeface="+mn-ea"/>
                </a:rPr>
                <a:t>O</a:t>
              </a:r>
              <a:endParaRPr lang="en-US" altLang="en-US" sz="2000">
                <a:latin typeface="微软雅黑" panose="020B0503020204020204" charset="-122"/>
                <a:ea typeface="微软雅黑" panose="020B0503020204020204" charset="-122"/>
                <a:cs typeface="Times New Roman" panose="02020603050405020304" charset="0"/>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31" name="文本框 130"/>
          <p:cNvSpPr txBox="1"/>
          <p:nvPr/>
        </p:nvSpPr>
        <p:spPr>
          <a:xfrm>
            <a:off x="688975" y="1106488"/>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rPr>
              <a:t>②</a:t>
            </a:r>
            <a:r>
              <a:rPr lang="zh-CN" sz="2000" b="0">
                <a:latin typeface="微软雅黑" panose="020B0503020204020204" charset="-122"/>
                <a:ea typeface="微软雅黑" panose="020B0503020204020204" charset="-122"/>
                <a:cs typeface="方正书宋_GBK" charset="0"/>
              </a:rPr>
              <a:t>分子间的成环反应</a:t>
            </a:r>
            <a:endParaRPr lang="zh-CN" altLang="en-US" sz="2000" b="0">
              <a:latin typeface="微软雅黑" panose="020B0503020204020204" charset="-122"/>
              <a:ea typeface="微软雅黑" panose="020B0503020204020204" charset="-122"/>
              <a:cs typeface="方正书宋_GBK" charset="0"/>
            </a:endParaRPr>
          </a:p>
        </p:txBody>
      </p:sp>
      <p:pic>
        <p:nvPicPr>
          <p:cNvPr id="3" name="图片 2"/>
          <p:cNvPicPr/>
          <p:nvPr/>
        </p:nvPicPr>
        <p:blipFill>
          <a:blip r:embed="rId1"/>
          <a:stretch>
            <a:fillRect/>
          </a:stretch>
        </p:blipFill>
        <p:spPr>
          <a:xfrm>
            <a:off x="1450975" y="1824990"/>
            <a:ext cx="1610360" cy="745490"/>
          </a:xfrm>
          <a:prstGeom prst="rect">
            <a:avLst/>
          </a:prstGeom>
          <a:noFill/>
          <a:ln w="9525">
            <a:noFill/>
          </a:ln>
        </p:spPr>
      </p:pic>
      <p:pic>
        <p:nvPicPr>
          <p:cNvPr id="132" name="图片 131"/>
          <p:cNvPicPr/>
          <p:nvPr/>
        </p:nvPicPr>
        <p:blipFill>
          <a:blip r:embed="rId2"/>
          <a:stretch>
            <a:fillRect/>
          </a:stretch>
        </p:blipFill>
        <p:spPr>
          <a:xfrm>
            <a:off x="3184525" y="2021205"/>
            <a:ext cx="756920" cy="457200"/>
          </a:xfrm>
          <a:prstGeom prst="rect">
            <a:avLst/>
          </a:prstGeom>
          <a:noFill/>
          <a:ln w="9525">
            <a:noFill/>
          </a:ln>
        </p:spPr>
      </p:pic>
      <p:pic>
        <p:nvPicPr>
          <p:cNvPr id="133" name="图片 132"/>
          <p:cNvPicPr/>
          <p:nvPr/>
        </p:nvPicPr>
        <p:blipFill>
          <a:blip r:embed="rId3"/>
          <a:stretch>
            <a:fillRect/>
          </a:stretch>
        </p:blipFill>
        <p:spPr>
          <a:xfrm>
            <a:off x="4079240" y="1770380"/>
            <a:ext cx="1879600" cy="935990"/>
          </a:xfrm>
          <a:prstGeom prst="rect">
            <a:avLst/>
          </a:prstGeom>
          <a:noFill/>
          <a:ln w="9525">
            <a:noFill/>
          </a:ln>
        </p:spPr>
      </p:pic>
      <p:sp>
        <p:nvSpPr>
          <p:cNvPr id="134" name="文本框 133"/>
          <p:cNvSpPr txBox="1"/>
          <p:nvPr/>
        </p:nvSpPr>
        <p:spPr>
          <a:xfrm>
            <a:off x="-581025" y="2889568"/>
            <a:ext cx="5080000" cy="398780"/>
          </a:xfrm>
          <a:prstGeom prst="rect">
            <a:avLst/>
          </a:prstGeom>
          <a:noFill/>
          <a:ln w="9525">
            <a:noFill/>
          </a:ln>
        </p:spPr>
        <p:txBody>
          <a:bodyPr>
            <a:spAutoFit/>
          </a:bodyPr>
          <a:p>
            <a:pPr indent="0" algn="ctr"/>
            <a:r>
              <a:rPr lang="en-US" sz="2000" b="0">
                <a:latin typeface="微软雅黑" panose="020B0503020204020204" charset="-122"/>
                <a:ea typeface="微软雅黑" panose="020B0503020204020204" charset="-122"/>
              </a:rPr>
              <a:t>③</a:t>
            </a:r>
            <a:r>
              <a:rPr lang="zh-CN" sz="2000" b="0">
                <a:latin typeface="微软雅黑" panose="020B0503020204020204" charset="-122"/>
                <a:ea typeface="微软雅黑" panose="020B0503020204020204" charset="-122"/>
                <a:cs typeface="方正书宋_GBK" charset="0"/>
              </a:rPr>
              <a:t>分子内的成环反应</a:t>
            </a:r>
            <a:endParaRPr lang="zh-CN" altLang="en-US" sz="2000" b="0">
              <a:latin typeface="微软雅黑" panose="020B0503020204020204" charset="-122"/>
              <a:ea typeface="微软雅黑" panose="020B0503020204020204" charset="-122"/>
              <a:cs typeface="方正书宋_GBK" charset="0"/>
            </a:endParaRPr>
          </a:p>
        </p:txBody>
      </p:sp>
      <p:pic>
        <p:nvPicPr>
          <p:cNvPr id="4" name="图片 3"/>
          <p:cNvPicPr/>
          <p:nvPr/>
        </p:nvPicPr>
        <p:blipFill>
          <a:blip r:embed="rId4"/>
          <a:stretch>
            <a:fillRect/>
          </a:stretch>
        </p:blipFill>
        <p:spPr>
          <a:xfrm>
            <a:off x="1450975" y="3760470"/>
            <a:ext cx="1651635" cy="725170"/>
          </a:xfrm>
          <a:prstGeom prst="rect">
            <a:avLst/>
          </a:prstGeom>
          <a:noFill/>
          <a:ln w="9525">
            <a:noFill/>
          </a:ln>
        </p:spPr>
      </p:pic>
      <p:pic>
        <p:nvPicPr>
          <p:cNvPr id="135" name="图片 134"/>
          <p:cNvPicPr/>
          <p:nvPr/>
        </p:nvPicPr>
        <p:blipFill>
          <a:blip r:embed="rId2"/>
          <a:stretch>
            <a:fillRect/>
          </a:stretch>
        </p:blipFill>
        <p:spPr>
          <a:xfrm>
            <a:off x="3261995" y="3825875"/>
            <a:ext cx="808355" cy="447040"/>
          </a:xfrm>
          <a:prstGeom prst="rect">
            <a:avLst/>
          </a:prstGeom>
          <a:noFill/>
          <a:ln w="9525">
            <a:noFill/>
          </a:ln>
        </p:spPr>
      </p:pic>
      <p:pic>
        <p:nvPicPr>
          <p:cNvPr id="136" name="图片 135"/>
          <p:cNvPicPr/>
          <p:nvPr/>
        </p:nvPicPr>
        <p:blipFill>
          <a:blip r:embed="rId5"/>
          <a:stretch>
            <a:fillRect/>
          </a:stretch>
        </p:blipFill>
        <p:spPr>
          <a:xfrm>
            <a:off x="4272915" y="3684270"/>
            <a:ext cx="1677035" cy="736600"/>
          </a:xfrm>
          <a:prstGeom prst="rect">
            <a:avLst/>
          </a:prstGeom>
          <a:noFill/>
          <a:ln w="9525">
            <a:noFill/>
          </a:ln>
        </p:spPr>
      </p:pic>
      <p:sp>
        <p:nvSpPr>
          <p:cNvPr id="137" name="文本框 136"/>
          <p:cNvSpPr txBox="1"/>
          <p:nvPr/>
        </p:nvSpPr>
        <p:spPr>
          <a:xfrm>
            <a:off x="3994150" y="3826192"/>
            <a:ext cx="5080000" cy="398780"/>
          </a:xfrm>
          <a:prstGeom prst="rect">
            <a:avLst/>
          </a:prstGeom>
          <a:noFill/>
          <a:ln w="9525">
            <a:noFill/>
          </a:ln>
        </p:spPr>
        <p:txBody>
          <a:bodyPr>
            <a:spAutoFit/>
          </a:bodyPr>
          <a:p>
            <a:pPr indent="0" algn="ctr"/>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a:t>
            </a:r>
            <a:endParaRPr lang="en-US" altLang="en-US" sz="2000" b="0">
              <a:latin typeface="微软雅黑" panose="020B0503020204020204" charset="-122"/>
              <a:ea typeface="微软雅黑" panose="020B0503020204020204" charset="-122"/>
              <a:cs typeface="Times New Roman" panose="02020603050405020304" charset="0"/>
            </a:endParaRPr>
          </a:p>
        </p:txBody>
      </p:sp>
      <p:sp>
        <p:nvSpPr>
          <p:cNvPr id="5" name="文本框 4"/>
          <p:cNvSpPr txBox="1"/>
          <p:nvPr/>
        </p:nvSpPr>
        <p:spPr>
          <a:xfrm>
            <a:off x="6096635" y="2021205"/>
            <a:ext cx="609600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Times New Roman" panose="02020603050405020304" charset="0"/>
                <a:sym typeface="+mn-ea"/>
              </a:rPr>
              <a:t>+2H</a:t>
            </a:r>
            <a:r>
              <a:rPr lang="en-US" sz="2000" baseline="-25000">
                <a:latin typeface="微软雅黑" panose="020B0503020204020204" charset="-122"/>
                <a:ea typeface="微软雅黑" panose="020B0503020204020204" charset="-122"/>
                <a:cs typeface="Times New Roman" panose="02020603050405020304" charset="0"/>
                <a:sym typeface="+mn-ea"/>
              </a:rPr>
              <a:t>2</a:t>
            </a:r>
            <a:r>
              <a:rPr lang="en-US" sz="2000">
                <a:latin typeface="微软雅黑" panose="020B0503020204020204" charset="-122"/>
                <a:ea typeface="微软雅黑" panose="020B0503020204020204" charset="-122"/>
                <a:cs typeface="Times New Roman" panose="02020603050405020304" charset="0"/>
                <a:sym typeface="+mn-ea"/>
              </a:rPr>
              <a:t>O</a:t>
            </a:r>
            <a:endParaRPr lang="en-US" altLang="en-US" sz="2000">
              <a:latin typeface="微软雅黑" panose="020B0503020204020204" charset="-122"/>
              <a:ea typeface="微软雅黑" panose="020B0503020204020204"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37" name="文本框 136"/>
          <p:cNvSpPr txBox="1"/>
          <p:nvPr/>
        </p:nvSpPr>
        <p:spPr>
          <a:xfrm>
            <a:off x="784225" y="104457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聚酯的形成</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84225" y="1645920"/>
            <a:ext cx="5080000" cy="364490"/>
          </a:xfrm>
          <a:prstGeom prst="rect">
            <a:avLst/>
          </a:prstGeom>
          <a:noFill/>
          <a:ln w="9525">
            <a:noFill/>
          </a:ln>
        </p:spPr>
        <p:txBody>
          <a:bodyPr>
            <a:noAutofit/>
          </a:bodyPr>
          <a:p>
            <a:pPr indent="0"/>
            <a:r>
              <a:rPr lang="en-US" sz="2000" b="0">
                <a:latin typeface="微软雅黑" panose="020B0503020204020204" charset="-122"/>
                <a:ea typeface="微软雅黑" panose="020B0503020204020204" charset="-122"/>
                <a:cs typeface="微软雅黑" panose="020B0503020204020204" charset="-122"/>
              </a:rPr>
              <a:t>①</a:t>
            </a:r>
            <a:r>
              <a:rPr lang="zh-CN" sz="2000" b="0">
                <a:latin typeface="微软雅黑" panose="020B0503020204020204" charset="-122"/>
                <a:ea typeface="微软雅黑" panose="020B0503020204020204" charset="-122"/>
                <a:cs typeface="微软雅黑" panose="020B0503020204020204" charset="-122"/>
              </a:rPr>
              <a:t>羟基酸生成聚酯</a:t>
            </a:r>
            <a:r>
              <a:rPr lang="en-US" sz="2000" b="0" i="1">
                <a:latin typeface="微软雅黑" panose="020B0503020204020204" charset="-122"/>
                <a:ea typeface="微软雅黑" panose="020B0503020204020204" charset="-122"/>
                <a:cs typeface="微软雅黑" panose="020B0503020204020204" charset="-122"/>
              </a:rPr>
              <a:t></a:t>
            </a:r>
            <a:endParaRPr lang="en-US" altLang="en-US" sz="2000" b="0" i="1">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2378075" y="2245995"/>
            <a:ext cx="1221105" cy="657860"/>
          </a:xfrm>
          <a:prstGeom prst="rect">
            <a:avLst/>
          </a:prstGeom>
          <a:noFill/>
          <a:ln w="9525">
            <a:noFill/>
          </a:ln>
        </p:spPr>
      </p:pic>
      <p:pic>
        <p:nvPicPr>
          <p:cNvPr id="139" name="图片 138"/>
          <p:cNvPicPr/>
          <p:nvPr/>
        </p:nvPicPr>
        <p:blipFill>
          <a:blip r:embed="rId2"/>
          <a:stretch>
            <a:fillRect/>
          </a:stretch>
        </p:blipFill>
        <p:spPr>
          <a:xfrm>
            <a:off x="4808855" y="2284730"/>
            <a:ext cx="1550035" cy="828040"/>
          </a:xfrm>
          <a:prstGeom prst="rect">
            <a:avLst/>
          </a:prstGeom>
          <a:noFill/>
          <a:ln w="9525">
            <a:noFill/>
          </a:ln>
        </p:spPr>
      </p:pic>
      <p:sp>
        <p:nvSpPr>
          <p:cNvPr id="140" name="文本框 139"/>
          <p:cNvSpPr txBox="1"/>
          <p:nvPr/>
        </p:nvSpPr>
        <p:spPr>
          <a:xfrm>
            <a:off x="0" y="3457575"/>
            <a:ext cx="5080000" cy="516890"/>
          </a:xfrm>
          <a:prstGeom prst="rect">
            <a:avLst/>
          </a:prstGeom>
          <a:noFill/>
          <a:ln w="9525">
            <a:noFill/>
          </a:ln>
        </p:spPr>
        <p:txBody>
          <a:bodyPr>
            <a:noAutofit/>
          </a:bodyPr>
          <a:p>
            <a:pPr indent="0" algn="ctr"/>
            <a:r>
              <a:rPr lang="en-US" sz="2000" b="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二元羧酸和二元醇生成聚酯</a:t>
            </a:r>
            <a:r>
              <a:rPr lang="en-US" sz="2000" b="0" i="1">
                <a:latin typeface="微软雅黑" panose="020B0503020204020204" charset="-122"/>
                <a:ea typeface="微软雅黑" panose="020B0503020204020204" charset="-122"/>
                <a:cs typeface="微软雅黑" panose="020B0503020204020204" charset="-122"/>
              </a:rPr>
              <a:t></a:t>
            </a:r>
            <a:endParaRPr lang="en-US" altLang="en-US" sz="2000" b="0" i="1">
              <a:latin typeface="微软雅黑" panose="020B0503020204020204" charset="-122"/>
              <a:ea typeface="微软雅黑" panose="020B0503020204020204" charset="-122"/>
              <a:cs typeface="微软雅黑" panose="020B0503020204020204" charset="-122"/>
            </a:endParaRPr>
          </a:p>
        </p:txBody>
      </p:sp>
      <p:pic>
        <p:nvPicPr>
          <p:cNvPr id="143" name="图片 142"/>
          <p:cNvPicPr/>
          <p:nvPr/>
        </p:nvPicPr>
        <p:blipFill>
          <a:blip r:embed="rId3"/>
          <a:stretch>
            <a:fillRect/>
          </a:stretch>
        </p:blipFill>
        <p:spPr>
          <a:xfrm>
            <a:off x="6391910" y="4163060"/>
            <a:ext cx="2724785" cy="826135"/>
          </a:xfrm>
          <a:prstGeom prst="rect">
            <a:avLst/>
          </a:prstGeom>
          <a:noFill/>
          <a:ln w="9525">
            <a:noFill/>
          </a:ln>
        </p:spPr>
      </p:pic>
      <p:grpSp>
        <p:nvGrpSpPr>
          <p:cNvPr id="10" name="组合 9"/>
          <p:cNvGrpSpPr/>
          <p:nvPr/>
        </p:nvGrpSpPr>
        <p:grpSpPr>
          <a:xfrm>
            <a:off x="1463040" y="4482465"/>
            <a:ext cx="9265920" cy="508635"/>
            <a:chOff x="3560" y="7059"/>
            <a:chExt cx="14592" cy="801"/>
          </a:xfrm>
        </p:grpSpPr>
        <p:pic>
          <p:nvPicPr>
            <p:cNvPr id="5" name="图片 4"/>
            <p:cNvPicPr/>
            <p:nvPr/>
          </p:nvPicPr>
          <p:blipFill>
            <a:blip r:embed="rId4"/>
            <a:stretch>
              <a:fillRect/>
            </a:stretch>
          </p:blipFill>
          <p:spPr>
            <a:xfrm>
              <a:off x="3560" y="7059"/>
              <a:ext cx="2766" cy="709"/>
            </a:xfrm>
            <a:prstGeom prst="rect">
              <a:avLst/>
            </a:prstGeom>
            <a:noFill/>
            <a:ln w="9525">
              <a:noFill/>
            </a:ln>
          </p:spPr>
        </p:pic>
        <p:sp>
          <p:nvSpPr>
            <p:cNvPr id="141" name="文本框 140"/>
            <p:cNvSpPr txBox="1"/>
            <p:nvPr/>
          </p:nvSpPr>
          <p:spPr>
            <a:xfrm>
              <a:off x="4830" y="7131"/>
              <a:ext cx="4000" cy="628"/>
            </a:xfrm>
            <a:prstGeom prst="rect">
              <a:avLst/>
            </a:prstGeom>
            <a:noFill/>
            <a:ln w="9525">
              <a:noFill/>
            </a:ln>
          </p:spPr>
          <p:txBody>
            <a:bodyPr wrap="square">
              <a:spAutoFit/>
            </a:bodyPr>
            <a:p>
              <a:pPr indent="0" algn="ctr"/>
              <a:r>
                <a:rPr lang="en-US" sz="2000" b="0">
                  <a:latin typeface="微软雅黑" panose="020B0503020204020204" charset="-122"/>
                  <a:ea typeface="微软雅黑" panose="020B0503020204020204" charset="-122"/>
                  <a:cs typeface="Times New Roman" panose="02020603050405020304" charset="0"/>
                </a:rPr>
                <a:t>+</a:t>
              </a:r>
              <a:r>
                <a:rPr lang="en-US" sz="2000" b="0" i="1">
                  <a:latin typeface="微软雅黑" panose="020B0503020204020204" charset="-122"/>
                  <a:ea typeface="微软雅黑" panose="020B0503020204020204" charset="-122"/>
                  <a:cs typeface="Times New Roman" panose="02020603050405020304" charset="0"/>
                </a:rPr>
                <a:t>n</a:t>
              </a:r>
              <a:endParaRPr lang="en-US" altLang="en-US" sz="2000" b="0" i="1">
                <a:latin typeface="微软雅黑" panose="020B0503020204020204" charset="-122"/>
                <a:ea typeface="微软雅黑" panose="020B0503020204020204" charset="-122"/>
                <a:cs typeface="Times New Roman" panose="02020603050405020304" charset="0"/>
              </a:endParaRPr>
            </a:p>
          </p:txBody>
        </p:sp>
        <p:pic>
          <p:nvPicPr>
            <p:cNvPr id="6" name="图片 5"/>
            <p:cNvPicPr/>
            <p:nvPr/>
          </p:nvPicPr>
          <p:blipFill>
            <a:blip r:embed="rId5"/>
            <a:stretch>
              <a:fillRect/>
            </a:stretch>
          </p:blipFill>
          <p:spPr>
            <a:xfrm>
              <a:off x="7295" y="7082"/>
              <a:ext cx="2595" cy="778"/>
            </a:xfrm>
            <a:prstGeom prst="rect">
              <a:avLst/>
            </a:prstGeom>
            <a:noFill/>
            <a:ln w="9525">
              <a:noFill/>
            </a:ln>
          </p:spPr>
        </p:pic>
        <p:pic>
          <p:nvPicPr>
            <p:cNvPr id="142" name="图片 141"/>
            <p:cNvPicPr/>
            <p:nvPr/>
          </p:nvPicPr>
          <p:blipFill>
            <a:blip r:embed="rId6"/>
            <a:stretch>
              <a:fillRect/>
            </a:stretch>
          </p:blipFill>
          <p:spPr>
            <a:xfrm>
              <a:off x="9963" y="7174"/>
              <a:ext cx="1106" cy="585"/>
            </a:xfrm>
            <a:prstGeom prst="rect">
              <a:avLst/>
            </a:prstGeom>
            <a:noFill/>
            <a:ln w="9525">
              <a:noFill/>
            </a:ln>
          </p:spPr>
        </p:pic>
        <p:sp>
          <p:nvSpPr>
            <p:cNvPr id="144" name="文本框 143"/>
            <p:cNvSpPr txBox="1"/>
            <p:nvPr/>
          </p:nvSpPr>
          <p:spPr>
            <a:xfrm>
              <a:off x="15072" y="7140"/>
              <a:ext cx="3080" cy="628"/>
            </a:xfrm>
            <a:prstGeom prst="rect">
              <a:avLst/>
            </a:prstGeom>
            <a:noFill/>
            <a:ln w="9525">
              <a:noFill/>
            </a:ln>
          </p:spPr>
          <p:txBody>
            <a:bodyPr wrap="square">
              <a:spAutoFit/>
            </a:bodyPr>
            <a:p>
              <a:pPr indent="0" algn="r"/>
              <a:r>
                <a:rPr lang="en-US" sz="2000" b="0">
                  <a:latin typeface="微软雅黑" panose="020B0503020204020204" charset="-122"/>
                  <a:ea typeface="微软雅黑" panose="020B0503020204020204" charset="-122"/>
                  <a:cs typeface="Times New Roman" panose="02020603050405020304" charset="0"/>
                </a:rPr>
                <a:t>+</a:t>
              </a:r>
              <a:r>
                <a:rPr lang="en-US" sz="2000" b="0">
                  <a:latin typeface="微软雅黑" panose="020B0503020204020204" charset="-122"/>
                  <a:ea typeface="微软雅黑" panose="020B0503020204020204" charset="-122"/>
                  <a:cs typeface="Times New Roman" panose="02020603050405020304" charset="0"/>
                </a:rPr>
                <a:t>(2</a:t>
              </a:r>
              <a:r>
                <a:rPr lang="en-US" sz="2000" b="0" i="1">
                  <a:latin typeface="微软雅黑" panose="020B0503020204020204" charset="-122"/>
                  <a:ea typeface="微软雅黑" panose="020B0503020204020204" charset="-122"/>
                  <a:cs typeface="Times New Roman" panose="02020603050405020304" charset="0"/>
                </a:rPr>
                <a:t>n</a:t>
              </a:r>
              <a:r>
                <a:rPr lang="en-US" sz="2000" b="0">
                  <a:latin typeface="微软雅黑" panose="020B0503020204020204" charset="-122"/>
                  <a:ea typeface="微软雅黑" panose="020B0503020204020204" charset="-122"/>
                  <a:cs typeface="Times New Roman" panose="02020603050405020304" charset="0"/>
                </a:rPr>
                <a:t>-1</a:t>
              </a:r>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a:t>
              </a:r>
              <a:endParaRPr lang="en-US" altLang="en-US" sz="2000" b="0">
                <a:latin typeface="微软雅黑" panose="020B0503020204020204" charset="-122"/>
                <a:ea typeface="微软雅黑" panose="020B0503020204020204" charset="-122"/>
                <a:cs typeface="Times New Roman" panose="02020603050405020304" charset="0"/>
              </a:endParaRPr>
            </a:p>
          </p:txBody>
        </p:sp>
      </p:grpSp>
      <p:grpSp>
        <p:nvGrpSpPr>
          <p:cNvPr id="11" name="组合 10"/>
          <p:cNvGrpSpPr/>
          <p:nvPr/>
        </p:nvGrpSpPr>
        <p:grpSpPr>
          <a:xfrm>
            <a:off x="1918335" y="2459355"/>
            <a:ext cx="3456940" cy="451485"/>
            <a:chOff x="3020" y="3544"/>
            <a:chExt cx="5444" cy="711"/>
          </a:xfrm>
        </p:grpSpPr>
        <p:pic>
          <p:nvPicPr>
            <p:cNvPr id="138" name="图片 137"/>
            <p:cNvPicPr/>
            <p:nvPr/>
          </p:nvPicPr>
          <p:blipFill>
            <a:blip r:embed="rId6"/>
            <a:stretch>
              <a:fillRect/>
            </a:stretch>
          </p:blipFill>
          <p:spPr>
            <a:xfrm>
              <a:off x="6056" y="3544"/>
              <a:ext cx="1129" cy="630"/>
            </a:xfrm>
            <a:prstGeom prst="rect">
              <a:avLst/>
            </a:prstGeom>
            <a:noFill/>
            <a:ln w="9525">
              <a:noFill/>
            </a:ln>
          </p:spPr>
        </p:pic>
        <p:sp>
          <p:nvSpPr>
            <p:cNvPr id="7" name="文本框 6"/>
            <p:cNvSpPr txBox="1"/>
            <p:nvPr/>
          </p:nvSpPr>
          <p:spPr>
            <a:xfrm>
              <a:off x="3020" y="3627"/>
              <a:ext cx="5445" cy="628"/>
            </a:xfrm>
            <a:prstGeom prst="rect">
              <a:avLst/>
            </a:prstGeom>
            <a:noFill/>
          </p:spPr>
          <p:txBody>
            <a:bodyPr wrap="square" rtlCol="0" anchor="t">
              <a:spAutoFit/>
            </a:bodyPr>
            <a:p>
              <a:pPr indent="0"/>
              <a:r>
                <a:rPr lang="en-US" sz="2000" i="1">
                  <a:latin typeface="微软雅黑" panose="020B0503020204020204" charset="-122"/>
                  <a:ea typeface="微软雅黑" panose="020B0503020204020204" charset="-122"/>
                  <a:cs typeface="微软雅黑" panose="020B0503020204020204" charset="-122"/>
                  <a:sym typeface="+mn-ea"/>
                </a:rPr>
                <a:t>n</a:t>
              </a:r>
              <a:endParaRPr lang="en-US" altLang="en-US" sz="2000" i="1">
                <a:latin typeface="微软雅黑" panose="020B0503020204020204" charset="-122"/>
                <a:ea typeface="微软雅黑" panose="020B0503020204020204" charset="-122"/>
                <a:cs typeface="微软雅黑" panose="020B0503020204020204" charset="-122"/>
                <a:sym typeface="+mn-ea"/>
              </a:endParaRPr>
            </a:p>
          </p:txBody>
        </p:sp>
      </p:grpSp>
      <p:sp>
        <p:nvSpPr>
          <p:cNvPr id="8" name="文本框 7"/>
          <p:cNvSpPr txBox="1"/>
          <p:nvPr/>
        </p:nvSpPr>
        <p:spPr>
          <a:xfrm>
            <a:off x="6454140" y="2488565"/>
            <a:ext cx="609600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Times New Roman" panose="02020603050405020304" charset="0"/>
                <a:sym typeface="+mn-ea"/>
              </a:rPr>
              <a:t>+(</a:t>
            </a:r>
            <a:r>
              <a:rPr lang="en-US" sz="2000" i="1">
                <a:latin typeface="微软雅黑" panose="020B0503020204020204" charset="-122"/>
                <a:ea typeface="微软雅黑" panose="020B0503020204020204" charset="-122"/>
                <a:cs typeface="Times New Roman" panose="02020603050405020304" charset="0"/>
                <a:sym typeface="+mn-ea"/>
              </a:rPr>
              <a:t>n</a:t>
            </a:r>
            <a:r>
              <a:rPr lang="en-US" sz="2000">
                <a:latin typeface="微软雅黑" panose="020B0503020204020204" charset="-122"/>
                <a:ea typeface="微软雅黑" panose="020B0503020204020204" charset="-122"/>
                <a:cs typeface="Times New Roman" panose="02020603050405020304" charset="0"/>
                <a:sym typeface="+mn-ea"/>
              </a:rPr>
              <a:t>-1</a:t>
            </a:r>
            <a:r>
              <a:rPr lang="en-US" sz="2000">
                <a:latin typeface="微软雅黑" panose="020B0503020204020204" charset="-122"/>
                <a:ea typeface="微软雅黑" panose="020B0503020204020204" charset="-122"/>
                <a:cs typeface="Times New Roman" panose="02020603050405020304" charset="0"/>
                <a:sym typeface="+mn-ea"/>
              </a:rPr>
              <a:t>)H</a:t>
            </a:r>
            <a:r>
              <a:rPr lang="en-US" sz="2000" baseline="-25000">
                <a:latin typeface="微软雅黑" panose="020B0503020204020204" charset="-122"/>
                <a:ea typeface="微软雅黑" panose="020B0503020204020204" charset="-122"/>
                <a:cs typeface="Times New Roman" panose="02020603050405020304" charset="0"/>
                <a:sym typeface="+mn-ea"/>
              </a:rPr>
              <a:t>2</a:t>
            </a:r>
            <a:r>
              <a:rPr lang="en-US" sz="2000">
                <a:latin typeface="微软雅黑" panose="020B0503020204020204" charset="-122"/>
                <a:ea typeface="微软雅黑" panose="020B0503020204020204" charset="-122"/>
                <a:cs typeface="Times New Roman" panose="02020603050405020304" charset="0"/>
                <a:sym typeface="+mn-ea"/>
              </a:rPr>
              <a:t>O</a:t>
            </a:r>
            <a:endParaRPr lang="en-US" altLang="en-US" sz="2000">
              <a:latin typeface="微软雅黑" panose="020B0503020204020204" charset="-122"/>
              <a:ea typeface="微软雅黑" panose="020B0503020204020204" charset="-122"/>
              <a:cs typeface="Times New Roman" panose="02020603050405020304" charset="0"/>
              <a:sym typeface="+mn-ea"/>
            </a:endParaRPr>
          </a:p>
        </p:txBody>
      </p:sp>
      <p:sp>
        <p:nvSpPr>
          <p:cNvPr id="9" name="文本框 8"/>
          <p:cNvSpPr txBox="1"/>
          <p:nvPr/>
        </p:nvSpPr>
        <p:spPr>
          <a:xfrm>
            <a:off x="688975" y="4491990"/>
            <a:ext cx="2867025" cy="398780"/>
          </a:xfrm>
          <a:prstGeom prst="rect">
            <a:avLst/>
          </a:prstGeom>
          <a:noFill/>
        </p:spPr>
        <p:txBody>
          <a:bodyPr wrap="square" rtlCol="0" anchor="t">
            <a:spAutoFit/>
          </a:bodyPr>
          <a:p>
            <a:pPr indent="0" algn="ctr"/>
            <a:r>
              <a:rPr lang="en-US" sz="2000" i="1">
                <a:latin typeface="微软雅黑" panose="020B0503020204020204" charset="-122"/>
                <a:ea typeface="微软雅黑" panose="020B0503020204020204" charset="-122"/>
                <a:cs typeface="微软雅黑" panose="020B0503020204020204" charset="-122"/>
                <a:sym typeface="+mn-ea"/>
              </a:rPr>
              <a:t>n</a:t>
            </a:r>
            <a:endParaRPr lang="en-US" altLang="en-US" sz="2000" i="1">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44" name="文本框 143"/>
          <p:cNvSpPr txBox="1"/>
          <p:nvPr/>
        </p:nvSpPr>
        <p:spPr>
          <a:xfrm>
            <a:off x="631825" y="1203325"/>
            <a:ext cx="10966450"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酯的水解</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水解条件</a:t>
            </a:r>
            <a:r>
              <a:rPr lang="en-US" sz="2000" b="0">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在酸性条件下</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酯类水解程度较小</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书写方程式时用</a:t>
            </a:r>
            <a:r>
              <a:rPr lang="en-US" sz="2000" b="0" u="wavy">
                <a:latin typeface="微软雅黑" panose="020B0503020204020204" charset="-122"/>
                <a:ea typeface="微软雅黑" panose="020B0503020204020204" charset="-122"/>
                <a:cs typeface="微软雅黑" panose="020B0503020204020204" charset="-122"/>
              </a:rPr>
              <a:t>“</a:t>
            </a:r>
            <a:endParaRPr lang="en-US" altLang="en-US" sz="2000" b="0" u="wavy">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7940675" y="1854835"/>
            <a:ext cx="695325" cy="363220"/>
          </a:xfrm>
          <a:prstGeom prst="rect">
            <a:avLst/>
          </a:prstGeom>
          <a:noFill/>
          <a:ln w="9525">
            <a:noFill/>
          </a:ln>
        </p:spPr>
      </p:pic>
      <p:sp>
        <p:nvSpPr>
          <p:cNvPr id="145" name="文本框 144"/>
          <p:cNvSpPr txBox="1"/>
          <p:nvPr/>
        </p:nvSpPr>
        <p:spPr>
          <a:xfrm>
            <a:off x="8636000" y="1768158"/>
            <a:ext cx="5080000" cy="398780"/>
          </a:xfrm>
          <a:prstGeom prst="rect">
            <a:avLst/>
          </a:prstGeom>
          <a:noFill/>
          <a:ln w="9525">
            <a:noFill/>
          </a:ln>
        </p:spPr>
        <p:txBody>
          <a:bodyPr>
            <a:spAutoFit/>
          </a:bodyPr>
          <a:p>
            <a:pPr indent="0"/>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在碱性条件下</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酯类水</a:t>
            </a:r>
            <a:endParaRPr lang="en-US" altLang="en-US" sz="2000" b="0" u="wavy">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2"/>
          <a:stretch>
            <a:fillRect/>
          </a:stretch>
        </p:blipFill>
        <p:spPr>
          <a:xfrm>
            <a:off x="4270375" y="2353310"/>
            <a:ext cx="647700" cy="420370"/>
          </a:xfrm>
          <a:prstGeom prst="rect">
            <a:avLst/>
          </a:prstGeom>
          <a:noFill/>
          <a:ln w="9525">
            <a:noFill/>
          </a:ln>
        </p:spPr>
      </p:pic>
      <p:sp>
        <p:nvSpPr>
          <p:cNvPr id="146" name="文本框 145"/>
          <p:cNvSpPr txBox="1"/>
          <p:nvPr/>
        </p:nvSpPr>
        <p:spPr>
          <a:xfrm>
            <a:off x="5070475" y="2340927"/>
            <a:ext cx="5080000" cy="398780"/>
          </a:xfrm>
          <a:prstGeom prst="rect">
            <a:avLst/>
          </a:prstGeom>
          <a:noFill/>
          <a:ln w="9525">
            <a:noFill/>
          </a:ln>
        </p:spPr>
        <p:txBody>
          <a:bodyPr>
            <a:spAutoFit/>
          </a:bodyPr>
          <a:p>
            <a:pPr indent="0"/>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a:t>
            </a:r>
            <a:endParaRPr lang="zh-CN" altLang="en-US" sz="2000" b="0" u="wavy">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71525" y="2340610"/>
            <a:ext cx="4667250" cy="398780"/>
          </a:xfrm>
          <a:prstGeom prst="rect">
            <a:avLst/>
          </a:prstGeom>
          <a:noFill/>
        </p:spPr>
        <p:txBody>
          <a:bodyPr wrap="square" rtlCol="0" anchor="t">
            <a:spAutoFit/>
          </a:bodyPr>
          <a:p>
            <a:pPr indent="0"/>
            <a:r>
              <a:rPr lang="zh-CN" sz="2000" u="wavy">
                <a:latin typeface="微软雅黑" panose="020B0503020204020204" charset="-122"/>
                <a:ea typeface="微软雅黑" panose="020B0503020204020204" charset="-122"/>
                <a:cs typeface="微软雅黑" panose="020B0503020204020204" charset="-122"/>
                <a:sym typeface="+mn-ea"/>
              </a:rPr>
              <a:t>解比较彻底</a:t>
            </a:r>
            <a:r>
              <a:rPr lang="en-US" sz="2000" u="wavy">
                <a:latin typeface="微软雅黑" panose="020B0503020204020204" charset="-122"/>
                <a:ea typeface="微软雅黑" panose="020B0503020204020204" charset="-122"/>
                <a:cs typeface="微软雅黑" panose="020B0503020204020204" charset="-122"/>
                <a:sym typeface="+mn-ea"/>
              </a:rPr>
              <a:t>,</a:t>
            </a:r>
            <a:r>
              <a:rPr lang="zh-CN" sz="2000" u="wavy">
                <a:latin typeface="微软雅黑" panose="020B0503020204020204" charset="-122"/>
                <a:ea typeface="微软雅黑" panose="020B0503020204020204" charset="-122"/>
                <a:cs typeface="微软雅黑" panose="020B0503020204020204" charset="-122"/>
                <a:sym typeface="+mn-ea"/>
              </a:rPr>
              <a:t>书写方程式时用</a:t>
            </a:r>
            <a:r>
              <a:rPr lang="en-US" sz="2000" u="wavy">
                <a:latin typeface="微软雅黑" panose="020B0503020204020204" charset="-122"/>
                <a:ea typeface="微软雅黑" panose="020B0503020204020204" charset="-122"/>
                <a:cs typeface="微软雅黑" panose="020B0503020204020204" charset="-122"/>
                <a:sym typeface="+mn-ea"/>
              </a:rPr>
              <a:t>“</a:t>
            </a:r>
            <a:endParaRPr lang="en-US" altLang="en-US" sz="2000" u="wavy">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708025" y="2961640"/>
            <a:ext cx="166941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Times New Roman" panose="02020603050405020304" charset="0"/>
              </a:rPr>
              <a:t>(2)</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7" name="图片 6"/>
          <p:cNvPicPr/>
          <p:nvPr/>
        </p:nvPicPr>
        <p:blipFill>
          <a:blip r:embed="rId3"/>
          <a:stretch>
            <a:fillRect/>
          </a:stretch>
        </p:blipFill>
        <p:spPr>
          <a:xfrm>
            <a:off x="1289050" y="2877820"/>
            <a:ext cx="1089025" cy="563880"/>
          </a:xfrm>
          <a:prstGeom prst="rect">
            <a:avLst/>
          </a:prstGeom>
          <a:noFill/>
          <a:ln w="9525">
            <a:noFill/>
          </a:ln>
        </p:spPr>
      </p:pic>
      <p:sp>
        <p:nvSpPr>
          <p:cNvPr id="147" name="文本框 146"/>
          <p:cNvSpPr txBox="1"/>
          <p:nvPr/>
        </p:nvSpPr>
        <p:spPr>
          <a:xfrm>
            <a:off x="2378075" y="296672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在碱性条件下的水解</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酚酯水解生成</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4"/>
          <a:stretch>
            <a:fillRect/>
          </a:stretch>
        </p:blipFill>
        <p:spPr>
          <a:xfrm>
            <a:off x="6369050" y="2966720"/>
            <a:ext cx="1089025" cy="416560"/>
          </a:xfrm>
          <a:prstGeom prst="rect">
            <a:avLst/>
          </a:prstGeom>
          <a:noFill/>
          <a:ln w="9525">
            <a:noFill/>
          </a:ln>
        </p:spPr>
      </p:pic>
      <p:sp>
        <p:nvSpPr>
          <p:cNvPr id="148" name="文本框 147"/>
          <p:cNvSpPr txBox="1"/>
          <p:nvPr/>
        </p:nvSpPr>
        <p:spPr>
          <a:xfrm>
            <a:off x="7458075" y="298450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RCOOH</a:t>
            </a:r>
            <a:r>
              <a:rPr lang="en-US" b="0">
                <a:latin typeface="方正书宋_GBK" charset="0"/>
                <a:ea typeface="宋体" panose="02010600030101010101" pitchFamily="2" charset="-122"/>
                <a:cs typeface="Times New Roman" panose="02020603050405020304" charset="0"/>
              </a:rPr>
              <a:t>,</a:t>
            </a:r>
            <a:endParaRPr lang="en-US" altLang="en-US" b="0">
              <a:latin typeface="方正书宋_GBK" charset="0"/>
              <a:ea typeface="宋体" panose="02010600030101010101" pitchFamily="2" charset="-122"/>
              <a:cs typeface="Times New Roman" panose="02020603050405020304" charset="0"/>
            </a:endParaRPr>
          </a:p>
        </p:txBody>
      </p:sp>
      <p:pic>
        <p:nvPicPr>
          <p:cNvPr id="9" name="图片 8"/>
          <p:cNvPicPr/>
          <p:nvPr/>
        </p:nvPicPr>
        <p:blipFill>
          <a:blip r:embed="rId4"/>
          <a:stretch>
            <a:fillRect/>
          </a:stretch>
        </p:blipFill>
        <p:spPr>
          <a:xfrm>
            <a:off x="8947785" y="2927985"/>
            <a:ext cx="1202690" cy="455930"/>
          </a:xfrm>
          <a:prstGeom prst="rect">
            <a:avLst/>
          </a:prstGeom>
          <a:noFill/>
          <a:ln w="9525">
            <a:noFill/>
          </a:ln>
        </p:spPr>
      </p:pic>
      <p:sp>
        <p:nvSpPr>
          <p:cNvPr id="149" name="文本框 148"/>
          <p:cNvSpPr txBox="1"/>
          <p:nvPr/>
        </p:nvSpPr>
        <p:spPr>
          <a:xfrm>
            <a:off x="10073005" y="2966720"/>
            <a:ext cx="2579370"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RCOOH</a:t>
            </a:r>
            <a:endParaRPr lang="en-US" altLang="en-US" b="0">
              <a:latin typeface="方正书宋_GBK" charset="0"/>
              <a:ea typeface="宋体" panose="02010600030101010101" pitchFamily="2" charset="-122"/>
              <a:cs typeface="Times New Roman" panose="02020603050405020304" charset="0"/>
            </a:endParaRPr>
          </a:p>
        </p:txBody>
      </p:sp>
      <p:sp>
        <p:nvSpPr>
          <p:cNvPr id="10" name="文本框 9"/>
          <p:cNvSpPr txBox="1"/>
          <p:nvPr/>
        </p:nvSpPr>
        <p:spPr>
          <a:xfrm>
            <a:off x="708025" y="3582670"/>
            <a:ext cx="9219565"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均能与</a:t>
            </a:r>
            <a:r>
              <a:rPr lang="en-US" sz="2000">
                <a:latin typeface="微软雅黑" panose="020B0503020204020204" charset="-122"/>
                <a:ea typeface="微软雅黑" panose="020B0503020204020204" charset="-122"/>
                <a:cs typeface="微软雅黑" panose="020B0503020204020204" charset="-122"/>
                <a:sym typeface="+mn-ea"/>
              </a:rPr>
              <a:t>OH</a:t>
            </a:r>
            <a:r>
              <a:rPr lang="en-US" sz="2000" baseline="30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反应</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因此</a:t>
            </a:r>
            <a:r>
              <a:rPr lang="en-US" sz="2000" u="wavy">
                <a:latin typeface="微软雅黑" panose="020B0503020204020204" charset="-122"/>
                <a:ea typeface="微软雅黑" panose="020B0503020204020204" charset="-122"/>
                <a:cs typeface="微软雅黑" panose="020B0503020204020204" charset="-122"/>
                <a:sym typeface="+mn-ea"/>
              </a:rPr>
              <a:t>1 mol</a:t>
            </a:r>
            <a:r>
              <a:rPr lang="zh-CN" sz="2000" u="wavy">
                <a:latin typeface="微软雅黑" panose="020B0503020204020204" charset="-122"/>
                <a:ea typeface="微软雅黑" panose="020B0503020204020204" charset="-122"/>
                <a:cs typeface="微软雅黑" panose="020B0503020204020204" charset="-122"/>
                <a:sym typeface="+mn-ea"/>
              </a:rPr>
              <a:t>酚酯基在碱性条件下水解会消耗</a:t>
            </a:r>
            <a:r>
              <a:rPr lang="en-US" sz="2000" u="wavy">
                <a:latin typeface="微软雅黑" panose="020B0503020204020204" charset="-122"/>
                <a:ea typeface="微软雅黑" panose="020B0503020204020204" charset="-122"/>
                <a:cs typeface="微软雅黑" panose="020B0503020204020204" charset="-122"/>
                <a:sym typeface="+mn-ea"/>
              </a:rPr>
              <a:t>2 mol OH</a:t>
            </a:r>
            <a:r>
              <a:rPr lang="en-US" sz="2000" u="wavy" baseline="30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a:t>
            </a:r>
            <a:r>
              <a:rPr lang="en-US">
                <a:latin typeface="方正书宋_GBK" charset="0"/>
                <a:ea typeface="宋体" panose="02010600030101010101" pitchFamily="2" charset="-122"/>
                <a:cs typeface="Times New Roman" panose="02020603050405020304" charset="0"/>
                <a:sym typeface="+mn-ea"/>
              </a:rPr>
              <a:t> </a:t>
            </a:r>
            <a:endParaRPr lang="en-US" altLang="en-US">
              <a:latin typeface="方正书宋_GBK" charset="0"/>
              <a:ea typeface="宋体" panose="02010600030101010101" pitchFamily="2" charset="-122"/>
              <a:cs typeface="Times New Roman" panose="02020603050405020304" charset="0"/>
              <a:sym typeface="+mn-ea"/>
            </a:endParaRPr>
          </a:p>
        </p:txBody>
      </p:sp>
      <p:sp>
        <p:nvSpPr>
          <p:cNvPr id="11" name="文本框 10"/>
          <p:cNvSpPr txBox="1"/>
          <p:nvPr/>
        </p:nvSpPr>
        <p:spPr>
          <a:xfrm>
            <a:off x="708025" y="4284980"/>
            <a:ext cx="5080000" cy="398780"/>
          </a:xfrm>
          <a:prstGeom prst="rect">
            <a:avLst/>
          </a:prstGeom>
          <a:noFill/>
          <a:ln w="9525">
            <a:noFill/>
          </a:ln>
        </p:spPr>
        <p:txBody>
          <a:bodyPr>
            <a:spAutoFit/>
          </a:bodyPr>
          <a:p>
            <a:pPr indent="0"/>
            <a:r>
              <a:rPr lang="zh-CN" sz="2000" b="0">
                <a:solidFill>
                  <a:srgbClr val="FF0000"/>
                </a:solidFill>
                <a:highlight>
                  <a:srgbClr val="FFFF00"/>
                </a:highlight>
                <a:latin typeface="微软雅黑" panose="020B0503020204020204" charset="-122"/>
                <a:ea typeface="微软雅黑" panose="020B0503020204020204" charset="-122"/>
                <a:cs typeface="方正兰亭中黑_GBK" charset="0"/>
              </a:rPr>
              <a:t>易混辨析</a:t>
            </a:r>
            <a:r>
              <a:rPr lang="zh-CN" b="0">
                <a:cs typeface="方正书宋_GBK" charset="0"/>
              </a:rPr>
              <a:t>　</a:t>
            </a:r>
            <a:endParaRPr lang="zh-CN" altLang="en-US" b="0">
              <a:cs typeface="方正书宋_GBK" charset="0"/>
            </a:endParaRPr>
          </a:p>
        </p:txBody>
      </p:sp>
      <p:sp>
        <p:nvSpPr>
          <p:cNvPr id="12" name="文本框 11"/>
          <p:cNvSpPr txBox="1"/>
          <p:nvPr/>
        </p:nvSpPr>
        <p:spPr>
          <a:xfrm>
            <a:off x="1937385" y="4284980"/>
            <a:ext cx="8213090"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醇羟基不与</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故</a:t>
            </a:r>
            <a:r>
              <a:rPr lang="en-US" sz="2000" b="0">
                <a:latin typeface="微软雅黑" panose="020B0503020204020204" charset="-122"/>
                <a:ea typeface="微软雅黑" panose="020B0503020204020204" charset="-122"/>
                <a:cs typeface="微软雅黑" panose="020B0503020204020204" charset="-122"/>
              </a:rPr>
              <a:t>1 mol</a:t>
            </a:r>
            <a:r>
              <a:rPr lang="zh-CN" sz="2000" b="0">
                <a:latin typeface="微软雅黑" panose="020B0503020204020204" charset="-122"/>
                <a:ea typeface="微软雅黑" panose="020B0503020204020204" charset="-122"/>
                <a:cs typeface="微软雅黑" panose="020B0503020204020204" charset="-122"/>
              </a:rPr>
              <a:t>醇酯基在碱性条件下水解消耗</a:t>
            </a:r>
            <a:r>
              <a:rPr lang="en-US" sz="2000" b="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mol OH</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P221</a:t>
            </a:r>
            <a:endParaRPr lang="en-US" altLang="zh-CN" sz="2000">
              <a:solidFill>
                <a:schemeClr val="bg1"/>
              </a:solidFill>
              <a:latin typeface="微软雅黑W10 Bold" charset="0"/>
              <a:ea typeface="微软雅黑W10 Bold" charset="0"/>
            </a:endParaRPr>
          </a:p>
        </p:txBody>
      </p:sp>
      <p:sp>
        <p:nvSpPr>
          <p:cNvPr id="149" name="文本框 148"/>
          <p:cNvSpPr txBox="1"/>
          <p:nvPr/>
        </p:nvSpPr>
        <p:spPr>
          <a:xfrm>
            <a:off x="698500" y="996950"/>
            <a:ext cx="5080000" cy="460375"/>
          </a:xfrm>
          <a:prstGeom prst="rect">
            <a:avLst/>
          </a:prstGeom>
          <a:noFill/>
          <a:ln w="9525">
            <a:noFill/>
          </a:ln>
        </p:spPr>
        <p:txBody>
          <a:bodyPr>
            <a:spAutoFit/>
          </a:bodyPr>
          <a:p>
            <a:pPr indent="0"/>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1</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93725" y="1457325"/>
            <a:ext cx="924179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江苏</a:t>
            </a:r>
            <a:r>
              <a:rPr lang="en-US" sz="2000" b="0">
                <a:latin typeface="微软雅黑" panose="020B0503020204020204" charset="-122"/>
                <a:ea typeface="微软雅黑" panose="020B0503020204020204" charset="-122"/>
                <a:cs typeface="微软雅黑" panose="020B0503020204020204" charset="-122"/>
              </a:rPr>
              <a:t>2023</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15</a:t>
            </a:r>
            <a:r>
              <a:rPr lang="zh-CN" sz="2000" b="0">
                <a:latin typeface="微软雅黑" panose="020B0503020204020204" charset="-122"/>
                <a:ea typeface="微软雅黑" panose="020B0503020204020204" charset="-122"/>
                <a:cs typeface="微软雅黑" panose="020B0503020204020204" charset="-122"/>
              </a:rPr>
              <a:t>节选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化合物</a:t>
            </a:r>
            <a:r>
              <a:rPr lang="en-US" sz="2000" b="0">
                <a:latin typeface="微软雅黑" panose="020B0503020204020204" charset="-122"/>
                <a:ea typeface="微软雅黑" panose="020B0503020204020204" charset="-122"/>
                <a:cs typeface="微软雅黑" panose="020B0503020204020204" charset="-122"/>
              </a:rPr>
              <a:t>I</a:t>
            </a:r>
            <a:r>
              <a:rPr lang="zh-CN" sz="2000" b="0">
                <a:latin typeface="微软雅黑" panose="020B0503020204020204" charset="-122"/>
                <a:ea typeface="微软雅黑" panose="020B0503020204020204" charset="-122"/>
                <a:cs typeface="微软雅黑" panose="020B0503020204020204" charset="-122"/>
              </a:rPr>
              <a:t>是鞘氨醇激酶抑制剂</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其合成路线如下</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custDataLst>
              <p:tags r:id="rId1"/>
            </p:custDataLst>
          </p:nvPr>
        </p:nvPicPr>
        <p:blipFill>
          <a:blip r:embed="rId2"/>
          <a:stretch>
            <a:fillRect/>
          </a:stretch>
        </p:blipFill>
        <p:spPr>
          <a:xfrm>
            <a:off x="2868930" y="1927225"/>
            <a:ext cx="4194175" cy="3003550"/>
          </a:xfrm>
          <a:prstGeom prst="rect">
            <a:avLst/>
          </a:prstGeom>
          <a:noFill/>
          <a:ln w="9525">
            <a:noFill/>
          </a:ln>
        </p:spPr>
      </p:pic>
      <p:sp>
        <p:nvSpPr>
          <p:cNvPr id="150" name="文本框 149"/>
          <p:cNvSpPr txBox="1"/>
          <p:nvPr/>
        </p:nvSpPr>
        <p:spPr>
          <a:xfrm>
            <a:off x="902970" y="5211445"/>
            <a:ext cx="862266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化合物</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的酸性比环己醇的</a:t>
            </a:r>
            <a:r>
              <a:rPr lang="zh-CN" sz="2000" b="0" u="sng">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填</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弱</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无差别</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r>
              <a:rPr lang="en-US" b="0">
                <a:latin typeface="方正书宋_GBK" charset="0"/>
                <a:ea typeface="宋体" panose="02010600030101010101" pitchFamily="2" charset="-122"/>
                <a:cs typeface="Times New Roman" panose="02020603050405020304" charset="0"/>
              </a:rPr>
              <a:t> </a:t>
            </a:r>
            <a:endParaRPr lang="en-US" altLang="en-US" b="0">
              <a:latin typeface="方正书宋_GBK" charset="0"/>
              <a:ea typeface="宋体" panose="02010600030101010101" pitchFamily="2" charset="-122"/>
              <a:cs typeface="Times New Roman" panose="02020603050405020304" charset="0"/>
            </a:endParaRPr>
          </a:p>
        </p:txBody>
      </p:sp>
      <p:sp>
        <p:nvSpPr>
          <p:cNvPr id="5" name="文本框 4"/>
          <p:cNvSpPr txBox="1"/>
          <p:nvPr/>
        </p:nvSpPr>
        <p:spPr>
          <a:xfrm>
            <a:off x="4543425" y="5191125"/>
            <a:ext cx="4064000" cy="398780"/>
          </a:xfrm>
          <a:prstGeom prst="rect">
            <a:avLst/>
          </a:prstGeom>
          <a:noFill/>
        </p:spPr>
        <p:txBody>
          <a:bodyPr wrap="square" rtlCol="0">
            <a:spAutoFit/>
          </a:bodyPr>
          <a:p>
            <a:r>
              <a:rPr lang="zh-CN" altLang="en-US" sz="2000">
                <a:solidFill>
                  <a:srgbClr val="FF0000"/>
                </a:solidFill>
                <a:latin typeface="微软雅黑" panose="020B0503020204020204" charset="-122"/>
                <a:ea typeface="微软雅黑" panose="020B0503020204020204" charset="-122"/>
              </a:rPr>
              <a:t>强</a:t>
            </a:r>
            <a:endParaRPr lang="zh-CN" altLang="en-US" sz="2000">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P211</a:t>
            </a:r>
            <a:endParaRPr lang="en-US" altLang="zh-CN" sz="2000">
              <a:solidFill>
                <a:schemeClr val="bg1"/>
              </a:solidFill>
              <a:latin typeface="微软雅黑W10 Bold" charset="0"/>
              <a:ea typeface="微软雅黑W10 Bold" charset="0"/>
            </a:endParaRPr>
          </a:p>
        </p:txBody>
      </p:sp>
      <p:sp>
        <p:nvSpPr>
          <p:cNvPr id="3" name="文本框 2"/>
          <p:cNvSpPr txBox="1"/>
          <p:nvPr/>
        </p:nvSpPr>
        <p:spPr>
          <a:xfrm>
            <a:off x="546100" y="105346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写出以</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1755775" y="1006475"/>
            <a:ext cx="1090930" cy="445770"/>
          </a:xfrm>
          <a:prstGeom prst="rect">
            <a:avLst/>
          </a:prstGeom>
          <a:noFill/>
          <a:ln w="9525">
            <a:noFill/>
          </a:ln>
        </p:spPr>
      </p:pic>
      <p:sp>
        <p:nvSpPr>
          <p:cNvPr id="151" name="文本框 150"/>
          <p:cNvSpPr txBox="1"/>
          <p:nvPr/>
        </p:nvSpPr>
        <p:spPr>
          <a:xfrm>
            <a:off x="2784475" y="1083945"/>
            <a:ext cx="5080000" cy="368300"/>
          </a:xfrm>
          <a:prstGeom prst="rect">
            <a:avLst/>
          </a:prstGeom>
          <a:noFill/>
          <a:ln w="9525">
            <a:noFill/>
          </a:ln>
        </p:spPr>
        <p:txBody>
          <a:bodyPr>
            <a:spAutoFit/>
          </a:bodyPr>
          <a:p>
            <a:pPr indent="0"/>
            <a:r>
              <a:rPr lang="zh-CN" b="0">
                <a:cs typeface="方正书宋_GBK" charset="0"/>
              </a:rPr>
              <a:t>、</a:t>
            </a:r>
            <a:endParaRPr lang="zh-CN" altLang="en-US" b="0">
              <a:cs typeface="方正书宋_GBK" charset="0"/>
            </a:endParaRPr>
          </a:p>
        </p:txBody>
      </p:sp>
      <p:pic>
        <p:nvPicPr>
          <p:cNvPr id="5" name="图片 4"/>
          <p:cNvPicPr/>
          <p:nvPr/>
        </p:nvPicPr>
        <p:blipFill>
          <a:blip r:embed="rId2"/>
          <a:stretch>
            <a:fillRect/>
          </a:stretch>
        </p:blipFill>
        <p:spPr>
          <a:xfrm>
            <a:off x="3180715" y="1084580"/>
            <a:ext cx="520700" cy="368300"/>
          </a:xfrm>
          <a:prstGeom prst="rect">
            <a:avLst/>
          </a:prstGeom>
          <a:noFill/>
          <a:ln w="9525">
            <a:noFill/>
          </a:ln>
        </p:spPr>
      </p:pic>
      <p:sp>
        <p:nvSpPr>
          <p:cNvPr id="152" name="文本框 151"/>
          <p:cNvSpPr txBox="1"/>
          <p:nvPr/>
        </p:nvSpPr>
        <p:spPr>
          <a:xfrm>
            <a:off x="3775075" y="105410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2</a:t>
            </a:r>
            <a:endParaRPr lang="en-US" altLang="en-US" sz="2000" b="0" baseline="-25000">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3"/>
          <a:stretch>
            <a:fillRect/>
          </a:stretch>
        </p:blipFill>
        <p:spPr>
          <a:xfrm>
            <a:off x="4603750" y="1083945"/>
            <a:ext cx="411480" cy="353060"/>
          </a:xfrm>
          <a:prstGeom prst="rect">
            <a:avLst/>
          </a:prstGeom>
          <a:noFill/>
          <a:ln w="9525">
            <a:noFill/>
          </a:ln>
        </p:spPr>
      </p:pic>
      <p:sp>
        <p:nvSpPr>
          <p:cNvPr id="153" name="文本框 152"/>
          <p:cNvSpPr txBox="1"/>
          <p:nvPr/>
        </p:nvSpPr>
        <p:spPr>
          <a:xfrm>
            <a:off x="5015230" y="103822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为原料制备</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4"/>
          <a:stretch>
            <a:fillRect/>
          </a:stretch>
        </p:blipFill>
        <p:spPr>
          <a:xfrm>
            <a:off x="6936740" y="929640"/>
            <a:ext cx="1318260" cy="523240"/>
          </a:xfrm>
          <a:prstGeom prst="rect">
            <a:avLst/>
          </a:prstGeom>
          <a:noFill/>
          <a:ln w="9525">
            <a:noFill/>
          </a:ln>
        </p:spPr>
      </p:pic>
      <p:sp>
        <p:nvSpPr>
          <p:cNvPr id="154" name="文本框 153"/>
          <p:cNvSpPr txBox="1"/>
          <p:nvPr/>
        </p:nvSpPr>
        <p:spPr>
          <a:xfrm>
            <a:off x="8255000" y="103822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的合成路线流程图</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须用</a:t>
            </a:r>
            <a:r>
              <a:rPr lang="en-US" sz="2000" b="0">
                <a:latin typeface="微软雅黑" panose="020B0503020204020204" charset="-122"/>
                <a:ea typeface="微软雅黑" panose="020B0503020204020204" charset="-122"/>
                <a:cs typeface="微软雅黑" panose="020B0503020204020204" charset="-122"/>
              </a:rPr>
              <a:t>NBS</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546100" y="1633220"/>
            <a:ext cx="8048625"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和</a:t>
            </a:r>
            <a:r>
              <a:rPr lang="en-US" sz="2000">
                <a:latin typeface="微软雅黑" panose="020B0503020204020204" charset="-122"/>
                <a:ea typeface="微软雅黑" panose="020B0503020204020204" charset="-122"/>
                <a:cs typeface="微软雅黑" panose="020B0503020204020204" charset="-122"/>
                <a:sym typeface="+mn-ea"/>
              </a:rPr>
              <a:t>AIBN,</a:t>
            </a:r>
            <a:r>
              <a:rPr lang="zh-CN" sz="2000">
                <a:latin typeface="微软雅黑" panose="020B0503020204020204" charset="-122"/>
                <a:ea typeface="微软雅黑" panose="020B0503020204020204" charset="-122"/>
                <a:cs typeface="微软雅黑" panose="020B0503020204020204" charset="-122"/>
                <a:sym typeface="+mn-ea"/>
              </a:rPr>
              <a:t>无机试剂和有机溶剂任用</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合成路线流程图示例见本题题干</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grpSp>
        <p:nvGrpSpPr>
          <p:cNvPr id="13" name="组合 12"/>
          <p:cNvGrpSpPr/>
          <p:nvPr/>
        </p:nvGrpSpPr>
        <p:grpSpPr>
          <a:xfrm>
            <a:off x="1060450" y="2393315"/>
            <a:ext cx="9034145" cy="2917825"/>
            <a:chOff x="1670" y="3769"/>
            <a:chExt cx="14227" cy="4595"/>
          </a:xfrm>
        </p:grpSpPr>
        <p:sp>
          <p:nvSpPr>
            <p:cNvPr id="9" name="文本框 8"/>
            <p:cNvSpPr txBox="1"/>
            <p:nvPr/>
          </p:nvSpPr>
          <p:spPr>
            <a:xfrm>
              <a:off x="1670" y="3783"/>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2</a:t>
              </a:r>
              <a:endParaRPr lang="en-US" altLang="en-US" sz="2000" b="0" baseline="-25000">
                <a:latin typeface="微软雅黑" panose="020B0503020204020204" charset="-122"/>
                <a:ea typeface="微软雅黑" panose="020B0503020204020204" charset="-122"/>
                <a:cs typeface="Times New Roman" panose="02020603050405020304" charset="0"/>
              </a:endParaRPr>
            </a:p>
          </p:txBody>
        </p:sp>
        <p:pic>
          <p:nvPicPr>
            <p:cNvPr id="10" name="图片 9"/>
            <p:cNvPicPr/>
            <p:nvPr/>
          </p:nvPicPr>
          <p:blipFill>
            <a:blip r:embed="rId3"/>
            <a:stretch>
              <a:fillRect/>
            </a:stretch>
          </p:blipFill>
          <p:spPr>
            <a:xfrm>
              <a:off x="2579" y="3975"/>
              <a:ext cx="464" cy="261"/>
            </a:xfrm>
            <a:prstGeom prst="rect">
              <a:avLst/>
            </a:prstGeom>
            <a:noFill/>
            <a:ln w="9525">
              <a:noFill/>
            </a:ln>
          </p:spPr>
        </p:pic>
        <p:sp>
          <p:nvSpPr>
            <p:cNvPr id="155" name="文本框 154"/>
            <p:cNvSpPr txBox="1"/>
            <p:nvPr/>
          </p:nvSpPr>
          <p:spPr>
            <a:xfrm>
              <a:off x="3043" y="3783"/>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2</a:t>
              </a:r>
              <a:endParaRPr lang="en-US" altLang="en-US" sz="2000" b="0" baseline="-25000">
                <a:latin typeface="微软雅黑" panose="020B0503020204020204" charset="-122"/>
                <a:ea typeface="微软雅黑" panose="020B0503020204020204" charset="-122"/>
                <a:cs typeface="Times New Roman" panose="02020603050405020304" charset="0"/>
              </a:endParaRPr>
            </a:p>
          </p:txBody>
        </p:sp>
        <p:pic>
          <p:nvPicPr>
            <p:cNvPr id="11" name="图片 10"/>
            <p:cNvPicPr/>
            <p:nvPr/>
          </p:nvPicPr>
          <p:blipFill>
            <a:blip r:embed="rId5"/>
            <a:stretch>
              <a:fillRect/>
            </a:stretch>
          </p:blipFill>
          <p:spPr>
            <a:xfrm>
              <a:off x="4086" y="3783"/>
              <a:ext cx="922" cy="548"/>
            </a:xfrm>
            <a:prstGeom prst="rect">
              <a:avLst/>
            </a:prstGeom>
            <a:noFill/>
            <a:ln w="9525">
              <a:noFill/>
            </a:ln>
          </p:spPr>
        </p:pic>
        <p:sp>
          <p:nvSpPr>
            <p:cNvPr id="156" name="文本框 155"/>
            <p:cNvSpPr txBox="1"/>
            <p:nvPr/>
          </p:nvSpPr>
          <p:spPr>
            <a:xfrm>
              <a:off x="5117" y="3769"/>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BrCH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Br</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12" name="图片 11"/>
            <p:cNvPicPr/>
            <p:nvPr/>
          </p:nvPicPr>
          <p:blipFill>
            <a:blip r:embed="rId6"/>
            <a:stretch>
              <a:fillRect/>
            </a:stretch>
          </p:blipFill>
          <p:spPr>
            <a:xfrm>
              <a:off x="1670" y="5251"/>
              <a:ext cx="1902" cy="1013"/>
            </a:xfrm>
            <a:prstGeom prst="rect">
              <a:avLst/>
            </a:prstGeom>
            <a:noFill/>
            <a:ln w="9525">
              <a:noFill/>
            </a:ln>
          </p:spPr>
        </p:pic>
        <p:pic>
          <p:nvPicPr>
            <p:cNvPr id="157" name="图片 156"/>
            <p:cNvPicPr/>
            <p:nvPr/>
          </p:nvPicPr>
          <p:blipFill>
            <a:blip r:embed="rId7"/>
            <a:stretch>
              <a:fillRect/>
            </a:stretch>
          </p:blipFill>
          <p:spPr>
            <a:xfrm>
              <a:off x="3254" y="5400"/>
              <a:ext cx="1530" cy="749"/>
            </a:xfrm>
            <a:prstGeom prst="rect">
              <a:avLst/>
            </a:prstGeom>
            <a:noFill/>
            <a:ln w="9525">
              <a:noFill/>
            </a:ln>
          </p:spPr>
        </p:pic>
        <p:pic>
          <p:nvPicPr>
            <p:cNvPr id="158" name="图片 157"/>
            <p:cNvPicPr/>
            <p:nvPr/>
          </p:nvPicPr>
          <p:blipFill>
            <a:blip r:embed="rId8"/>
            <a:stretch>
              <a:fillRect/>
            </a:stretch>
          </p:blipFill>
          <p:spPr>
            <a:xfrm>
              <a:off x="5008" y="5297"/>
              <a:ext cx="1597" cy="930"/>
            </a:xfrm>
            <a:prstGeom prst="rect">
              <a:avLst/>
            </a:prstGeom>
            <a:noFill/>
            <a:ln w="9525">
              <a:noFill/>
            </a:ln>
          </p:spPr>
        </p:pic>
        <p:pic>
          <p:nvPicPr>
            <p:cNvPr id="159" name="图片 158"/>
            <p:cNvPicPr/>
            <p:nvPr/>
          </p:nvPicPr>
          <p:blipFill>
            <a:blip r:embed="rId9"/>
            <a:stretch>
              <a:fillRect/>
            </a:stretch>
          </p:blipFill>
          <p:spPr>
            <a:xfrm>
              <a:off x="6605" y="5284"/>
              <a:ext cx="1880" cy="763"/>
            </a:xfrm>
            <a:prstGeom prst="rect">
              <a:avLst/>
            </a:prstGeom>
            <a:noFill/>
            <a:ln w="9525">
              <a:noFill/>
            </a:ln>
          </p:spPr>
        </p:pic>
        <p:pic>
          <p:nvPicPr>
            <p:cNvPr id="160" name="图片 159"/>
            <p:cNvPicPr/>
            <p:nvPr/>
          </p:nvPicPr>
          <p:blipFill>
            <a:blip r:embed="rId10"/>
            <a:stretch>
              <a:fillRect/>
            </a:stretch>
          </p:blipFill>
          <p:spPr>
            <a:xfrm>
              <a:off x="8926" y="5250"/>
              <a:ext cx="2454" cy="899"/>
            </a:xfrm>
            <a:prstGeom prst="rect">
              <a:avLst/>
            </a:prstGeom>
            <a:noFill/>
            <a:ln w="9525">
              <a:noFill/>
            </a:ln>
          </p:spPr>
        </p:pic>
        <p:pic>
          <p:nvPicPr>
            <p:cNvPr id="161" name="图片 160"/>
            <p:cNvPicPr/>
            <p:nvPr/>
          </p:nvPicPr>
          <p:blipFill>
            <a:blip r:embed="rId11"/>
            <a:stretch>
              <a:fillRect/>
            </a:stretch>
          </p:blipFill>
          <p:spPr>
            <a:xfrm>
              <a:off x="11518" y="5300"/>
              <a:ext cx="1239" cy="747"/>
            </a:xfrm>
            <a:prstGeom prst="rect">
              <a:avLst/>
            </a:prstGeom>
            <a:noFill/>
            <a:ln w="9525">
              <a:noFill/>
            </a:ln>
          </p:spPr>
        </p:pic>
        <p:pic>
          <p:nvPicPr>
            <p:cNvPr id="162" name="图片 161"/>
            <p:cNvPicPr/>
            <p:nvPr/>
          </p:nvPicPr>
          <p:blipFill>
            <a:blip r:embed="rId12"/>
            <a:stretch>
              <a:fillRect/>
            </a:stretch>
          </p:blipFill>
          <p:spPr>
            <a:xfrm>
              <a:off x="13117" y="4668"/>
              <a:ext cx="2781" cy="1379"/>
            </a:xfrm>
            <a:prstGeom prst="rect">
              <a:avLst/>
            </a:prstGeom>
            <a:noFill/>
            <a:ln w="9525">
              <a:noFill/>
            </a:ln>
          </p:spPr>
        </p:pic>
        <p:pic>
          <p:nvPicPr>
            <p:cNvPr id="163" name="图片 162"/>
            <p:cNvPicPr/>
            <p:nvPr/>
          </p:nvPicPr>
          <p:blipFill>
            <a:blip r:embed="rId13"/>
            <a:stretch>
              <a:fillRect/>
            </a:stretch>
          </p:blipFill>
          <p:spPr>
            <a:xfrm>
              <a:off x="1856" y="7138"/>
              <a:ext cx="1851" cy="1112"/>
            </a:xfrm>
            <a:prstGeom prst="rect">
              <a:avLst/>
            </a:prstGeom>
            <a:noFill/>
            <a:ln w="9525">
              <a:noFill/>
            </a:ln>
          </p:spPr>
        </p:pic>
        <p:pic>
          <p:nvPicPr>
            <p:cNvPr id="164" name="图片 163"/>
            <p:cNvPicPr/>
            <p:nvPr/>
          </p:nvPicPr>
          <p:blipFill>
            <a:blip r:embed="rId14"/>
            <a:stretch>
              <a:fillRect/>
            </a:stretch>
          </p:blipFill>
          <p:spPr>
            <a:xfrm>
              <a:off x="4255" y="7218"/>
              <a:ext cx="1903" cy="1146"/>
            </a:xfrm>
            <a:prstGeom prst="rect">
              <a:avLst/>
            </a:prstGeom>
            <a:noFill/>
            <a:ln w="9525">
              <a:noFill/>
            </a:ln>
          </p:spPr>
        </p:pic>
      </p:grpSp>
      <p:sp>
        <p:nvSpPr>
          <p:cNvPr id="165" name="文本框 164"/>
          <p:cNvSpPr txBox="1"/>
          <p:nvPr/>
        </p:nvSpPr>
        <p:spPr>
          <a:xfrm>
            <a:off x="4043680" y="6095365"/>
            <a:ext cx="5080000" cy="645160"/>
          </a:xfrm>
          <a:prstGeom prst="rect">
            <a:avLst/>
          </a:prstGeom>
          <a:noFill/>
          <a:ln w="9525">
            <a:noFill/>
          </a:ln>
        </p:spPr>
        <p:txBody>
          <a:bodyPr>
            <a:spAutoFit/>
          </a:bodyPr>
          <a:p>
            <a:pPr indent="0" algn="ctr"/>
            <a:r>
              <a:rPr lang="en-US" b="0">
                <a:latin typeface="Calibri" panose="020F0502020204030204" charset="0"/>
                <a:cs typeface="方正书宋_GBK" charset="0"/>
              </a:rPr>
              <a:t> </a:t>
            </a:r>
            <a:endParaRPr lang="en-US" altLang="en-US" b="0">
              <a:latin typeface="Calibri" panose="020F0502020204030204" charset="0"/>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P211</a:t>
            </a:r>
            <a:endParaRPr lang="en-US" altLang="zh-CN" sz="2000">
              <a:solidFill>
                <a:schemeClr val="bg1"/>
              </a:solidFill>
              <a:latin typeface="微软雅黑W10 Bold" charset="0"/>
              <a:ea typeface="微软雅黑W10 Bold" charset="0"/>
            </a:endParaRPr>
          </a:p>
        </p:txBody>
      </p:sp>
      <p:sp>
        <p:nvSpPr>
          <p:cNvPr id="165" name="文本框 164"/>
          <p:cNvSpPr txBox="1"/>
          <p:nvPr/>
        </p:nvSpPr>
        <p:spPr>
          <a:xfrm>
            <a:off x="572135" y="918210"/>
            <a:ext cx="11154410" cy="1014730"/>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【解析】</a:t>
            </a:r>
            <a:r>
              <a:rPr lang="en-US" sz="2000" b="0">
                <a:latin typeface="微软雅黑" panose="020B0503020204020204" charset="-122"/>
                <a:ea typeface="微软雅黑" panose="020B0503020204020204" charset="-122"/>
                <a:cs typeface="微软雅黑" panose="020B0503020204020204" charset="-122"/>
              </a:rPr>
              <a:t>A+B→C:A</a:t>
            </a:r>
            <a:r>
              <a:rPr lang="zh-CN" sz="2000" b="0">
                <a:latin typeface="微软雅黑" panose="020B0503020204020204" charset="-122"/>
                <a:ea typeface="微软雅黑" panose="020B0503020204020204" charset="-122"/>
                <a:cs typeface="微软雅黑" panose="020B0503020204020204" charset="-122"/>
              </a:rPr>
              <a:t>与</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COCl(B)</a:t>
            </a:r>
            <a:r>
              <a:rPr lang="zh-CN" sz="2000" b="0">
                <a:latin typeface="微软雅黑" panose="020B0503020204020204" charset="-122"/>
                <a:ea typeface="微软雅黑" panose="020B0503020204020204" charset="-122"/>
                <a:cs typeface="微软雅黑" panose="020B0503020204020204" charset="-122"/>
              </a:rPr>
              <a:t>发生取代反应生成</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HCl;C→D:C</a:t>
            </a:r>
            <a:r>
              <a:rPr lang="zh-CN" sz="2000" b="0">
                <a:latin typeface="微软雅黑" panose="020B0503020204020204" charset="-122"/>
                <a:ea typeface="微软雅黑" panose="020B0503020204020204" charset="-122"/>
                <a:cs typeface="微软雅黑" panose="020B0503020204020204" charset="-122"/>
              </a:rPr>
              <a:t>发生取代反应生成</a:t>
            </a:r>
            <a:r>
              <a:rPr lang="en-US" sz="2000" b="0">
                <a:latin typeface="微软雅黑" panose="020B0503020204020204" charset="-122"/>
                <a:ea typeface="微软雅黑" panose="020B0503020204020204" charset="-122"/>
                <a:cs typeface="微软雅黑" panose="020B0503020204020204" charset="-122"/>
              </a:rPr>
              <a:t>D;D→E:D</a:t>
            </a:r>
            <a:r>
              <a:rPr lang="zh-CN" sz="2000" b="0">
                <a:latin typeface="微软雅黑" panose="020B0503020204020204" charset="-122"/>
                <a:ea typeface="微软雅黑" panose="020B0503020204020204" charset="-122"/>
                <a:cs typeface="微软雅黑" panose="020B0503020204020204" charset="-122"/>
              </a:rPr>
              <a:t>与</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1119505" y="1497965"/>
            <a:ext cx="865505" cy="339090"/>
          </a:xfrm>
          <a:prstGeom prst="rect">
            <a:avLst/>
          </a:prstGeom>
          <a:noFill/>
          <a:ln w="9525">
            <a:noFill/>
          </a:ln>
        </p:spPr>
      </p:pic>
      <p:sp>
        <p:nvSpPr>
          <p:cNvPr id="166" name="文本框 165"/>
          <p:cNvSpPr txBox="1"/>
          <p:nvPr/>
        </p:nvSpPr>
        <p:spPr>
          <a:xfrm>
            <a:off x="2052955" y="1497965"/>
            <a:ext cx="7462520"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发生取代反应生成</a:t>
            </a:r>
            <a:r>
              <a:rPr lang="en-US" sz="2000" b="0">
                <a:latin typeface="微软雅黑" panose="020B0503020204020204" charset="-122"/>
                <a:ea typeface="微软雅黑" panose="020B0503020204020204" charset="-122"/>
                <a:cs typeface="微软雅黑" panose="020B0503020204020204" charset="-122"/>
              </a:rPr>
              <a:t>E;E→F:E</a:t>
            </a:r>
            <a:r>
              <a:rPr lang="zh-CN" sz="2000" b="0">
                <a:latin typeface="微软雅黑" panose="020B0503020204020204" charset="-122"/>
                <a:ea typeface="微软雅黑" panose="020B0503020204020204" charset="-122"/>
                <a:cs typeface="微软雅黑" panose="020B0503020204020204" charset="-122"/>
              </a:rPr>
              <a:t>在碱性条件下水解后酸化生成</a:t>
            </a:r>
            <a:r>
              <a:rPr lang="en-US" sz="2000" b="0">
                <a:latin typeface="微软雅黑" panose="020B0503020204020204" charset="-122"/>
                <a:ea typeface="微软雅黑" panose="020B0503020204020204" charset="-122"/>
                <a:cs typeface="微软雅黑" panose="020B0503020204020204" charset="-122"/>
              </a:rPr>
              <a:t>F(</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2"/>
          <a:stretch>
            <a:fillRect/>
          </a:stretch>
        </p:blipFill>
        <p:spPr>
          <a:xfrm>
            <a:off x="8721725" y="1384300"/>
            <a:ext cx="1360805" cy="548640"/>
          </a:xfrm>
          <a:prstGeom prst="rect">
            <a:avLst/>
          </a:prstGeom>
          <a:noFill/>
          <a:ln w="9525">
            <a:noFill/>
          </a:ln>
        </p:spPr>
      </p:pic>
      <p:sp>
        <p:nvSpPr>
          <p:cNvPr id="167" name="文本框 166"/>
          <p:cNvSpPr txBox="1"/>
          <p:nvPr/>
        </p:nvSpPr>
        <p:spPr>
          <a:xfrm>
            <a:off x="10082530" y="153416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);F+G→H:F</a:t>
            </a:r>
            <a:r>
              <a:rPr lang="zh-CN" sz="2000" b="0">
                <a:latin typeface="微软雅黑" panose="020B0503020204020204" charset="-122"/>
                <a:ea typeface="微软雅黑" panose="020B0503020204020204" charset="-122"/>
                <a:cs typeface="微软雅黑" panose="020B0503020204020204" charset="-122"/>
              </a:rPr>
              <a:t>与</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3"/>
          <a:stretch>
            <a:fillRect/>
          </a:stretch>
        </p:blipFill>
        <p:spPr>
          <a:xfrm>
            <a:off x="572135" y="1932940"/>
            <a:ext cx="1315085" cy="610235"/>
          </a:xfrm>
          <a:prstGeom prst="rect">
            <a:avLst/>
          </a:prstGeom>
          <a:noFill/>
          <a:ln w="9525">
            <a:noFill/>
          </a:ln>
        </p:spPr>
      </p:pic>
      <p:sp>
        <p:nvSpPr>
          <p:cNvPr id="168" name="文本框 167"/>
          <p:cNvSpPr txBox="1"/>
          <p:nvPr/>
        </p:nvSpPr>
        <p:spPr>
          <a:xfrm>
            <a:off x="1887220" y="2067560"/>
            <a:ext cx="5080000" cy="398780"/>
          </a:xfrm>
          <a:prstGeom prst="rect">
            <a:avLst/>
          </a:prstGeom>
          <a:noFill/>
          <a:ln w="9525">
            <a:noFill/>
          </a:ln>
        </p:spPr>
        <p:txBody>
          <a:bodyPr>
            <a:spAutoFit/>
          </a:bodyPr>
          <a:p>
            <a:pPr indent="0"/>
            <a:r>
              <a:rPr lang="en-US" b="0">
                <a:latin typeface="方正楷体_GBK" charset="0"/>
                <a:ea typeface="宋体" panose="02010600030101010101" pitchFamily="2" charset="-122"/>
                <a:cs typeface="Times New Roman" panose="02020603050405020304" charset="0"/>
              </a:rPr>
              <a:t>(</a:t>
            </a:r>
            <a:r>
              <a:rPr lang="en-US" sz="2000" b="0">
                <a:latin typeface="微软雅黑" panose="020B0503020204020204" charset="-122"/>
                <a:ea typeface="微软雅黑" panose="020B0503020204020204" charset="-122"/>
                <a:cs typeface="微软雅黑" panose="020B0503020204020204" charset="-122"/>
              </a:rPr>
              <a:t>G)</a:t>
            </a:r>
            <a:r>
              <a:rPr lang="zh-CN" sz="2000" b="0">
                <a:latin typeface="微软雅黑" panose="020B0503020204020204" charset="-122"/>
                <a:ea typeface="微软雅黑" panose="020B0503020204020204" charset="-122"/>
                <a:cs typeface="微软雅黑" panose="020B0503020204020204" charset="-122"/>
              </a:rPr>
              <a:t>发生取代反应生成</a:t>
            </a:r>
            <a:r>
              <a:rPr lang="en-US" sz="2000" b="0">
                <a:latin typeface="微软雅黑" panose="020B0503020204020204" charset="-122"/>
                <a:ea typeface="微软雅黑" panose="020B0503020204020204" charset="-122"/>
                <a:cs typeface="微软雅黑" panose="020B0503020204020204" charset="-122"/>
              </a:rPr>
              <a:t>H;H→I:H</a:t>
            </a:r>
            <a:r>
              <a:rPr lang="zh-CN" sz="2000" b="0">
                <a:latin typeface="微软雅黑" panose="020B0503020204020204" charset="-122"/>
                <a:ea typeface="微软雅黑" panose="020B0503020204020204" charset="-122"/>
                <a:cs typeface="微软雅黑" panose="020B0503020204020204" charset="-122"/>
              </a:rPr>
              <a:t>与</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4"/>
          <a:stretch>
            <a:fillRect/>
          </a:stretch>
        </p:blipFill>
        <p:spPr>
          <a:xfrm>
            <a:off x="5745480" y="2009140"/>
            <a:ext cx="731520" cy="653415"/>
          </a:xfrm>
          <a:prstGeom prst="rect">
            <a:avLst/>
          </a:prstGeom>
          <a:noFill/>
          <a:ln w="9525">
            <a:noFill/>
          </a:ln>
        </p:spPr>
      </p:pic>
      <p:sp>
        <p:nvSpPr>
          <p:cNvPr id="169" name="文本框 168"/>
          <p:cNvSpPr txBox="1"/>
          <p:nvPr/>
        </p:nvSpPr>
        <p:spPr>
          <a:xfrm>
            <a:off x="6477000" y="206756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发生取代反应生成</a:t>
            </a:r>
            <a:r>
              <a:rPr lang="en-US" sz="2000" b="0">
                <a:latin typeface="微软雅黑" panose="020B0503020204020204" charset="-122"/>
                <a:ea typeface="微软雅黑" panose="020B0503020204020204" charset="-122"/>
                <a:cs typeface="微软雅黑" panose="020B0503020204020204" charset="-122"/>
              </a:rPr>
              <a:t>I</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572135" y="272224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(1)</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8" name="图片 7"/>
          <p:cNvPicPr/>
          <p:nvPr/>
        </p:nvPicPr>
        <p:blipFill>
          <a:blip r:embed="rId5"/>
          <a:srcRect l="14199" t="-6129"/>
          <a:stretch>
            <a:fillRect/>
          </a:stretch>
        </p:blipFill>
        <p:spPr>
          <a:xfrm>
            <a:off x="978535" y="2600960"/>
            <a:ext cx="1074420" cy="659765"/>
          </a:xfrm>
          <a:prstGeom prst="rect">
            <a:avLst/>
          </a:prstGeom>
          <a:noFill/>
          <a:ln w="9525">
            <a:noFill/>
          </a:ln>
        </p:spPr>
      </p:pic>
      <p:sp>
        <p:nvSpPr>
          <p:cNvPr id="170" name="文本框 169"/>
          <p:cNvSpPr txBox="1"/>
          <p:nvPr/>
        </p:nvSpPr>
        <p:spPr>
          <a:xfrm>
            <a:off x="1985010" y="278193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楷体_GBK" charset="0"/>
              </a:rPr>
              <a:t>分子中的羟基属于酚羟基、</a:t>
            </a:r>
            <a:endParaRPr lang="zh-CN" altLang="en-US" sz="2000" b="0">
              <a:latin typeface="微软雅黑" panose="020B0503020204020204" charset="-122"/>
              <a:ea typeface="微软雅黑" panose="020B0503020204020204" charset="-122"/>
              <a:cs typeface="方正楷体_GBK" charset="0"/>
            </a:endParaRPr>
          </a:p>
        </p:txBody>
      </p:sp>
      <p:pic>
        <p:nvPicPr>
          <p:cNvPr id="9" name="图片 8"/>
          <p:cNvPicPr/>
          <p:nvPr/>
        </p:nvPicPr>
        <p:blipFill>
          <a:blip r:embed="rId6"/>
          <a:stretch>
            <a:fillRect/>
          </a:stretch>
        </p:blipFill>
        <p:spPr>
          <a:xfrm>
            <a:off x="5002530" y="2781935"/>
            <a:ext cx="1122680" cy="417195"/>
          </a:xfrm>
          <a:prstGeom prst="rect">
            <a:avLst/>
          </a:prstGeom>
          <a:noFill/>
          <a:ln w="9525">
            <a:noFill/>
          </a:ln>
        </p:spPr>
      </p:pic>
      <p:sp>
        <p:nvSpPr>
          <p:cNvPr id="171" name="文本框 170"/>
          <p:cNvSpPr txBox="1"/>
          <p:nvPr/>
        </p:nvSpPr>
        <p:spPr>
          <a:xfrm>
            <a:off x="6083935" y="2781935"/>
            <a:ext cx="5642610"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分子中的羟基属于醇羟基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酚羟基的酸性强于醇羟</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0" name="图片 9"/>
          <p:cNvPicPr/>
          <p:nvPr/>
        </p:nvPicPr>
        <p:blipFill>
          <a:blip r:embed="rId5"/>
          <a:stretch>
            <a:fillRect/>
          </a:stretch>
        </p:blipFill>
        <p:spPr>
          <a:xfrm>
            <a:off x="2879725" y="3180715"/>
            <a:ext cx="959485" cy="654685"/>
          </a:xfrm>
          <a:prstGeom prst="rect">
            <a:avLst/>
          </a:prstGeom>
          <a:noFill/>
          <a:ln w="9525">
            <a:noFill/>
          </a:ln>
        </p:spPr>
      </p:pic>
      <p:sp>
        <p:nvSpPr>
          <p:cNvPr id="172" name="文本框 171"/>
          <p:cNvSpPr txBox="1"/>
          <p:nvPr/>
        </p:nvSpPr>
        <p:spPr>
          <a:xfrm>
            <a:off x="3839210" y="3454400"/>
            <a:ext cx="5080000" cy="368300"/>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&gt;</a:t>
            </a:r>
            <a:endParaRPr lang="en-US" altLang="en-US" b="0">
              <a:latin typeface="NEU-BZ" charset="0"/>
              <a:ea typeface="宋体" panose="02010600030101010101" pitchFamily="2" charset="-122"/>
              <a:cs typeface="Times New Roman" panose="02020603050405020304" charset="0"/>
            </a:endParaRPr>
          </a:p>
        </p:txBody>
      </p:sp>
      <p:pic>
        <p:nvPicPr>
          <p:cNvPr id="11" name="图片 10"/>
          <p:cNvPicPr/>
          <p:nvPr/>
        </p:nvPicPr>
        <p:blipFill>
          <a:blip r:embed="rId6"/>
          <a:stretch>
            <a:fillRect/>
          </a:stretch>
        </p:blipFill>
        <p:spPr>
          <a:xfrm>
            <a:off x="4191000" y="3377565"/>
            <a:ext cx="923925" cy="465455"/>
          </a:xfrm>
          <a:prstGeom prst="rect">
            <a:avLst/>
          </a:prstGeom>
          <a:noFill/>
          <a:ln w="9525">
            <a:noFill/>
          </a:ln>
        </p:spPr>
      </p:pic>
      <p:sp>
        <p:nvSpPr>
          <p:cNvPr id="173" name="文本框 172"/>
          <p:cNvSpPr txBox="1"/>
          <p:nvPr/>
        </p:nvSpPr>
        <p:spPr>
          <a:xfrm>
            <a:off x="5002530" y="3472815"/>
            <a:ext cx="5080000" cy="368300"/>
          </a:xfrm>
          <a:prstGeom prst="rect">
            <a:avLst/>
          </a:prstGeom>
          <a:noFill/>
          <a:ln w="9525">
            <a:noFill/>
          </a:ln>
        </p:spPr>
        <p:txBody>
          <a:bodyPr>
            <a:spAutoFit/>
          </a:bodyPr>
          <a:p>
            <a:pPr indent="0"/>
            <a:r>
              <a:rPr lang="zh-CN" b="0">
                <a:cs typeface="方正楷体_GBK" charset="0"/>
              </a:rPr>
              <a:t>。</a:t>
            </a:r>
            <a:endParaRPr lang="zh-CN" altLang="en-US" b="0">
              <a:cs typeface="方正楷体_GBK" charset="0"/>
            </a:endParaRPr>
          </a:p>
        </p:txBody>
      </p:sp>
      <p:sp>
        <p:nvSpPr>
          <p:cNvPr id="12" name="文本框 11"/>
          <p:cNvSpPr txBox="1"/>
          <p:nvPr/>
        </p:nvSpPr>
        <p:spPr>
          <a:xfrm>
            <a:off x="654685" y="3377565"/>
            <a:ext cx="3885565"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基的酸性</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所以酸性</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22" name="文本框 21"/>
          <p:cNvSpPr txBox="1"/>
          <p:nvPr/>
        </p:nvSpPr>
        <p:spPr>
          <a:xfrm>
            <a:off x="5219065" y="337756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对比原料可将目标物质进行切割</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23" name="图片 22"/>
          <p:cNvPicPr/>
          <p:nvPr/>
        </p:nvPicPr>
        <p:blipFill>
          <a:blip r:embed="rId7"/>
          <a:stretch>
            <a:fillRect/>
          </a:stretch>
        </p:blipFill>
        <p:spPr>
          <a:xfrm>
            <a:off x="9318625" y="3137535"/>
            <a:ext cx="1731645" cy="799465"/>
          </a:xfrm>
          <a:prstGeom prst="rect">
            <a:avLst/>
          </a:prstGeom>
          <a:noFill/>
          <a:ln w="9525">
            <a:noFill/>
          </a:ln>
        </p:spPr>
      </p:pic>
      <p:sp>
        <p:nvSpPr>
          <p:cNvPr id="182" name="文本框 181"/>
          <p:cNvSpPr txBox="1"/>
          <p:nvPr/>
        </p:nvSpPr>
        <p:spPr>
          <a:xfrm>
            <a:off x="10977880" y="337756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需</a:t>
            </a:r>
            <a:endParaRPr lang="en-US" altLang="en-US" sz="2000" b="0" baseline="-25000">
              <a:latin typeface="微软雅黑" panose="020B0503020204020204" charset="-122"/>
              <a:ea typeface="微软雅黑" panose="020B0503020204020204" charset="-122"/>
              <a:cs typeface="微软雅黑" panose="020B0503020204020204" charset="-122"/>
            </a:endParaRPr>
          </a:p>
        </p:txBody>
      </p:sp>
      <p:pic>
        <p:nvPicPr>
          <p:cNvPr id="24" name="图片 23"/>
          <p:cNvPicPr/>
          <p:nvPr/>
        </p:nvPicPr>
        <p:blipFill>
          <a:blip r:embed="rId8"/>
          <a:stretch>
            <a:fillRect/>
          </a:stretch>
        </p:blipFill>
        <p:spPr>
          <a:xfrm>
            <a:off x="5652135" y="3910330"/>
            <a:ext cx="306070" cy="378460"/>
          </a:xfrm>
          <a:prstGeom prst="rect">
            <a:avLst/>
          </a:prstGeom>
          <a:noFill/>
          <a:ln w="9525">
            <a:noFill/>
          </a:ln>
        </p:spPr>
      </p:pic>
      <p:sp>
        <p:nvSpPr>
          <p:cNvPr id="183" name="文本框 182"/>
          <p:cNvSpPr txBox="1"/>
          <p:nvPr/>
        </p:nvSpPr>
        <p:spPr>
          <a:xfrm>
            <a:off x="5897880" y="388048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2</a:t>
            </a:r>
            <a:endParaRPr lang="en-US" altLang="en-US" sz="2000" b="0" baseline="-25000">
              <a:latin typeface="微软雅黑" panose="020B0503020204020204" charset="-122"/>
              <a:ea typeface="微软雅黑" panose="020B0503020204020204" charset="-122"/>
              <a:cs typeface="Times New Roman" panose="02020603050405020304" charset="0"/>
            </a:endParaRPr>
          </a:p>
        </p:txBody>
      </p:sp>
      <p:sp>
        <p:nvSpPr>
          <p:cNvPr id="25" name="文本框 24"/>
          <p:cNvSpPr txBox="1"/>
          <p:nvPr/>
        </p:nvSpPr>
        <p:spPr>
          <a:xfrm>
            <a:off x="654685" y="3895090"/>
            <a:ext cx="6096000"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连接</a:t>
            </a:r>
            <a:r>
              <a:rPr lang="en-US" sz="2000">
                <a:latin typeface="微软雅黑" panose="020B0503020204020204" charset="-122"/>
                <a:ea typeface="微软雅黑" panose="020B0503020204020204" charset="-122"/>
                <a:cs typeface="微软雅黑" panose="020B0503020204020204" charset="-122"/>
                <a:sym typeface="+mn-ea"/>
              </a:rPr>
              <a:t>③</a:t>
            </a:r>
            <a:r>
              <a:rPr lang="zh-CN" sz="2000">
                <a:latin typeface="微软雅黑" panose="020B0503020204020204" charset="-122"/>
                <a:ea typeface="微软雅黑" panose="020B0503020204020204" charset="-122"/>
                <a:cs typeface="微软雅黑" panose="020B0503020204020204" charset="-122"/>
                <a:sym typeface="+mn-ea"/>
              </a:rPr>
              <a:t>和</a:t>
            </a:r>
            <a:r>
              <a:rPr lang="en-US" sz="2000">
                <a:latin typeface="微软雅黑" panose="020B0503020204020204" charset="-122"/>
                <a:ea typeface="微软雅黑" panose="020B0503020204020204" charset="-122"/>
                <a:cs typeface="微软雅黑" panose="020B0503020204020204" charset="-122"/>
                <a:sym typeface="+mn-ea"/>
              </a:rPr>
              <a:t>④,</a:t>
            </a:r>
            <a:r>
              <a:rPr lang="zh-CN" sz="2000">
                <a:latin typeface="微软雅黑" panose="020B0503020204020204" charset="-122"/>
                <a:ea typeface="微软雅黑" panose="020B0503020204020204" charset="-122"/>
                <a:cs typeface="微软雅黑" panose="020B0503020204020204" charset="-122"/>
                <a:sym typeface="+mn-ea"/>
              </a:rPr>
              <a:t>而连接需引入溴原子</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则可由</a:t>
            </a:r>
            <a:r>
              <a:rPr lang="en-US" sz="2000">
                <a:latin typeface="微软雅黑" panose="020B0503020204020204" charset="-122"/>
                <a:ea typeface="微软雅黑" panose="020B0503020204020204" charset="-122"/>
                <a:cs typeface="微软雅黑" panose="020B0503020204020204" charset="-122"/>
                <a:sym typeface="+mn-ea"/>
              </a:rPr>
              <a:t>CH</a:t>
            </a:r>
            <a:r>
              <a:rPr lang="en-US" sz="2000" baseline="-25000">
                <a:latin typeface="微软雅黑" panose="020B0503020204020204" charset="-122"/>
                <a:ea typeface="微软雅黑" panose="020B0503020204020204" charset="-122"/>
                <a:cs typeface="微软雅黑" panose="020B0503020204020204" charset="-122"/>
                <a:sym typeface="+mn-ea"/>
              </a:rPr>
              <a:t>2</a:t>
            </a:r>
            <a:endParaRPr lang="en-US" altLang="en-US" sz="2000" baseline="-25000">
              <a:latin typeface="微软雅黑" panose="020B0503020204020204" charset="-122"/>
              <a:ea typeface="微软雅黑" panose="020B0503020204020204" charset="-122"/>
              <a:cs typeface="微软雅黑" panose="020B0503020204020204" charset="-122"/>
              <a:sym typeface="+mn-ea"/>
            </a:endParaRPr>
          </a:p>
        </p:txBody>
      </p:sp>
      <p:sp>
        <p:nvSpPr>
          <p:cNvPr id="26" name="文本框 25"/>
          <p:cNvSpPr txBox="1"/>
          <p:nvPr/>
        </p:nvSpPr>
        <p:spPr>
          <a:xfrm>
            <a:off x="6477000" y="3910330"/>
            <a:ext cx="5250180"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与</a:t>
            </a:r>
            <a:r>
              <a:rPr lang="en-US" sz="2000" b="0">
                <a:latin typeface="微软雅黑" panose="020B0503020204020204" charset="-122"/>
                <a:ea typeface="微软雅黑" panose="020B0503020204020204" charset="-122"/>
                <a:cs typeface="微软雅黑" panose="020B0503020204020204" charset="-122"/>
              </a:rPr>
              <a:t>Br</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发生加成反应得到</a:t>
            </a:r>
            <a:r>
              <a:rPr lang="en-US" sz="2000" b="0">
                <a:latin typeface="微软雅黑" panose="020B0503020204020204" charset="-122"/>
                <a:ea typeface="微软雅黑" panose="020B0503020204020204" charset="-122"/>
                <a:cs typeface="微软雅黑" panose="020B0503020204020204" charset="-122"/>
              </a:rPr>
              <a:t>BrCH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Br,②</a:t>
            </a:r>
            <a:r>
              <a:rPr lang="zh-CN" sz="2000" b="0">
                <a:latin typeface="微软雅黑" panose="020B0503020204020204" charset="-122"/>
                <a:ea typeface="微软雅黑" panose="020B0503020204020204" charset="-122"/>
                <a:cs typeface="微软雅黑" panose="020B0503020204020204" charset="-122"/>
              </a:rPr>
              <a:t>连接</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27" name="图片 26"/>
          <p:cNvPicPr/>
          <p:nvPr/>
        </p:nvPicPr>
        <p:blipFill>
          <a:blip r:embed="rId9"/>
          <a:stretch>
            <a:fillRect/>
          </a:stretch>
        </p:blipFill>
        <p:spPr>
          <a:xfrm>
            <a:off x="4034790" y="4291330"/>
            <a:ext cx="1080135" cy="487680"/>
          </a:xfrm>
          <a:prstGeom prst="rect">
            <a:avLst/>
          </a:prstGeom>
          <a:noFill/>
          <a:ln w="9525">
            <a:noFill/>
          </a:ln>
        </p:spPr>
      </p:pic>
      <p:sp>
        <p:nvSpPr>
          <p:cNvPr id="184" name="文本框 183"/>
          <p:cNvSpPr txBox="1"/>
          <p:nvPr/>
        </p:nvSpPr>
        <p:spPr>
          <a:xfrm>
            <a:off x="4800600" y="4294505"/>
            <a:ext cx="2692400"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方正楷体_GBK" charset="0"/>
              </a:rPr>
              <a:t>先水解再酸化生成</a:t>
            </a:r>
            <a:endParaRPr lang="zh-CN" altLang="en-US" sz="2000" b="0">
              <a:latin typeface="微软雅黑" panose="020B0503020204020204" charset="-122"/>
              <a:ea typeface="微软雅黑" panose="020B0503020204020204" charset="-122"/>
              <a:cs typeface="方正楷体_GBK" charset="0"/>
            </a:endParaRPr>
          </a:p>
        </p:txBody>
      </p:sp>
      <p:sp>
        <p:nvSpPr>
          <p:cNvPr id="28" name="文本框 27"/>
          <p:cNvSpPr txBox="1"/>
          <p:nvPr/>
        </p:nvSpPr>
        <p:spPr>
          <a:xfrm>
            <a:off x="654685" y="4318635"/>
            <a:ext cx="4997450" cy="398780"/>
          </a:xfrm>
          <a:prstGeom prst="rect">
            <a:avLst/>
          </a:prstGeom>
          <a:noFill/>
        </p:spPr>
        <p:txBody>
          <a:bodyPr wrap="square" rtlCol="0" anchor="t">
            <a:spAutoFit/>
          </a:bodyPr>
          <a:p>
            <a:pPr indent="0"/>
            <a:r>
              <a:rPr lang="en-US" sz="2000">
                <a:latin typeface="微软雅黑" panose="020B0503020204020204" charset="-122"/>
                <a:ea typeface="微软雅黑" panose="020B0503020204020204" charset="-122"/>
                <a:cs typeface="微软雅黑" panose="020B0503020204020204" charset="-122"/>
                <a:sym typeface="+mn-ea"/>
              </a:rPr>
              <a:t>④</a:t>
            </a:r>
            <a:r>
              <a:rPr lang="zh-CN" sz="2000">
                <a:latin typeface="微软雅黑" panose="020B0503020204020204" charset="-122"/>
                <a:ea typeface="微软雅黑" panose="020B0503020204020204" charset="-122"/>
                <a:cs typeface="微软雅黑" panose="020B0503020204020204" charset="-122"/>
                <a:sym typeface="+mn-ea"/>
              </a:rPr>
              <a:t>发生类似</a:t>
            </a:r>
            <a:r>
              <a:rPr lang="en-US" sz="2000">
                <a:latin typeface="微软雅黑" panose="020B0503020204020204" charset="-122"/>
                <a:ea typeface="微软雅黑" panose="020B0503020204020204" charset="-122"/>
                <a:cs typeface="微软雅黑" panose="020B0503020204020204" charset="-122"/>
                <a:sym typeface="+mn-ea"/>
              </a:rPr>
              <a:t>E→F→H</a:t>
            </a:r>
            <a:r>
              <a:rPr lang="zh-CN" sz="2000">
                <a:latin typeface="微软雅黑" panose="020B0503020204020204" charset="-122"/>
                <a:ea typeface="微软雅黑" panose="020B0503020204020204" charset="-122"/>
                <a:cs typeface="微软雅黑" panose="020B0503020204020204" charset="-122"/>
                <a:sym typeface="+mn-ea"/>
              </a:rPr>
              <a:t>的反应</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即</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29" name="图片 28"/>
          <p:cNvPicPr/>
          <p:nvPr/>
        </p:nvPicPr>
        <p:blipFill>
          <a:blip r:embed="rId10"/>
          <a:stretch>
            <a:fillRect/>
          </a:stretch>
        </p:blipFill>
        <p:spPr>
          <a:xfrm>
            <a:off x="6967220" y="4350385"/>
            <a:ext cx="981075" cy="376555"/>
          </a:xfrm>
          <a:prstGeom prst="rect">
            <a:avLst/>
          </a:prstGeom>
          <a:noFill/>
          <a:ln w="9525">
            <a:noFill/>
          </a:ln>
        </p:spPr>
      </p:pic>
      <p:sp>
        <p:nvSpPr>
          <p:cNvPr id="185" name="文本框 184"/>
          <p:cNvSpPr txBox="1"/>
          <p:nvPr/>
        </p:nvSpPr>
        <p:spPr>
          <a:xfrm>
            <a:off x="7873365" y="431863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后</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再与</a:t>
            </a:r>
            <a:r>
              <a:rPr lang="en-US" sz="2000" b="0">
                <a:latin typeface="微软雅黑" panose="020B0503020204020204" charset="-122"/>
                <a:ea typeface="微软雅黑" panose="020B0503020204020204" charset="-122"/>
                <a:cs typeface="微软雅黑" panose="020B0503020204020204" charset="-122"/>
              </a:rPr>
              <a:t>BrCH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Br</a:t>
            </a:r>
            <a:r>
              <a:rPr lang="zh-CN" sz="2000" b="0">
                <a:latin typeface="微软雅黑" panose="020B0503020204020204" charset="-122"/>
                <a:ea typeface="微软雅黑" panose="020B0503020204020204" charset="-122"/>
                <a:cs typeface="微软雅黑" panose="020B0503020204020204" charset="-122"/>
              </a:rPr>
              <a:t>发生取代反</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30" name="图片 29"/>
          <p:cNvPicPr/>
          <p:nvPr/>
        </p:nvPicPr>
        <p:blipFill>
          <a:blip r:embed="rId11"/>
          <a:stretch>
            <a:fillRect/>
          </a:stretch>
        </p:blipFill>
        <p:spPr>
          <a:xfrm>
            <a:off x="1728470" y="4742180"/>
            <a:ext cx="1376045" cy="473710"/>
          </a:xfrm>
          <a:prstGeom prst="rect">
            <a:avLst/>
          </a:prstGeom>
          <a:noFill/>
          <a:ln w="9525">
            <a:noFill/>
          </a:ln>
        </p:spPr>
      </p:pic>
      <p:sp>
        <p:nvSpPr>
          <p:cNvPr id="186" name="文本框 185"/>
          <p:cNvSpPr txBox="1"/>
          <p:nvPr/>
        </p:nvSpPr>
        <p:spPr>
          <a:xfrm>
            <a:off x="3104515" y="4780280"/>
            <a:ext cx="5080000" cy="398780"/>
          </a:xfrm>
          <a:prstGeom prst="rect">
            <a:avLst/>
          </a:prstGeom>
          <a:noFill/>
          <a:ln w="9525">
            <a:noFill/>
          </a:ln>
        </p:spPr>
        <p:txBody>
          <a:bodyPr>
            <a:spAutoFit/>
          </a:bodyPr>
          <a:p>
            <a:pPr indent="0"/>
            <a:r>
              <a:rPr lang="en-US" b="0">
                <a:latin typeface="方正书宋_GBK" charset="0"/>
                <a:ea typeface="宋体" panose="02010600030101010101" pitchFamily="2" charset="-122"/>
                <a:cs typeface="Times New Roman" panose="02020603050405020304" charset="0"/>
              </a:rPr>
              <a:t>,</a:t>
            </a:r>
            <a:r>
              <a:rPr lang="zh-CN" sz="2000" b="0">
                <a:latin typeface="微软雅黑" panose="020B0503020204020204" charset="-122"/>
                <a:ea typeface="微软雅黑" panose="020B0503020204020204" charset="-122"/>
                <a:cs typeface="微软雅黑" panose="020B0503020204020204" charset="-122"/>
              </a:rPr>
              <a:t>然后发生类似</a:t>
            </a:r>
            <a:r>
              <a:rPr lang="en-US" sz="2000" b="0">
                <a:latin typeface="微软雅黑" panose="020B0503020204020204" charset="-122"/>
                <a:ea typeface="微软雅黑" panose="020B0503020204020204" charset="-122"/>
                <a:cs typeface="微软雅黑" panose="020B0503020204020204" charset="-122"/>
              </a:rPr>
              <a:t>C→D</a:t>
            </a:r>
            <a:r>
              <a:rPr lang="zh-CN" sz="2000" b="0">
                <a:latin typeface="微软雅黑" panose="020B0503020204020204" charset="-122"/>
                <a:ea typeface="微软雅黑" panose="020B0503020204020204" charset="-122"/>
                <a:cs typeface="微软雅黑" panose="020B0503020204020204" charset="-122"/>
              </a:rPr>
              <a:t>的反应生成</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1" name="文本框 30"/>
          <p:cNvSpPr txBox="1"/>
          <p:nvPr/>
        </p:nvSpPr>
        <p:spPr>
          <a:xfrm>
            <a:off x="762000" y="4780280"/>
            <a:ext cx="6096000"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应生成</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33" name="图片 32"/>
          <p:cNvPicPr/>
          <p:nvPr/>
        </p:nvPicPr>
        <p:blipFill>
          <a:blip r:embed="rId12"/>
          <a:stretch>
            <a:fillRect/>
          </a:stretch>
        </p:blipFill>
        <p:spPr>
          <a:xfrm>
            <a:off x="6750685" y="4725035"/>
            <a:ext cx="1122680" cy="490855"/>
          </a:xfrm>
          <a:prstGeom prst="rect">
            <a:avLst/>
          </a:prstGeom>
          <a:noFill/>
          <a:ln w="9525">
            <a:noFill/>
          </a:ln>
        </p:spPr>
      </p:pic>
      <p:sp>
        <p:nvSpPr>
          <p:cNvPr id="187" name="文本框 186"/>
          <p:cNvSpPr txBox="1"/>
          <p:nvPr/>
        </p:nvSpPr>
        <p:spPr>
          <a:xfrm>
            <a:off x="7828280" y="477901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最后再由</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34" name="图片 33"/>
          <p:cNvPicPr/>
          <p:nvPr/>
        </p:nvPicPr>
        <p:blipFill>
          <a:blip r:embed="rId12"/>
          <a:stretch>
            <a:fillRect/>
          </a:stretch>
        </p:blipFill>
        <p:spPr>
          <a:xfrm>
            <a:off x="9105265" y="4693285"/>
            <a:ext cx="1301115" cy="459105"/>
          </a:xfrm>
          <a:prstGeom prst="rect">
            <a:avLst/>
          </a:prstGeom>
          <a:noFill/>
          <a:ln w="9525">
            <a:noFill/>
          </a:ln>
        </p:spPr>
      </p:pic>
      <p:sp>
        <p:nvSpPr>
          <p:cNvPr id="188" name="文本框 187"/>
          <p:cNvSpPr txBox="1"/>
          <p:nvPr/>
        </p:nvSpPr>
        <p:spPr>
          <a:xfrm>
            <a:off x="10406380" y="474218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楷体_GBK" charset="0"/>
              </a:rPr>
              <a:t>与</a:t>
            </a:r>
            <a:endParaRPr lang="zh-CN" altLang="en-US" sz="2000" b="0">
              <a:latin typeface="微软雅黑" panose="020B0503020204020204" charset="-122"/>
              <a:ea typeface="微软雅黑" panose="020B0503020204020204" charset="-122"/>
              <a:cs typeface="方正楷体_GBK" charset="0"/>
            </a:endParaRPr>
          </a:p>
        </p:txBody>
      </p:sp>
      <p:pic>
        <p:nvPicPr>
          <p:cNvPr id="35" name="图片 34"/>
          <p:cNvPicPr/>
          <p:nvPr/>
        </p:nvPicPr>
        <p:blipFill>
          <a:blip r:embed="rId13"/>
          <a:stretch>
            <a:fillRect/>
          </a:stretch>
        </p:blipFill>
        <p:spPr>
          <a:xfrm>
            <a:off x="10977880" y="4780280"/>
            <a:ext cx="611505" cy="349250"/>
          </a:xfrm>
          <a:prstGeom prst="rect">
            <a:avLst/>
          </a:prstGeom>
          <a:noFill/>
          <a:ln w="9525">
            <a:noFill/>
          </a:ln>
        </p:spPr>
      </p:pic>
      <p:sp>
        <p:nvSpPr>
          <p:cNvPr id="189" name="文本框 188"/>
          <p:cNvSpPr txBox="1"/>
          <p:nvPr/>
        </p:nvSpPr>
        <p:spPr>
          <a:xfrm>
            <a:off x="762000" y="5215890"/>
            <a:ext cx="7995285"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发生类似</a:t>
            </a:r>
            <a:r>
              <a:rPr lang="en-US" sz="2000" b="0">
                <a:latin typeface="微软雅黑" panose="020B0503020204020204" charset="-122"/>
                <a:ea typeface="微软雅黑" panose="020B0503020204020204" charset="-122"/>
                <a:cs typeface="微软雅黑" panose="020B0503020204020204" charset="-122"/>
              </a:rPr>
              <a:t>H→I</a:t>
            </a:r>
            <a:r>
              <a:rPr lang="zh-CN" sz="2000" b="0">
                <a:latin typeface="微软雅黑" panose="020B0503020204020204" charset="-122"/>
                <a:ea typeface="微软雅黑" panose="020B0503020204020204" charset="-122"/>
                <a:cs typeface="微软雅黑" panose="020B0503020204020204" charset="-122"/>
              </a:rPr>
              <a:t>的反应可得到目标物质</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从而可得到合理的合成路线。</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89" name="文本框 188"/>
          <p:cNvSpPr txBox="1"/>
          <p:nvPr/>
        </p:nvSpPr>
        <p:spPr>
          <a:xfrm>
            <a:off x="604520" y="1022985"/>
            <a:ext cx="6345555" cy="460375"/>
          </a:xfrm>
          <a:prstGeom prst="rect">
            <a:avLst/>
          </a:prstGeom>
          <a:noFill/>
          <a:ln w="9525">
            <a:noFill/>
          </a:ln>
        </p:spPr>
        <p:txBody>
          <a:bodyPr wrap="square">
            <a:spAutoFit/>
          </a:bodyPr>
          <a:p>
            <a:pPr indent="0"/>
            <a:r>
              <a:rPr lang="zh-CN" sz="2400" b="0">
                <a:latin typeface="黑体" panose="02010609060101010101" charset="-122"/>
                <a:ea typeface="黑体" panose="02010609060101010101" charset="-122"/>
                <a:cs typeface="黑体" panose="02010609060101010101" charset="-122"/>
              </a:rPr>
              <a:t>考法</a:t>
            </a:r>
            <a:r>
              <a:rPr lang="en-US" sz="2400" b="0">
                <a:latin typeface="黑体" panose="02010609060101010101" charset="-122"/>
                <a:ea typeface="黑体" panose="02010609060101010101" charset="-122"/>
                <a:cs typeface="黑体" panose="02010609060101010101" charset="-122"/>
              </a:rPr>
              <a:t>2</a:t>
            </a:r>
            <a:r>
              <a:rPr lang="zh-CN" sz="2400" b="0">
                <a:latin typeface="黑体" panose="02010609060101010101" charset="-122"/>
                <a:ea typeface="黑体" panose="02010609060101010101" charset="-122"/>
                <a:cs typeface="黑体" panose="02010609060101010101" charset="-122"/>
              </a:rPr>
              <a:t>　醇、酚、羧酸中</a:t>
            </a:r>
            <a:r>
              <a:rPr lang="en-US" sz="2400" b="0">
                <a:latin typeface="黑体" panose="02010609060101010101" charset="-122"/>
                <a:ea typeface="黑体" panose="02010609060101010101" charset="-122"/>
                <a:cs typeface="黑体" panose="02010609060101010101" charset="-122"/>
              </a:rPr>
              <a:t>—OH</a:t>
            </a:r>
            <a:r>
              <a:rPr lang="zh-CN" sz="2400" b="0">
                <a:latin typeface="黑体" panose="02010609060101010101" charset="-122"/>
                <a:ea typeface="黑体" panose="02010609060101010101" charset="-122"/>
                <a:cs typeface="黑体" panose="02010609060101010101" charset="-122"/>
              </a:rPr>
              <a:t>活性的比较</a:t>
            </a:r>
            <a:endParaRPr lang="zh-CN" altLang="en-US" sz="2400" b="0">
              <a:latin typeface="黑体" panose="02010609060101010101" charset="-122"/>
              <a:ea typeface="黑体" panose="02010609060101010101" charset="-122"/>
              <a:cs typeface="黑体" panose="02010609060101010101" charset="-122"/>
            </a:endParaRPr>
          </a:p>
        </p:txBody>
      </p:sp>
      <p:graphicFrame>
        <p:nvGraphicFramePr>
          <p:cNvPr id="3" name="表格 2"/>
          <p:cNvGraphicFramePr/>
          <p:nvPr>
            <p:custDataLst>
              <p:tags r:id="rId1"/>
            </p:custDataLst>
          </p:nvPr>
        </p:nvGraphicFramePr>
        <p:xfrm>
          <a:off x="1166495" y="1483360"/>
          <a:ext cx="10278110" cy="4706620"/>
        </p:xfrm>
        <a:graphic>
          <a:graphicData uri="http://schemas.openxmlformats.org/drawingml/2006/table">
            <a:tbl>
              <a:tblPr/>
              <a:tblGrid>
                <a:gridCol w="2404110"/>
                <a:gridCol w="2404745"/>
                <a:gridCol w="2404110"/>
                <a:gridCol w="3065145"/>
              </a:tblGrid>
              <a:tr h="384175">
                <a:tc>
                  <a:txBody>
                    <a:bodyPr/>
                    <a:p>
                      <a:pPr indent="0" algn="ctr">
                        <a:buNone/>
                      </a:pPr>
                      <a:r>
                        <a:rPr lang="en-US" sz="2000" b="0">
                          <a:latin typeface="微软雅黑" panose="020B0503020204020204" charset="-122"/>
                          <a:ea typeface="微软雅黑" panose="020B0503020204020204" charset="-122"/>
                          <a:cs typeface="Calibri" panose="020F0502020204030204" charset="0"/>
                        </a:rPr>
                        <a:t>名称</a:t>
                      </a:r>
                      <a:endParaRPr lang="en-US" altLang="en-US" sz="2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乙醇</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苯酚</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乙酸</a:t>
                      </a:r>
                      <a:endParaRPr lang="en-US" altLang="en-US" sz="2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85445">
                <a:tc>
                  <a:txBody>
                    <a:bodyPr/>
                    <a:p>
                      <a:pPr indent="0" algn="ctr">
                        <a:buNone/>
                      </a:pPr>
                      <a:r>
                        <a:rPr lang="en-US" sz="2000" b="0">
                          <a:latin typeface="微软雅黑" panose="020B0503020204020204" charset="-122"/>
                          <a:ea typeface="微软雅黑" panose="020B0503020204020204" charset="-122"/>
                          <a:cs typeface="Calibri" panose="020F0502020204030204" charset="0"/>
                        </a:rPr>
                        <a:t>结构简式</a:t>
                      </a:r>
                      <a:endParaRPr lang="en-US" altLang="en-US" sz="2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CH</a:t>
                      </a:r>
                      <a:r>
                        <a:rPr lang="en-US" sz="2000" b="0" baseline="-25000">
                          <a:latin typeface="微软雅黑" panose="020B0503020204020204" charset="-122"/>
                          <a:ea typeface="微软雅黑" panose="020B0503020204020204" charset="-122"/>
                          <a:cs typeface="NEU-BZ" charset="0"/>
                        </a:rPr>
                        <a:t>3</a:t>
                      </a:r>
                      <a:r>
                        <a:rPr lang="en-US" sz="2000" b="0">
                          <a:latin typeface="微软雅黑" panose="020B0503020204020204" charset="-122"/>
                          <a:ea typeface="微软雅黑" panose="020B0503020204020204" charset="-122"/>
                          <a:cs typeface="NEU-BZ" charset="0"/>
                        </a:rPr>
                        <a:t>CH</a:t>
                      </a:r>
                      <a:r>
                        <a:rPr lang="en-US" sz="2000" b="0" baseline="-25000">
                          <a:latin typeface="微软雅黑" panose="020B0503020204020204" charset="-122"/>
                          <a:ea typeface="微软雅黑" panose="020B0503020204020204" charset="-122"/>
                          <a:cs typeface="NEU-BZ" charset="0"/>
                        </a:rPr>
                        <a:t>2</a:t>
                      </a:r>
                      <a:r>
                        <a:rPr lang="en-US" sz="2000" b="0">
                          <a:latin typeface="微软雅黑" panose="020B0503020204020204" charset="-122"/>
                          <a:ea typeface="微软雅黑" panose="020B0503020204020204" charset="-122"/>
                          <a:cs typeface="NEU-BZ" charset="0"/>
                        </a:rPr>
                        <a:t>OH</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 </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CH</a:t>
                      </a:r>
                      <a:r>
                        <a:rPr lang="en-US" sz="2000" b="0" baseline="-25000">
                          <a:latin typeface="微软雅黑" panose="020B0503020204020204" charset="-122"/>
                          <a:ea typeface="微软雅黑" panose="020B0503020204020204" charset="-122"/>
                          <a:cs typeface="NEU-BZ" charset="0"/>
                        </a:rPr>
                        <a:t>3</a:t>
                      </a:r>
                      <a:r>
                        <a:rPr lang="en-US" sz="2000" b="0">
                          <a:latin typeface="微软雅黑" panose="020B0503020204020204" charset="-122"/>
                          <a:ea typeface="微软雅黑" panose="020B0503020204020204" charset="-122"/>
                          <a:cs typeface="NEU-BZ" charset="0"/>
                        </a:rPr>
                        <a:t>COOH</a:t>
                      </a:r>
                      <a:endParaRPr lang="en-US" altLang="en-US" sz="2000" b="0">
                        <a:latin typeface="微软雅黑" panose="020B0503020204020204" charset="-122"/>
                        <a:ea typeface="微软雅黑" panose="020B0503020204020204" charset="-122"/>
                        <a:cs typeface="NEU-BZ"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84175">
                <a:tc rowSpan="2">
                  <a:txBody>
                    <a:bodyPr/>
                    <a:p>
                      <a:pPr indent="0" algn="ctr">
                        <a:buNone/>
                      </a:pPr>
                      <a:r>
                        <a:rPr lang="en-US" sz="2000" b="0">
                          <a:latin typeface="微软雅黑" panose="020B0503020204020204" charset="-122"/>
                          <a:ea typeface="微软雅黑" panose="020B0503020204020204" charset="-122"/>
                          <a:cs typeface="Calibri" panose="020F0502020204030204" charset="0"/>
                        </a:rPr>
                        <a:t>羟基氢原子的活泼性</a:t>
                      </a:r>
                      <a:endParaRPr lang="en-US" altLang="en-US" sz="2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不能电离</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能电离</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能电离</a:t>
                      </a:r>
                      <a:endParaRPr lang="en-US" altLang="en-US" sz="2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46100">
                <a:tc vMerge="1">
                  <a:tcPr>
                    <a:lnR w="12700" cap="flat" cmpd="sng">
                      <a:solidFill>
                        <a:srgbClr val="999999"/>
                      </a:solidFill>
                      <a:prstDash val="dash"/>
                      <a:headEnd type="none" w="med" len="med"/>
                      <a:tailEnd type="none" w="med" len="med"/>
                    </a:lnR>
                    <a:lnB cap="flat">
                      <a:noFill/>
                    </a:lnB>
                  </a:tcPr>
                </a:tc>
                <a:tc gridSpan="3">
                  <a:txBody>
                    <a:bodyPr/>
                    <a:p>
                      <a:pPr indent="0" algn="ctr">
                        <a:buNone/>
                      </a:pPr>
                      <a:r>
                        <a:rPr lang="en-US" sz="2000" b="0">
                          <a:latin typeface="微软雅黑" panose="020B0503020204020204" charset="-122"/>
                          <a:ea typeface="微软雅黑" panose="020B0503020204020204" charset="-122"/>
                          <a:cs typeface="Calibri" panose="020F0502020204030204" charset="0"/>
                        </a:rPr>
                        <a:t> </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tcPr>
                </a:tc>
                <a:tc hMerge="1">
                  <a:tcPr>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tcPr>
                </a:tc>
              </a:tr>
              <a:tr h="385445">
                <a:tc>
                  <a:txBody>
                    <a:bodyPr/>
                    <a:p>
                      <a:pPr indent="0" algn="ctr">
                        <a:buNone/>
                      </a:pPr>
                      <a:r>
                        <a:rPr lang="en-US" sz="2000" b="0">
                          <a:latin typeface="微软雅黑" panose="020B0503020204020204" charset="-122"/>
                          <a:ea typeface="微软雅黑" panose="020B0503020204020204" charset="-122"/>
                          <a:cs typeface="Calibri" panose="020F0502020204030204" charset="0"/>
                        </a:rPr>
                        <a:t>酸性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中性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极弱酸性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弱酸性</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63880">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与Na反应</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反应放出H</a:t>
                      </a:r>
                      <a:r>
                        <a:rPr lang="en-US" sz="2000" b="0" baseline="-25000">
                          <a:latin typeface="微软雅黑" panose="020B0503020204020204" charset="-122"/>
                          <a:ea typeface="微软雅黑" panose="020B0503020204020204" charset="-122"/>
                          <a:cs typeface="微软雅黑" panose="020B0503020204020204" charset="-122"/>
                        </a:rPr>
                        <a:t>2</a:t>
                      </a:r>
                      <a:endParaRPr lang="en-US" altLang="en-US" sz="2000" b="0" baseline="-2500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反应放出H</a:t>
                      </a:r>
                      <a:r>
                        <a:rPr lang="en-US" sz="2000" b="0" baseline="-25000">
                          <a:latin typeface="微软雅黑" panose="020B0503020204020204" charset="-122"/>
                          <a:ea typeface="微软雅黑" panose="020B0503020204020204" charset="-122"/>
                          <a:cs typeface="微软雅黑" panose="020B0503020204020204" charset="-122"/>
                        </a:rPr>
                        <a:t>2</a:t>
                      </a:r>
                      <a:endParaRPr lang="en-US" altLang="en-US" sz="2000" b="0" baseline="-2500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反应放出H</a:t>
                      </a:r>
                      <a:r>
                        <a:rPr lang="en-US" sz="2000" b="0" baseline="-25000">
                          <a:latin typeface="微软雅黑" panose="020B0503020204020204" charset="-122"/>
                          <a:ea typeface="微软雅黑" panose="020B0503020204020204" charset="-122"/>
                          <a:cs typeface="微软雅黑" panose="020B0503020204020204" charset="-122"/>
                        </a:rPr>
                        <a:t>2</a:t>
                      </a:r>
                      <a:endParaRPr lang="en-US" altLang="en-US" sz="2000" b="0" baseline="-2500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63880">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与NaOH反应</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不反应</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反应</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反应</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46760">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与Na</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反应</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不反应</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反应</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反应</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46760">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与NaHCO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反应</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不反应</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不反应</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反应</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4" name="图片 3"/>
          <p:cNvPicPr/>
          <p:nvPr/>
        </p:nvPicPr>
        <p:blipFill>
          <a:blip r:embed="rId2"/>
          <a:stretch>
            <a:fillRect/>
          </a:stretch>
        </p:blipFill>
        <p:spPr>
          <a:xfrm>
            <a:off x="6753225" y="1892300"/>
            <a:ext cx="744220" cy="304800"/>
          </a:xfrm>
          <a:prstGeom prst="rect">
            <a:avLst/>
          </a:prstGeom>
          <a:noFill/>
          <a:ln w="9525">
            <a:noFill/>
          </a:ln>
        </p:spPr>
      </p:pic>
      <p:pic>
        <p:nvPicPr>
          <p:cNvPr id="5" name="图片 4"/>
          <p:cNvPicPr/>
          <p:nvPr/>
        </p:nvPicPr>
        <p:blipFill>
          <a:blip r:embed="rId3"/>
          <a:stretch>
            <a:fillRect/>
          </a:stretch>
        </p:blipFill>
        <p:spPr>
          <a:xfrm>
            <a:off x="5940425" y="2792095"/>
            <a:ext cx="2029460" cy="3632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89" name="文本框 188"/>
          <p:cNvSpPr txBox="1"/>
          <p:nvPr/>
        </p:nvSpPr>
        <p:spPr>
          <a:xfrm>
            <a:off x="703580" y="1102360"/>
            <a:ext cx="10553065"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由上表可知</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常见分子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离子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中羟基氢原子的活泼性顺序为</a:t>
            </a:r>
            <a:r>
              <a:rPr lang="en-US" sz="2000" b="0">
                <a:latin typeface="微软雅黑" panose="020B0503020204020204" charset="-122"/>
                <a:ea typeface="微软雅黑" panose="020B0503020204020204" charset="-122"/>
                <a:cs typeface="微软雅黑" panose="020B0503020204020204" charset="-122"/>
              </a:rPr>
              <a:t>RCOOH&gt;H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&gt;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9207500" y="1006475"/>
            <a:ext cx="1379855" cy="494665"/>
          </a:xfrm>
          <a:prstGeom prst="rect">
            <a:avLst/>
          </a:prstGeom>
          <a:noFill/>
          <a:ln w="9525">
            <a:noFill/>
          </a:ln>
        </p:spPr>
      </p:pic>
      <p:sp>
        <p:nvSpPr>
          <p:cNvPr id="190" name="文本框 189"/>
          <p:cNvSpPr txBox="1"/>
          <p:nvPr/>
        </p:nvSpPr>
        <p:spPr>
          <a:xfrm>
            <a:off x="10465435" y="1102360"/>
            <a:ext cx="96520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Times New Roman" panose="02020603050405020304" charset="0"/>
              </a:rPr>
              <a:t>&gt;HC</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4" name="图片 3"/>
          <p:cNvPicPr/>
          <p:nvPr/>
        </p:nvPicPr>
        <p:blipFill>
          <a:blip r:embed="rId2"/>
          <a:stretch>
            <a:fillRect/>
          </a:stretch>
        </p:blipFill>
        <p:spPr>
          <a:xfrm>
            <a:off x="11125835" y="1102360"/>
            <a:ext cx="483870" cy="363220"/>
          </a:xfrm>
          <a:prstGeom prst="rect">
            <a:avLst/>
          </a:prstGeom>
          <a:noFill/>
          <a:ln w="9525">
            <a:noFill/>
          </a:ln>
        </p:spPr>
      </p:pic>
      <p:sp>
        <p:nvSpPr>
          <p:cNvPr id="191" name="文本框 190"/>
          <p:cNvSpPr txBox="1"/>
          <p:nvPr/>
        </p:nvSpPr>
        <p:spPr>
          <a:xfrm>
            <a:off x="703580" y="1646555"/>
            <a:ext cx="1072769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&gt;H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O&gt;ROH</a:t>
            </a:r>
            <a:r>
              <a:rPr lang="zh-CN" sz="2000" b="0">
                <a:latin typeface="微软雅黑" panose="020B0503020204020204" charset="-122"/>
                <a:ea typeface="微软雅黑" panose="020B0503020204020204" charset="-122"/>
                <a:cs typeface="微软雅黑" panose="020B0503020204020204" charset="-122"/>
              </a:rPr>
              <a:t>。运用上述实验现象的不同</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可判断有机物分子结构中含有的羟基类型。</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03580" y="2190750"/>
            <a:ext cx="5080000" cy="398780"/>
          </a:xfrm>
          <a:prstGeom prst="rect">
            <a:avLst/>
          </a:prstGeom>
          <a:noFill/>
          <a:ln w="9525">
            <a:noFill/>
          </a:ln>
        </p:spPr>
        <p:txBody>
          <a:bodyPr>
            <a:spAutoFit/>
          </a:bodyPr>
          <a:p>
            <a:pPr indent="0"/>
            <a:r>
              <a:rPr lang="zh-CN" sz="2000" b="0">
                <a:solidFill>
                  <a:srgbClr val="FF0000"/>
                </a:solidFill>
                <a:highlight>
                  <a:srgbClr val="FFFF00"/>
                </a:highlight>
                <a:latin typeface="微软雅黑" panose="020B0503020204020204" charset="-122"/>
                <a:ea typeface="微软雅黑" panose="020B0503020204020204" charset="-122"/>
                <a:cs typeface="方正兰亭中黑_GBK" charset="0"/>
              </a:rPr>
              <a:t>归纳总结</a:t>
            </a:r>
            <a:r>
              <a:rPr lang="zh-CN" b="0">
                <a:cs typeface="方正书宋_GBK" charset="0"/>
              </a:rPr>
              <a:t>　</a:t>
            </a:r>
            <a:endParaRPr lang="zh-CN" altLang="en-US" b="0">
              <a:cs typeface="方正书宋_GBK" charset="0"/>
            </a:endParaRPr>
          </a:p>
        </p:txBody>
      </p:sp>
      <p:sp>
        <p:nvSpPr>
          <p:cNvPr id="6" name="文本框 5"/>
          <p:cNvSpPr txBox="1"/>
          <p:nvPr/>
        </p:nvSpPr>
        <p:spPr>
          <a:xfrm>
            <a:off x="703580" y="2734945"/>
            <a:ext cx="1078928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可以和</a:t>
            </a:r>
            <a:r>
              <a:rPr lang="en-US" sz="2000" b="0">
                <a:latin typeface="微软雅黑" panose="020B0503020204020204" charset="-122"/>
                <a:ea typeface="微软雅黑" panose="020B0503020204020204" charset="-122"/>
                <a:cs typeface="微软雅黑" panose="020B0503020204020204" charset="-122"/>
              </a:rPr>
              <a:t>NaOH</a:t>
            </a:r>
            <a:r>
              <a:rPr lang="zh-CN" sz="2000" b="0">
                <a:latin typeface="微软雅黑" panose="020B0503020204020204" charset="-122"/>
                <a:ea typeface="微软雅黑" panose="020B0503020204020204" charset="-122"/>
                <a:cs typeface="微软雅黑" panose="020B0503020204020204" charset="-122"/>
              </a:rPr>
              <a:t>反应的有机官能团</a:t>
            </a:r>
            <a:r>
              <a:rPr lang="en-US" sz="2000" b="0">
                <a:latin typeface="微软雅黑" panose="020B0503020204020204" charset="-122"/>
                <a:ea typeface="微软雅黑" panose="020B0503020204020204" charset="-122"/>
                <a:cs typeface="微软雅黑" panose="020B0503020204020204" charset="-122"/>
              </a:rPr>
              <a:t>:—COOH</a:t>
            </a:r>
            <a:r>
              <a:rPr lang="zh-CN" sz="2000" b="0">
                <a:latin typeface="微软雅黑" panose="020B0503020204020204" charset="-122"/>
                <a:ea typeface="微软雅黑" panose="020B0503020204020204" charset="-122"/>
                <a:cs typeface="微软雅黑" panose="020B0503020204020204" charset="-122"/>
              </a:rPr>
              <a:t>、酚羟基、</a:t>
            </a:r>
            <a:r>
              <a:rPr lang="en-US" sz="2000" b="0">
                <a:latin typeface="微软雅黑" panose="020B0503020204020204" charset="-122"/>
                <a:ea typeface="微软雅黑" panose="020B0503020204020204" charset="-122"/>
                <a:cs typeface="微软雅黑" panose="020B0503020204020204" charset="-122"/>
              </a:rPr>
              <a:t>—X(X</a:t>
            </a:r>
            <a:r>
              <a:rPr lang="zh-CN" sz="2000" b="0">
                <a:latin typeface="微软雅黑" panose="020B0503020204020204" charset="-122"/>
                <a:ea typeface="微软雅黑" panose="020B0503020204020204" charset="-122"/>
                <a:cs typeface="微软雅黑" panose="020B0503020204020204" charset="-122"/>
              </a:rPr>
              <a:t>表示卤素原子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3"/>
          <a:stretch>
            <a:fillRect/>
          </a:stretch>
        </p:blipFill>
        <p:spPr>
          <a:xfrm>
            <a:off x="9600565" y="2614930"/>
            <a:ext cx="864235" cy="464820"/>
          </a:xfrm>
          <a:prstGeom prst="rect">
            <a:avLst/>
          </a:prstGeom>
          <a:noFill/>
          <a:ln w="9525">
            <a:noFill/>
          </a:ln>
        </p:spPr>
      </p:pic>
      <p:sp>
        <p:nvSpPr>
          <p:cNvPr id="192" name="文本框 191"/>
          <p:cNvSpPr txBox="1"/>
          <p:nvPr/>
        </p:nvSpPr>
        <p:spPr>
          <a:xfrm>
            <a:off x="10347325" y="2765425"/>
            <a:ext cx="5080000" cy="368300"/>
          </a:xfrm>
          <a:prstGeom prst="rect">
            <a:avLst/>
          </a:prstGeom>
          <a:noFill/>
          <a:ln w="9525">
            <a:noFill/>
          </a:ln>
        </p:spPr>
        <p:txBody>
          <a:bodyPr>
            <a:spAutoFit/>
          </a:bodyPr>
          <a:p>
            <a:pPr indent="0"/>
            <a:r>
              <a:rPr lang="zh-CN" b="0">
                <a:cs typeface="方正书宋_GBK" charset="0"/>
              </a:rPr>
              <a:t>、</a:t>
            </a:r>
            <a:endParaRPr lang="zh-CN" altLang="en-US" b="0">
              <a:cs typeface="方正书宋_GBK" charset="0"/>
            </a:endParaRPr>
          </a:p>
        </p:txBody>
      </p:sp>
      <p:pic>
        <p:nvPicPr>
          <p:cNvPr id="8" name="图片 7"/>
          <p:cNvPicPr/>
          <p:nvPr/>
        </p:nvPicPr>
        <p:blipFill>
          <a:blip r:embed="rId4"/>
          <a:stretch>
            <a:fillRect/>
          </a:stretch>
        </p:blipFill>
        <p:spPr>
          <a:xfrm>
            <a:off x="10628630" y="2606040"/>
            <a:ext cx="864235" cy="447675"/>
          </a:xfrm>
          <a:prstGeom prst="rect">
            <a:avLst/>
          </a:prstGeom>
          <a:noFill/>
          <a:ln w="9525">
            <a:noFill/>
          </a:ln>
        </p:spPr>
      </p:pic>
      <p:sp>
        <p:nvSpPr>
          <p:cNvPr id="193" name="文本框 192"/>
          <p:cNvSpPr txBox="1"/>
          <p:nvPr/>
        </p:nvSpPr>
        <p:spPr>
          <a:xfrm>
            <a:off x="703580" y="323786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消耗</a:t>
            </a:r>
            <a:r>
              <a:rPr lang="en-US" sz="2000" b="0">
                <a:latin typeface="微软雅黑" panose="020B0503020204020204" charset="-122"/>
                <a:ea typeface="微软雅黑" panose="020B0503020204020204" charset="-122"/>
                <a:cs typeface="微软雅黑" panose="020B0503020204020204" charset="-122"/>
              </a:rPr>
              <a:t>NaOH</a:t>
            </a:r>
            <a:r>
              <a:rPr lang="zh-CN" sz="2000" b="0">
                <a:latin typeface="微软雅黑" panose="020B0503020204020204" charset="-122"/>
                <a:ea typeface="微软雅黑" panose="020B0503020204020204" charset="-122"/>
                <a:cs typeface="微软雅黑" panose="020B0503020204020204" charset="-122"/>
              </a:rPr>
              <a:t>的常见定量关系</a:t>
            </a:r>
            <a:r>
              <a:rPr lang="en-US" sz="2000" b="0">
                <a:latin typeface="微软雅黑" panose="020B0503020204020204" charset="-122"/>
                <a:ea typeface="微软雅黑" panose="020B0503020204020204" charset="-122"/>
                <a:cs typeface="微软雅黑" panose="020B0503020204020204" charset="-122"/>
              </a:rPr>
              <a:t>:①</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9" name="图片 8"/>
          <p:cNvPicPr/>
          <p:nvPr/>
        </p:nvPicPr>
        <p:blipFill>
          <a:blip r:embed="rId5"/>
          <a:stretch>
            <a:fillRect/>
          </a:stretch>
        </p:blipFill>
        <p:spPr>
          <a:xfrm>
            <a:off x="4461510" y="3232785"/>
            <a:ext cx="865505" cy="403860"/>
          </a:xfrm>
          <a:prstGeom prst="rect">
            <a:avLst/>
          </a:prstGeom>
          <a:noFill/>
          <a:ln w="9525">
            <a:noFill/>
          </a:ln>
        </p:spPr>
      </p:pic>
      <p:sp>
        <p:nvSpPr>
          <p:cNvPr id="194" name="文本框 193"/>
          <p:cNvSpPr txBox="1"/>
          <p:nvPr/>
        </p:nvSpPr>
        <p:spPr>
          <a:xfrm>
            <a:off x="5267325" y="323786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 2NaOH;②</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0" name="图片 9"/>
          <p:cNvPicPr/>
          <p:nvPr/>
        </p:nvPicPr>
        <p:blipFill>
          <a:blip r:embed="rId6"/>
          <a:stretch>
            <a:fillRect/>
          </a:stretch>
        </p:blipFill>
        <p:spPr>
          <a:xfrm>
            <a:off x="6865620" y="3053715"/>
            <a:ext cx="1465580" cy="582930"/>
          </a:xfrm>
          <a:prstGeom prst="rect">
            <a:avLst/>
          </a:prstGeom>
          <a:noFill/>
          <a:ln w="9525">
            <a:noFill/>
          </a:ln>
        </p:spPr>
      </p:pic>
      <p:sp>
        <p:nvSpPr>
          <p:cNvPr id="195" name="文本框 194"/>
          <p:cNvSpPr txBox="1"/>
          <p:nvPr/>
        </p:nvSpPr>
        <p:spPr>
          <a:xfrm>
            <a:off x="8263255" y="323278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~2NaOH;</a:t>
            </a:r>
            <a:endParaRPr lang="en-US" altLang="en-US" sz="2000" b="0">
              <a:latin typeface="微软雅黑" panose="020B0503020204020204" charset="-122"/>
              <a:ea typeface="微软雅黑" panose="020B0503020204020204" charset="-122"/>
              <a:cs typeface="Times New Roman" panose="02020603050405020304" charset="0"/>
            </a:endParaRPr>
          </a:p>
        </p:txBody>
      </p:sp>
      <p:sp>
        <p:nvSpPr>
          <p:cNvPr id="11" name="文本框 10"/>
          <p:cNvSpPr txBox="1"/>
          <p:nvPr/>
        </p:nvSpPr>
        <p:spPr>
          <a:xfrm>
            <a:off x="11379200" y="2711450"/>
            <a:ext cx="753110" cy="368300"/>
          </a:xfrm>
          <a:prstGeom prst="rect">
            <a:avLst/>
          </a:prstGeom>
          <a:noFill/>
        </p:spPr>
        <p:txBody>
          <a:bodyPr wrap="square" rtlCol="0" anchor="t">
            <a:spAutoFit/>
          </a:bodyPr>
          <a:p>
            <a:r>
              <a:rPr lang="zh-CN">
                <a:cs typeface="方正书宋_GBK" charset="0"/>
                <a:sym typeface="+mn-ea"/>
              </a:rPr>
              <a:t>。</a:t>
            </a:r>
            <a:endParaRPr lang="zh-CN" altLang="en-US">
              <a:cs typeface="方正书宋_GBK" charset="0"/>
              <a:sym typeface="+mn-ea"/>
            </a:endParaRPr>
          </a:p>
        </p:txBody>
      </p:sp>
      <p:sp>
        <p:nvSpPr>
          <p:cNvPr id="12" name="文本框 11"/>
          <p:cNvSpPr txBox="1"/>
          <p:nvPr/>
        </p:nvSpPr>
        <p:spPr>
          <a:xfrm>
            <a:off x="9542145" y="3232785"/>
            <a:ext cx="51689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rPr>
              <a:t>③</a:t>
            </a:r>
            <a:endParaRPr lang="en-US" altLang="en-US" sz="2000" b="0">
              <a:latin typeface="微软雅黑" panose="020B0503020204020204" charset="-122"/>
              <a:ea typeface="微软雅黑" panose="020B0503020204020204" charset="-122"/>
            </a:endParaRPr>
          </a:p>
        </p:txBody>
      </p:sp>
      <p:pic>
        <p:nvPicPr>
          <p:cNvPr id="13" name="图片 12"/>
          <p:cNvPicPr/>
          <p:nvPr/>
        </p:nvPicPr>
        <p:blipFill>
          <a:blip r:embed="rId7"/>
          <a:stretch>
            <a:fillRect/>
          </a:stretch>
        </p:blipFill>
        <p:spPr>
          <a:xfrm>
            <a:off x="9947275" y="3133090"/>
            <a:ext cx="1661795" cy="443230"/>
          </a:xfrm>
          <a:prstGeom prst="rect">
            <a:avLst/>
          </a:prstGeom>
          <a:noFill/>
          <a:ln w="9525">
            <a:noFill/>
          </a:ln>
        </p:spPr>
      </p:pic>
      <p:sp>
        <p:nvSpPr>
          <p:cNvPr id="196" name="文本框 195"/>
          <p:cNvSpPr txBox="1"/>
          <p:nvPr/>
        </p:nvSpPr>
        <p:spPr>
          <a:xfrm>
            <a:off x="732155" y="3730625"/>
            <a:ext cx="847534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~2NaOH(R</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R'</a:t>
            </a:r>
            <a:r>
              <a:rPr lang="zh-CN" sz="2000" b="0">
                <a:latin typeface="微软雅黑" panose="020B0503020204020204" charset="-122"/>
                <a:ea typeface="微软雅黑" panose="020B0503020204020204" charset="-122"/>
                <a:cs typeface="微软雅黑" panose="020B0503020204020204" charset="-122"/>
              </a:rPr>
              <a:t>代表除苯基以外的</a:t>
            </a:r>
            <a:r>
              <a:rPr lang="en-US" sz="2000" b="0">
                <a:latin typeface="微软雅黑" panose="020B0503020204020204" charset="-122"/>
                <a:ea typeface="微软雅黑" panose="020B0503020204020204" charset="-122"/>
                <a:cs typeface="微软雅黑" panose="020B0503020204020204" charset="-122"/>
              </a:rPr>
              <a:t>H</a:t>
            </a:r>
            <a:r>
              <a:rPr lang="zh-CN" sz="2000" b="0">
                <a:latin typeface="微软雅黑" panose="020B0503020204020204" charset="-122"/>
                <a:ea typeface="微软雅黑" panose="020B0503020204020204" charset="-122"/>
                <a:cs typeface="微软雅黑" panose="020B0503020204020204" charset="-122"/>
              </a:rPr>
              <a:t>原子或烃基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1135"/>
            <a:ext cx="9940925" cy="645160"/>
          </a:xfrm>
          <a:prstGeom prst="rect">
            <a:avLst/>
          </a:prstGeom>
          <a:noFill/>
        </p:spPr>
        <p:txBody>
          <a:bodyPr wrap="squar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endParaRPr lang="en-US" altLang="zh-CN" sz="2400">
              <a:solidFill>
                <a:schemeClr val="bg1"/>
              </a:solidFill>
              <a:latin typeface="微软雅黑W10 Bold" charset="0"/>
              <a:ea typeface="微软雅黑W10 Bold" charset="0"/>
            </a:endParaRPr>
          </a:p>
        </p:txBody>
      </p:sp>
      <p:grpSp>
        <p:nvGrpSpPr>
          <p:cNvPr id="10" name="组合 9"/>
          <p:cNvGrpSpPr/>
          <p:nvPr/>
        </p:nvGrpSpPr>
        <p:grpSpPr>
          <a:xfrm>
            <a:off x="716280" y="1155700"/>
            <a:ext cx="11151034" cy="3749040"/>
            <a:chOff x="5602" y="2362"/>
            <a:chExt cx="8000" cy="5904"/>
          </a:xfrm>
        </p:grpSpPr>
        <p:sp>
          <p:nvSpPr>
            <p:cNvPr id="109" name="文本框 108"/>
            <p:cNvSpPr txBox="1"/>
            <p:nvPr/>
          </p:nvSpPr>
          <p:spPr>
            <a:xfrm>
              <a:off x="5602" y="2362"/>
              <a:ext cx="8000" cy="1846"/>
            </a:xfrm>
            <a:prstGeom prst="rect">
              <a:avLst/>
            </a:prstGeom>
            <a:noFill/>
            <a:ln w="9525">
              <a:noFill/>
            </a:ln>
          </p:spPr>
          <p:txBody>
            <a:bodyPr>
              <a:noAutofit/>
            </a:bodyPr>
            <a:p>
              <a:pPr indent="0" fontAlgn="auto">
                <a:lnSpc>
                  <a:spcPct val="200000"/>
                </a:lnSpc>
              </a:pPr>
              <a:r>
                <a:rPr lang="zh-CN" sz="2000" b="1">
                  <a:solidFill>
                    <a:srgbClr val="FF0000"/>
                  </a:solidFill>
                  <a:latin typeface="微软雅黑" panose="020B0503020204020204" charset="-122"/>
                  <a:ea typeface="微软雅黑" panose="020B0503020204020204" charset="-122"/>
                  <a:cs typeface="微软雅黑" panose="020B0503020204020204" charset="-122"/>
                </a:rPr>
                <a:t>真题例</a:t>
              </a:r>
              <a:r>
                <a:rPr lang="en-US" sz="2000" b="1">
                  <a:solidFill>
                    <a:srgbClr val="FF0000"/>
                  </a:solidFill>
                  <a:latin typeface="微软雅黑" panose="020B0503020204020204" charset="-122"/>
                  <a:ea typeface="微软雅黑" panose="020B0503020204020204" charset="-122"/>
                  <a:cs typeface="微软雅黑" panose="020B0503020204020204" charset="-122"/>
                </a:rPr>
                <a:t>1</a:t>
              </a:r>
              <a:r>
                <a:rPr lang="en-US" sz="2000" b="0">
                  <a:solidFill>
                    <a:srgbClr val="FF0000"/>
                  </a:solidFill>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完成下列填空。</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湖南</a:t>
              </a:r>
              <a:r>
                <a:rPr lang="en-US" sz="2000" b="0">
                  <a:latin typeface="微软雅黑" panose="020B0503020204020204" charset="-122"/>
                  <a:ea typeface="微软雅黑" panose="020B0503020204020204" charset="-122"/>
                  <a:cs typeface="微软雅黑" panose="020B0503020204020204" charset="-122"/>
                </a:rPr>
                <a:t>2023</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18</a:t>
              </a:r>
              <a:r>
                <a:rPr lang="zh-CN" sz="2000" b="0">
                  <a:latin typeface="微软雅黑" panose="020B0503020204020204" charset="-122"/>
                  <a:ea typeface="微软雅黑" panose="020B0503020204020204" charset="-122"/>
                  <a:cs typeface="微软雅黑" panose="020B0503020204020204" charset="-122"/>
                </a:rPr>
                <a:t>节选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物质</a:t>
              </a:r>
              <a:r>
                <a:rPr lang="en-US" sz="2000" b="0">
                  <a:latin typeface="微软雅黑" panose="020B0503020204020204" charset="-122"/>
                  <a:ea typeface="微软雅黑" panose="020B0503020204020204" charset="-122"/>
                  <a:cs typeface="微软雅黑" panose="020B0503020204020204" charset="-122"/>
                </a:rPr>
                <a:t>G(                      </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所含官能团的名称为</a:t>
              </a:r>
              <a:r>
                <a:rPr lang="zh-CN" sz="2000" u="sng">
                  <a:latin typeface="微软雅黑" panose="020B0503020204020204" charset="-122"/>
                  <a:ea typeface="微软雅黑" panose="020B0503020204020204" charset="-122"/>
                  <a:cs typeface="微软雅黑" panose="020B0503020204020204" charset="-122"/>
                  <a:sym typeface="+mn-ea"/>
                </a:rPr>
                <a:t>　　　　</a:t>
              </a:r>
              <a:r>
                <a:rPr lang="zh-CN" sz="2000">
                  <a:latin typeface="微软雅黑" panose="020B0503020204020204" charset="-122"/>
                  <a:ea typeface="微软雅黑" panose="020B0503020204020204" charset="-122"/>
                  <a:cs typeface="微软雅黑" panose="020B0503020204020204" charset="-122"/>
                  <a:sym typeface="+mn-ea"/>
                </a:rPr>
                <a:t>、</a:t>
              </a:r>
              <a:r>
                <a:rPr lang="zh-CN" sz="2000" u="sng">
                  <a:latin typeface="微软雅黑" panose="020B0503020204020204" charset="-122"/>
                  <a:ea typeface="微软雅黑" panose="020B0503020204020204" charset="-122"/>
                  <a:cs typeface="微软雅黑" panose="020B0503020204020204" charset="-122"/>
                  <a:sym typeface="+mn-ea"/>
                </a:rPr>
                <a:t>　　　　　</a:t>
              </a:r>
              <a:r>
                <a:rPr lang="zh-CN" sz="2000">
                  <a:latin typeface="微软雅黑" panose="020B0503020204020204" charset="-122"/>
                  <a:ea typeface="微软雅黑" panose="020B0503020204020204" charset="-122"/>
                  <a:cs typeface="微软雅黑" panose="020B0503020204020204" charset="-122"/>
                  <a:sym typeface="+mn-ea"/>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8038" y="3449"/>
              <a:ext cx="1111" cy="931"/>
            </a:xfrm>
            <a:prstGeom prst="rect">
              <a:avLst/>
            </a:prstGeom>
            <a:noFill/>
            <a:ln w="9525">
              <a:noFill/>
            </a:ln>
          </p:spPr>
        </p:pic>
        <p:sp>
          <p:nvSpPr>
            <p:cNvPr id="110" name="文本框 109"/>
            <p:cNvSpPr txBox="1"/>
            <p:nvPr/>
          </p:nvSpPr>
          <p:spPr>
            <a:xfrm>
              <a:off x="5602" y="4296"/>
              <a:ext cx="8000" cy="1759"/>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 </a:t>
              </a:r>
              <a:endParaRPr lang="en-US" sz="20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新课标</a:t>
              </a:r>
              <a:r>
                <a:rPr lang="en-US" sz="2000" b="0">
                  <a:latin typeface="微软雅黑" panose="020B0503020204020204" charset="-122"/>
                  <a:ea typeface="微软雅黑" panose="020B0503020204020204" charset="-122"/>
                  <a:cs typeface="微软雅黑" panose="020B0503020204020204" charset="-122"/>
                </a:rPr>
                <a:t>2023</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30</a:t>
              </a:r>
              <a:r>
                <a:rPr lang="zh-CN" sz="2000" b="0">
                  <a:latin typeface="微软雅黑" panose="020B0503020204020204" charset="-122"/>
                  <a:ea typeface="微软雅黑" panose="020B0503020204020204" charset="-122"/>
                  <a:cs typeface="微软雅黑" panose="020B0503020204020204" charset="-122"/>
                </a:rPr>
                <a:t>节选</a:t>
              </a:r>
              <a:r>
                <a:rPr lang="en-US" sz="2000" b="0">
                  <a:latin typeface="微软雅黑" panose="020B0503020204020204" charset="-122"/>
                  <a:ea typeface="微软雅黑" panose="020B0503020204020204" charset="-122"/>
                  <a:cs typeface="微软雅黑" panose="020B0503020204020204" charset="-122"/>
                </a:rPr>
                <a:t>]A(                    </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的化学名称是</a:t>
              </a:r>
              <a:r>
                <a:rPr lang="zh-CN" sz="2000" u="sng">
                  <a:latin typeface="微软雅黑" panose="020B0503020204020204" charset="-122"/>
                  <a:ea typeface="微软雅黑" panose="020B0503020204020204" charset="-122"/>
                  <a:cs typeface="微软雅黑" panose="020B0503020204020204" charset="-122"/>
                  <a:sym typeface="+mn-ea"/>
                </a:rPr>
                <a:t>　</a:t>
              </a:r>
              <a:r>
                <a:rPr lang="en-US" altLang="zh-CN" sz="2000" u="sng">
                  <a:latin typeface="微软雅黑" panose="020B0503020204020204" charset="-122"/>
                  <a:ea typeface="微软雅黑" panose="020B0503020204020204" charset="-122"/>
                  <a:cs typeface="微软雅黑" panose="020B0503020204020204" charset="-122"/>
                  <a:sym typeface="+mn-ea"/>
                </a:rPr>
                <a:t>                         </a:t>
              </a:r>
              <a:r>
                <a:rPr lang="zh-CN" sz="2000" u="sng">
                  <a:latin typeface="微软雅黑" panose="020B0503020204020204" charset="-122"/>
                  <a:ea typeface="微软雅黑" panose="020B0503020204020204" charset="-122"/>
                  <a:cs typeface="微软雅黑" panose="020B0503020204020204" charset="-122"/>
                  <a:sym typeface="+mn-ea"/>
                </a:rPr>
                <a:t>　　　　　</a:t>
              </a:r>
              <a:r>
                <a:rPr lang="zh-CN" sz="2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 </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2"/>
            <a:stretch>
              <a:fillRect/>
            </a:stretch>
          </p:blipFill>
          <p:spPr>
            <a:xfrm>
              <a:off x="7826" y="4885"/>
              <a:ext cx="1031" cy="1179"/>
            </a:xfrm>
            <a:prstGeom prst="rect">
              <a:avLst/>
            </a:prstGeom>
            <a:noFill/>
            <a:ln w="9525">
              <a:noFill/>
            </a:ln>
          </p:spPr>
        </p:pic>
        <p:sp>
          <p:nvSpPr>
            <p:cNvPr id="111" name="文本框 110"/>
            <p:cNvSpPr txBox="1"/>
            <p:nvPr/>
          </p:nvSpPr>
          <p:spPr>
            <a:xfrm>
              <a:off x="5602" y="4907"/>
              <a:ext cx="8000" cy="3359"/>
            </a:xfrm>
            <a:prstGeom prst="rect">
              <a:avLst/>
            </a:prstGeom>
            <a:noFill/>
            <a:ln w="9525">
              <a:noFill/>
            </a:ln>
          </p:spPr>
          <p:txBody>
            <a:bodyPr>
              <a:noAutofit/>
            </a:bodyPr>
            <a:p>
              <a:pPr indent="0" fontAlgn="auto">
                <a:lnSpc>
                  <a:spcPct val="300000"/>
                </a:lnSpc>
              </a:pPr>
              <a:endParaRPr lang="en-US" b="0">
                <a:latin typeface="方正书宋_GBK" charset="0"/>
                <a:ea typeface="宋体" panose="02010600030101010101" pitchFamily="2" charset="-122"/>
                <a:cs typeface="Times New Roman" panose="02020603050405020304" charset="0"/>
              </a:endParaRPr>
            </a:p>
            <a:p>
              <a:pPr indent="0" fontAlgn="auto">
                <a:lnSpc>
                  <a:spcPct val="300000"/>
                </a:lnSpc>
              </a:pP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全国乙</a:t>
              </a:r>
              <a:r>
                <a:rPr lang="en-US" sz="2000" b="0">
                  <a:latin typeface="微软雅黑" panose="020B0503020204020204" charset="-122"/>
                  <a:ea typeface="微软雅黑" panose="020B0503020204020204" charset="-122"/>
                  <a:cs typeface="微软雅黑" panose="020B0503020204020204" charset="-122"/>
                </a:rPr>
                <a:t>2022</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36</a:t>
              </a:r>
              <a:r>
                <a:rPr lang="zh-CN" sz="2000" b="0">
                  <a:latin typeface="微软雅黑" panose="020B0503020204020204" charset="-122"/>
                  <a:ea typeface="微软雅黑" panose="020B0503020204020204" charset="-122"/>
                  <a:cs typeface="微软雅黑" panose="020B0503020204020204" charset="-122"/>
                </a:rPr>
                <a:t>节选</a:t>
              </a:r>
              <a:r>
                <a:rPr lang="en-US" sz="2000" b="0">
                  <a:latin typeface="微软雅黑" panose="020B0503020204020204" charset="-122"/>
                  <a:ea typeface="微软雅黑" panose="020B0503020204020204" charset="-122"/>
                  <a:cs typeface="微软雅黑" panose="020B0503020204020204" charset="-122"/>
                </a:rPr>
                <a:t>]A(                    </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的化学名称是</a:t>
              </a:r>
              <a:r>
                <a:rPr lang="zh-CN" sz="2000" u="sng">
                  <a:latin typeface="微软雅黑" panose="020B0503020204020204" charset="-122"/>
                  <a:ea typeface="微软雅黑" panose="020B0503020204020204" charset="-122"/>
                  <a:cs typeface="微软雅黑" panose="020B0503020204020204" charset="-122"/>
                  <a:sym typeface="+mn-ea"/>
                </a:rPr>
                <a:t>　　　　　</a:t>
              </a:r>
              <a:r>
                <a:rPr lang="en-US" altLang="zh-CN" sz="2000" u="sng">
                  <a:latin typeface="微软雅黑" panose="020B0503020204020204" charset="-122"/>
                  <a:ea typeface="微软雅黑" panose="020B0503020204020204" charset="-122"/>
                  <a:cs typeface="微软雅黑" panose="020B0503020204020204" charset="-122"/>
                  <a:sym typeface="+mn-ea"/>
                </a:rPr>
                <a:t>                </a:t>
              </a:r>
              <a:r>
                <a:rPr lang="zh-CN" sz="2000" u="sng">
                  <a:latin typeface="微软雅黑" panose="020B0503020204020204" charset="-122"/>
                  <a:ea typeface="微软雅黑" panose="020B0503020204020204" charset="-122"/>
                  <a:cs typeface="微软雅黑" panose="020B0503020204020204" charset="-122"/>
                  <a:sym typeface="+mn-ea"/>
                </a:rPr>
                <a:t>　</a:t>
              </a:r>
              <a:r>
                <a:rPr lang="en-US" sz="2000">
                  <a:latin typeface="微软雅黑" panose="020B0503020204020204" charset="-122"/>
                  <a:ea typeface="微软雅黑" panose="020B0503020204020204" charset="-122"/>
                  <a:cs typeface="微软雅黑" panose="020B0503020204020204" charset="-122"/>
                  <a:sym typeface="+mn-ea"/>
                </a:rPr>
                <a:t>,E(                      )</a:t>
              </a:r>
              <a:r>
                <a:rPr lang="zh-CN" sz="2000">
                  <a:latin typeface="微软雅黑" panose="020B0503020204020204" charset="-122"/>
                  <a:ea typeface="微软雅黑" panose="020B0503020204020204" charset="-122"/>
                  <a:cs typeface="微软雅黑" panose="020B0503020204020204" charset="-122"/>
                  <a:sym typeface="+mn-ea"/>
                </a:rPr>
                <a:t>中含氧官能团名称为</a:t>
              </a:r>
              <a:r>
                <a:rPr lang="zh-CN" sz="2000" u="sng">
                  <a:latin typeface="微软雅黑" panose="020B0503020204020204" charset="-122"/>
                  <a:ea typeface="微软雅黑" panose="020B0503020204020204" charset="-122"/>
                  <a:cs typeface="微软雅黑" panose="020B0503020204020204" charset="-122"/>
                  <a:sym typeface="+mn-ea"/>
                </a:rPr>
                <a:t>　　　　　　</a:t>
              </a:r>
              <a:r>
                <a:rPr lang="zh-CN" sz="2000">
                  <a:latin typeface="微软雅黑" panose="020B0503020204020204" charset="-122"/>
                  <a:ea typeface="微软雅黑" panose="020B0503020204020204" charset="-122"/>
                  <a:cs typeface="微软雅黑" panose="020B0503020204020204" charset="-122"/>
                  <a:sym typeface="+mn-ea"/>
                </a:rPr>
                <a:t>。</a:t>
              </a:r>
              <a:endParaRPr lang="en-US" altLang="en-US" sz="2000" b="0">
                <a:latin typeface="微软雅黑" panose="020B0503020204020204" charset="-122"/>
                <a:ea typeface="微软雅黑" panose="020B0503020204020204" charset="-122"/>
                <a:cs typeface="微软雅黑" panose="020B0503020204020204" charset="-122"/>
              </a:endParaRPr>
            </a:p>
            <a:p>
              <a:pPr indent="0"/>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3"/>
            <a:stretch>
              <a:fillRect/>
            </a:stretch>
          </p:blipFill>
          <p:spPr>
            <a:xfrm>
              <a:off x="7978" y="6773"/>
              <a:ext cx="784" cy="743"/>
            </a:xfrm>
            <a:prstGeom prst="rect">
              <a:avLst/>
            </a:prstGeom>
            <a:noFill/>
            <a:ln w="9525">
              <a:noFill/>
            </a:ln>
          </p:spPr>
        </p:pic>
        <p:pic>
          <p:nvPicPr>
            <p:cNvPr id="9" name="图片 8"/>
            <p:cNvPicPr/>
            <p:nvPr/>
          </p:nvPicPr>
          <p:blipFill>
            <a:blip r:embed="rId4"/>
            <a:stretch>
              <a:fillRect/>
            </a:stretch>
          </p:blipFill>
          <p:spPr>
            <a:xfrm>
              <a:off x="12295" y="6539"/>
              <a:ext cx="996" cy="1110"/>
            </a:xfrm>
            <a:prstGeom prst="rect">
              <a:avLst/>
            </a:prstGeom>
            <a:noFill/>
            <a:ln w="9525">
              <a:noFill/>
            </a:ln>
          </p:spPr>
        </p:pic>
      </p:grpSp>
      <p:sp>
        <p:nvSpPr>
          <p:cNvPr id="12" name="文本框 11"/>
          <p:cNvSpPr txBox="1"/>
          <p:nvPr/>
        </p:nvSpPr>
        <p:spPr>
          <a:xfrm>
            <a:off x="8260715" y="1927860"/>
            <a:ext cx="944245" cy="398780"/>
          </a:xfrm>
          <a:prstGeom prst="rect">
            <a:avLst/>
          </a:prstGeom>
          <a:noFill/>
        </p:spPr>
        <p:txBody>
          <a:bodyPr wrap="square" rtlCol="0">
            <a:spAutoFit/>
          </a:bodyPr>
          <a:p>
            <a:r>
              <a:rPr lang="zh-CN" altLang="en-US" sz="2000" b="1">
                <a:solidFill>
                  <a:srgbClr val="FF0000"/>
                </a:solidFill>
                <a:latin typeface="微软雅黑" panose="020B0503020204020204" charset="-122"/>
                <a:ea typeface="微软雅黑" panose="020B0503020204020204" charset="-122"/>
              </a:rPr>
              <a:t>醚键</a:t>
            </a:r>
            <a:endParaRPr lang="zh-CN" altLang="en-US" sz="2000" b="1">
              <a:solidFill>
                <a:srgbClr val="FF0000"/>
              </a:solidFill>
              <a:latin typeface="微软雅黑" panose="020B0503020204020204" charset="-122"/>
              <a:ea typeface="微软雅黑" panose="020B0503020204020204" charset="-122"/>
            </a:endParaRPr>
          </a:p>
        </p:txBody>
      </p:sp>
      <p:sp>
        <p:nvSpPr>
          <p:cNvPr id="13" name="文本框 12"/>
          <p:cNvSpPr txBox="1"/>
          <p:nvPr/>
        </p:nvSpPr>
        <p:spPr>
          <a:xfrm>
            <a:off x="9447530" y="1927860"/>
            <a:ext cx="1620520" cy="398780"/>
          </a:xfrm>
          <a:prstGeom prst="rect">
            <a:avLst/>
          </a:prstGeom>
          <a:noFill/>
        </p:spPr>
        <p:txBody>
          <a:bodyPr wrap="square" rtlCol="0">
            <a:spAutoFit/>
          </a:bodyPr>
          <a:p>
            <a:r>
              <a:rPr lang="zh-CN" altLang="en-US" sz="2000" b="1">
                <a:solidFill>
                  <a:srgbClr val="FF0000"/>
                </a:solidFill>
                <a:latin typeface="微软雅黑" panose="020B0503020204020204" charset="-122"/>
                <a:ea typeface="微软雅黑" panose="020B0503020204020204" charset="-122"/>
              </a:rPr>
              <a:t>碳碳双键</a:t>
            </a:r>
            <a:endParaRPr lang="zh-CN" altLang="en-US" sz="2000" b="1">
              <a:solidFill>
                <a:srgbClr val="FF0000"/>
              </a:solidFill>
              <a:latin typeface="微软雅黑" panose="020B0503020204020204" charset="-122"/>
              <a:ea typeface="微软雅黑" panose="020B0503020204020204" charset="-122"/>
            </a:endParaRPr>
          </a:p>
        </p:txBody>
      </p:sp>
      <p:sp>
        <p:nvSpPr>
          <p:cNvPr id="16" name="文本框 15"/>
          <p:cNvSpPr txBox="1"/>
          <p:nvPr/>
        </p:nvSpPr>
        <p:spPr>
          <a:xfrm>
            <a:off x="7039610" y="2880360"/>
            <a:ext cx="4037965" cy="768350"/>
          </a:xfrm>
          <a:prstGeom prst="rect">
            <a:avLst/>
          </a:prstGeom>
          <a:noFill/>
        </p:spPr>
        <p:txBody>
          <a:bodyPr wrap="square" rtlCol="0">
            <a:spAutoFit/>
          </a:bodyPr>
          <a:p>
            <a:r>
              <a:rPr lang="zh-CN" sz="2000" b="1">
                <a:solidFill>
                  <a:srgbClr val="FF0000"/>
                </a:solidFill>
                <a:latin typeface="微软雅黑" panose="020B0503020204020204" charset="-122"/>
                <a:ea typeface="微软雅黑" panose="020B0503020204020204" charset="-122"/>
                <a:cs typeface="微软雅黑" panose="020B0503020204020204" charset="-122"/>
                <a:sym typeface="+mn-ea"/>
              </a:rPr>
              <a:t>间甲基苯酚</a:t>
            </a:r>
            <a:r>
              <a:rPr lang="en-US" sz="20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sz="2000" b="1">
                <a:solidFill>
                  <a:srgbClr val="FF0000"/>
                </a:solidFill>
                <a:latin typeface="微软雅黑" panose="020B0503020204020204" charset="-122"/>
                <a:ea typeface="微软雅黑" panose="020B0503020204020204" charset="-122"/>
                <a:cs typeface="微软雅黑" panose="020B0503020204020204" charset="-122"/>
                <a:sym typeface="+mn-ea"/>
              </a:rPr>
              <a:t>或</a:t>
            </a:r>
            <a:r>
              <a:rPr lang="en-US" sz="2000" b="1">
                <a:solidFill>
                  <a:srgbClr val="FF0000"/>
                </a:solidFill>
                <a:latin typeface="微软雅黑" panose="020B0503020204020204" charset="-122"/>
                <a:ea typeface="微软雅黑" panose="020B0503020204020204" charset="-122"/>
                <a:cs typeface="微软雅黑" panose="020B0503020204020204" charset="-122"/>
                <a:sym typeface="+mn-ea"/>
              </a:rPr>
              <a:t>3-</a:t>
            </a:r>
            <a:r>
              <a:rPr lang="zh-CN" sz="2000" b="1">
                <a:solidFill>
                  <a:srgbClr val="FF0000"/>
                </a:solidFill>
                <a:latin typeface="微软雅黑" panose="020B0503020204020204" charset="-122"/>
                <a:ea typeface="微软雅黑" panose="020B0503020204020204" charset="-122"/>
                <a:cs typeface="微软雅黑" panose="020B0503020204020204" charset="-122"/>
                <a:sym typeface="+mn-ea"/>
              </a:rPr>
              <a:t>甲基苯酚</a:t>
            </a:r>
            <a:r>
              <a:rPr lang="en-US" sz="2000" b="1">
                <a:solidFill>
                  <a:srgbClr val="FF0000"/>
                </a:solidFill>
                <a:latin typeface="微软雅黑" panose="020B0503020204020204" charset="-122"/>
                <a:ea typeface="微软雅黑" panose="020B0503020204020204" charset="-122"/>
                <a:cs typeface="微软雅黑" panose="020B0503020204020204" charset="-122"/>
                <a:sym typeface="+mn-ea"/>
              </a:rPr>
              <a:t>)</a:t>
            </a:r>
            <a:endParaRPr lang="en-US" sz="2400" b="1">
              <a:solidFill>
                <a:srgbClr val="FF0000"/>
              </a:solidFill>
              <a:latin typeface="微软雅黑" panose="020B0503020204020204" charset="-122"/>
              <a:ea typeface="微软雅黑" panose="020B0503020204020204" charset="-122"/>
              <a:cs typeface="微软雅黑" panose="020B0503020204020204" charset="-122"/>
              <a:sym typeface="+mn-ea"/>
            </a:endParaRPr>
          </a:p>
          <a:p>
            <a:endParaRPr lang="en-US" altLang="en-US" sz="24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7" name="文本框 16"/>
          <p:cNvSpPr txBox="1"/>
          <p:nvPr/>
        </p:nvSpPr>
        <p:spPr>
          <a:xfrm>
            <a:off x="6871335" y="3973195"/>
            <a:ext cx="2854325" cy="398780"/>
          </a:xfrm>
          <a:prstGeom prst="rect">
            <a:avLst/>
          </a:prstGeom>
          <a:noFill/>
        </p:spPr>
        <p:txBody>
          <a:bodyPr wrap="square" rtlCol="0">
            <a:spAutoFit/>
          </a:bodyPr>
          <a:p>
            <a:r>
              <a:rPr lang="en-US" sz="2000" b="1">
                <a:solidFill>
                  <a:srgbClr val="FF0000"/>
                </a:solidFill>
                <a:latin typeface="微软雅黑" panose="020B0503020204020204" charset="-122"/>
                <a:ea typeface="微软雅黑" panose="020B0503020204020204" charset="-122"/>
                <a:cs typeface="微软雅黑" panose="020B0503020204020204" charset="-122"/>
                <a:sym typeface="+mn-ea"/>
              </a:rPr>
              <a:t>3-</a:t>
            </a:r>
            <a:r>
              <a:rPr lang="zh-CN" sz="2000" b="1">
                <a:solidFill>
                  <a:srgbClr val="FF0000"/>
                </a:solidFill>
                <a:latin typeface="微软雅黑" panose="020B0503020204020204" charset="-122"/>
                <a:ea typeface="微软雅黑" panose="020B0503020204020204" charset="-122"/>
                <a:cs typeface="微软雅黑" panose="020B0503020204020204" charset="-122"/>
                <a:sym typeface="+mn-ea"/>
              </a:rPr>
              <a:t>氯丙烯</a:t>
            </a:r>
            <a:r>
              <a:rPr lang="en-US" sz="20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sz="2000" b="1">
                <a:solidFill>
                  <a:srgbClr val="FF0000"/>
                </a:solidFill>
                <a:latin typeface="微软雅黑" panose="020B0503020204020204" charset="-122"/>
                <a:ea typeface="微软雅黑" panose="020B0503020204020204" charset="-122"/>
                <a:cs typeface="微软雅黑" panose="020B0503020204020204" charset="-122"/>
                <a:sym typeface="+mn-ea"/>
              </a:rPr>
              <a:t>或烯丙基氯</a:t>
            </a:r>
            <a:r>
              <a:rPr lang="en-US" sz="2000" b="1">
                <a:solidFill>
                  <a:srgbClr val="FF0000"/>
                </a:solidFill>
                <a:latin typeface="微软雅黑" panose="020B0503020204020204" charset="-122"/>
                <a:ea typeface="微软雅黑" panose="020B0503020204020204" charset="-122"/>
                <a:cs typeface="微软雅黑" panose="020B0503020204020204" charset="-122"/>
                <a:sym typeface="+mn-ea"/>
              </a:rPr>
              <a:t>)</a:t>
            </a:r>
            <a:endParaRPr lang="en-US" altLang="en-US" sz="20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8" name="文本框 17"/>
          <p:cNvSpPr txBox="1"/>
          <p:nvPr/>
        </p:nvSpPr>
        <p:spPr>
          <a:xfrm>
            <a:off x="3197225" y="4879340"/>
            <a:ext cx="2310130" cy="398780"/>
          </a:xfrm>
          <a:prstGeom prst="rect">
            <a:avLst/>
          </a:prstGeom>
          <a:noFill/>
        </p:spPr>
        <p:txBody>
          <a:bodyPr wrap="square" rtlCol="0">
            <a:spAutoFit/>
          </a:bodyPr>
          <a:p>
            <a:r>
              <a:rPr lang="zh-CN" sz="2000" b="1">
                <a:solidFill>
                  <a:srgbClr val="FF0000"/>
                </a:solidFill>
                <a:latin typeface="微软雅黑" panose="020B0503020204020204" charset="-122"/>
                <a:ea typeface="微软雅黑" panose="020B0503020204020204" charset="-122"/>
                <a:cs typeface="微软雅黑" panose="020B0503020204020204" charset="-122"/>
                <a:sym typeface="+mn-ea"/>
              </a:rPr>
              <a:t>羟基、羧基</a:t>
            </a:r>
            <a:endParaRPr lang="zh-CN" altLang="en-US" sz="20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9204960" y="357505"/>
            <a:ext cx="4064000" cy="368300"/>
          </a:xfrm>
          <a:prstGeom prst="rect">
            <a:avLst/>
          </a:prstGeom>
          <a:noFill/>
        </p:spPr>
        <p:txBody>
          <a:bodyPr wrap="square" rtlCol="0">
            <a:spAutoFit/>
          </a:bodyPr>
          <a:p>
            <a:r>
              <a:rPr lang="zh-CN" altLang="en-US"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b="1" dirty="0">
                <a:solidFill>
                  <a:srgbClr val="FFFFFF"/>
                </a:solidFill>
                <a:latin typeface="微软雅黑" panose="020B0503020204020204" charset="-122"/>
                <a:ea typeface="微软雅黑" panose="020B0503020204020204" charset="-122"/>
                <a:cs typeface="微软雅黑" panose="020B0503020204020204" charset="-122"/>
                <a:sym typeface="+mn-ea"/>
              </a:rPr>
              <a:t>P200</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
                                            <p:txEl>
                                              <p:pRg st="0" end="0"/>
                                            </p:txEl>
                                          </p:spTgt>
                                        </p:tgtEl>
                                        <p:attrNameLst>
                                          <p:attrName>style.visibility</p:attrName>
                                        </p:attrNameLst>
                                      </p:cBhvr>
                                      <p:to>
                                        <p:strVal val="visible"/>
                                      </p:to>
                                    </p:set>
                                    <p:animEffect transition="in" filter="blinds(horizontal)">
                                      <p:cBhvr>
                                        <p:cTn id="17" dur="500"/>
                                        <p:tgtEl>
                                          <p:spTgt spid="1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8" grpId="0"/>
      <p:bldP spid="18" grpId="1"/>
      <p:bldP spid="13" grpId="0"/>
      <p:bldP spid="13" grpId="1"/>
      <p:bldP spid="12" grpId="0"/>
      <p:bldP spid="12" grpId="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P222</a:t>
            </a:r>
            <a:endParaRPr lang="en-US" altLang="zh-CN" sz="2000">
              <a:solidFill>
                <a:schemeClr val="bg1"/>
              </a:solidFill>
              <a:latin typeface="微软雅黑W10 Bold" charset="0"/>
              <a:ea typeface="微软雅黑W10 Bold" charset="0"/>
            </a:endParaRPr>
          </a:p>
        </p:txBody>
      </p:sp>
      <p:sp>
        <p:nvSpPr>
          <p:cNvPr id="196" name="文本框 195"/>
          <p:cNvSpPr txBox="1"/>
          <p:nvPr/>
        </p:nvSpPr>
        <p:spPr>
          <a:xfrm>
            <a:off x="676910" y="949960"/>
            <a:ext cx="5080000" cy="460375"/>
          </a:xfrm>
          <a:prstGeom prst="rect">
            <a:avLst/>
          </a:prstGeom>
          <a:noFill/>
          <a:ln w="9525">
            <a:noFill/>
          </a:ln>
        </p:spPr>
        <p:txBody>
          <a:bodyPr>
            <a:spAutoFit/>
          </a:bodyPr>
          <a:p>
            <a:pPr indent="0"/>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2</a:t>
            </a:r>
            <a:r>
              <a:rPr lang="en-US" b="0">
                <a:latin typeface="NEU-BZ" charset="0"/>
                <a:cs typeface="方正仿宋_GBK" charset="0"/>
              </a:rPr>
              <a:t> </a:t>
            </a:r>
            <a:endParaRPr lang="en-US" altLang="en-US" b="0">
              <a:latin typeface="NEU-BZ" charset="0"/>
              <a:cs typeface="方正仿宋_GBK" charset="0"/>
            </a:endParaRPr>
          </a:p>
        </p:txBody>
      </p:sp>
      <p:sp>
        <p:nvSpPr>
          <p:cNvPr id="3" name="文本框 2"/>
          <p:cNvSpPr txBox="1"/>
          <p:nvPr/>
        </p:nvSpPr>
        <p:spPr>
          <a:xfrm>
            <a:off x="676910" y="1282065"/>
            <a:ext cx="10845165"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河北</a:t>
            </a:r>
            <a:r>
              <a:rPr lang="en-US" sz="2000" b="0">
                <a:latin typeface="微软雅黑" panose="020B0503020204020204" charset="-122"/>
                <a:ea typeface="微软雅黑" panose="020B0503020204020204" charset="-122"/>
                <a:cs typeface="微软雅黑" panose="020B0503020204020204" charset="-122"/>
              </a:rPr>
              <a:t>2021</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12,4</a:t>
            </a:r>
            <a:r>
              <a:rPr lang="zh-CN" sz="2000" b="0">
                <a:latin typeface="微软雅黑" panose="020B0503020204020204" charset="-122"/>
                <a:ea typeface="微软雅黑" panose="020B0503020204020204" charset="-122"/>
                <a:cs typeface="微软雅黑" panose="020B0503020204020204" charset="-122"/>
              </a:rPr>
              <a:t>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双选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番木鳖酸具有一定的抗炎、抗菌活性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结构简式如图。下列说法错误的是</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629" name="image617.jpeg"/>
          <p:cNvPicPr>
            <a:picLocks noChangeAspect="1"/>
          </p:cNvPicPr>
          <p:nvPr>
            <p:custDataLst>
              <p:tags r:id="rId1"/>
            </p:custDataLst>
          </p:nvPr>
        </p:nvPicPr>
        <p:blipFill>
          <a:blip r:embed="rId2"/>
          <a:stretch>
            <a:fillRect/>
          </a:stretch>
        </p:blipFill>
        <p:spPr>
          <a:xfrm>
            <a:off x="4335780" y="2055495"/>
            <a:ext cx="3520440" cy="1757045"/>
          </a:xfrm>
          <a:prstGeom prst="rect">
            <a:avLst/>
          </a:prstGeom>
        </p:spPr>
      </p:pic>
      <p:sp>
        <p:nvSpPr>
          <p:cNvPr id="4" name="文本框 3"/>
          <p:cNvSpPr txBox="1"/>
          <p:nvPr/>
        </p:nvSpPr>
        <p:spPr>
          <a:xfrm>
            <a:off x="927100" y="3927475"/>
            <a:ext cx="9766300" cy="193802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A.1 mol</a:t>
            </a:r>
            <a:r>
              <a:rPr lang="zh-CN" sz="2000" b="0">
                <a:latin typeface="微软雅黑" panose="020B0503020204020204" charset="-122"/>
                <a:ea typeface="微软雅黑" panose="020B0503020204020204" charset="-122"/>
                <a:cs typeface="微软雅黑" panose="020B0503020204020204" charset="-122"/>
              </a:rPr>
              <a:t>该物质与足量饱和</a:t>
            </a:r>
            <a:r>
              <a:rPr lang="en-US" sz="2000" b="0">
                <a:latin typeface="微软雅黑" panose="020B0503020204020204" charset="-122"/>
                <a:ea typeface="微软雅黑" panose="020B0503020204020204" charset="-122"/>
                <a:cs typeface="微软雅黑" panose="020B0503020204020204" charset="-122"/>
              </a:rPr>
              <a:t>NaHCO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溶液反应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可放出</a:t>
            </a:r>
            <a:r>
              <a:rPr lang="en-US" sz="2000" b="0">
                <a:latin typeface="微软雅黑" panose="020B0503020204020204" charset="-122"/>
                <a:ea typeface="微软雅黑" panose="020B0503020204020204" charset="-122"/>
                <a:cs typeface="微软雅黑" panose="020B0503020204020204" charset="-122"/>
              </a:rPr>
              <a:t>22.4 L(</a:t>
            </a:r>
            <a:r>
              <a:rPr lang="zh-CN" sz="2000" b="0">
                <a:latin typeface="微软雅黑" panose="020B0503020204020204" charset="-122"/>
                <a:ea typeface="微软雅黑" panose="020B0503020204020204" charset="-122"/>
                <a:cs typeface="微软雅黑" panose="020B0503020204020204" charset="-122"/>
              </a:rPr>
              <a:t>标准状况</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B.</a:t>
            </a:r>
            <a:r>
              <a:rPr lang="zh-CN" sz="2000" b="0">
                <a:latin typeface="微软雅黑" panose="020B0503020204020204" charset="-122"/>
                <a:ea typeface="微软雅黑" panose="020B0503020204020204" charset="-122"/>
                <a:cs typeface="微软雅黑" panose="020B0503020204020204" charset="-122"/>
              </a:rPr>
              <a:t>一定量的该物质分别与足量</a:t>
            </a:r>
            <a:r>
              <a:rPr lang="en-US" sz="2000" b="0">
                <a:latin typeface="微软雅黑" panose="020B0503020204020204" charset="-122"/>
                <a:ea typeface="微软雅黑" panose="020B0503020204020204" charset="-122"/>
                <a:cs typeface="微软雅黑" panose="020B0503020204020204" charset="-122"/>
              </a:rPr>
              <a:t>Na</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NaOH</a:t>
            </a:r>
            <a:r>
              <a:rPr lang="zh-CN" sz="2000" b="0">
                <a:latin typeface="微软雅黑" panose="020B0503020204020204" charset="-122"/>
                <a:ea typeface="微软雅黑" panose="020B0503020204020204" charset="-122"/>
                <a:cs typeface="微软雅黑" panose="020B0503020204020204" charset="-122"/>
              </a:rPr>
              <a:t>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消耗二者物质的量之比为</a:t>
            </a:r>
            <a:r>
              <a:rPr lang="en-US" sz="2000" b="0">
                <a:latin typeface="微软雅黑" panose="020B0503020204020204" charset="-122"/>
                <a:ea typeface="微软雅黑" panose="020B0503020204020204" charset="-122"/>
                <a:cs typeface="微软雅黑" panose="020B0503020204020204" charset="-122"/>
              </a:rPr>
              <a:t>5</a:t>
            </a:r>
            <a:r>
              <a:rPr lang="zh-CN" alt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C.1 mol</a:t>
            </a:r>
            <a:r>
              <a:rPr lang="zh-CN" sz="2000" b="0">
                <a:latin typeface="微软雅黑" panose="020B0503020204020204" charset="-122"/>
                <a:ea typeface="微软雅黑" panose="020B0503020204020204" charset="-122"/>
                <a:cs typeface="微软雅黑" panose="020B0503020204020204" charset="-122"/>
              </a:rPr>
              <a:t>该物质最多可与</a:t>
            </a:r>
            <a:r>
              <a:rPr lang="en-US" sz="2000" b="0">
                <a:latin typeface="微软雅黑" panose="020B0503020204020204" charset="-122"/>
                <a:ea typeface="微软雅黑" panose="020B0503020204020204" charset="-122"/>
                <a:cs typeface="微软雅黑" panose="020B0503020204020204" charset="-122"/>
              </a:rPr>
              <a:t>2 mol 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发生加成反应</a:t>
            </a:r>
            <a:r>
              <a:rPr lang="en-US" sz="2000" b="0">
                <a:latin typeface="微软雅黑" panose="020B0503020204020204" charset="-122"/>
                <a:ea typeface="微软雅黑" panose="020B0503020204020204" charset="-122"/>
                <a:cs typeface="微软雅黑" panose="020B0503020204020204" charset="-122"/>
              </a:rPr>
              <a:t>D.</a:t>
            </a:r>
            <a:r>
              <a:rPr lang="zh-CN" sz="2000" b="0">
                <a:latin typeface="微软雅黑" panose="020B0503020204020204" charset="-122"/>
                <a:ea typeface="微软雅黑" panose="020B0503020204020204" charset="-122"/>
                <a:cs typeface="微软雅黑" panose="020B0503020204020204" charset="-122"/>
              </a:rPr>
              <a:t>该物质可被酸性</a:t>
            </a:r>
            <a:r>
              <a:rPr lang="en-US" sz="2000" b="0">
                <a:latin typeface="微软雅黑" panose="020B0503020204020204" charset="-122"/>
                <a:ea typeface="微软雅黑" panose="020B0503020204020204" charset="-122"/>
                <a:cs typeface="微软雅黑" panose="020B0503020204020204" charset="-122"/>
              </a:rPr>
              <a:t>KMnO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溶液氧化</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815465" y="1898015"/>
            <a:ext cx="4064000" cy="398780"/>
          </a:xfrm>
          <a:prstGeom prst="rect">
            <a:avLst/>
          </a:prstGeom>
          <a:noFill/>
        </p:spPr>
        <p:txBody>
          <a:bodyPr wrap="square" rtlCol="0">
            <a:spAutoFit/>
          </a:bodyPr>
          <a:p>
            <a:r>
              <a:rPr lang="zh-CN" altLang="en-US" sz="2000">
                <a:solidFill>
                  <a:srgbClr val="FF0000"/>
                </a:solidFill>
              </a:rPr>
              <a:t>BC</a:t>
            </a:r>
            <a:endParaRPr lang="zh-CN" altLang="en-US" sz="20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P222</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850265" y="1249045"/>
            <a:ext cx="10655300" cy="2399665"/>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【解析】该分子中含有</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个</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COOH,</a:t>
            </a:r>
            <a:r>
              <a:rPr lang="zh-CN" sz="2000" b="0">
                <a:latin typeface="微软雅黑" panose="020B0503020204020204" charset="-122"/>
                <a:ea typeface="微软雅黑" panose="020B0503020204020204" charset="-122"/>
                <a:cs typeface="微软雅黑" panose="020B0503020204020204" charset="-122"/>
              </a:rPr>
              <a:t>故</a:t>
            </a:r>
            <a:r>
              <a:rPr lang="en-US" sz="2000" b="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mol</a:t>
            </a:r>
            <a:r>
              <a:rPr lang="zh-CN" sz="2000" b="0">
                <a:latin typeface="微软雅黑" panose="020B0503020204020204" charset="-122"/>
                <a:ea typeface="微软雅黑" panose="020B0503020204020204" charset="-122"/>
                <a:cs typeface="微软雅黑" panose="020B0503020204020204" charset="-122"/>
              </a:rPr>
              <a:t>该物质与足量饱和</a:t>
            </a:r>
            <a:r>
              <a:rPr lang="en-US" sz="2000" b="0">
                <a:latin typeface="微软雅黑" panose="020B0503020204020204" charset="-122"/>
                <a:ea typeface="微软雅黑" panose="020B0503020204020204" charset="-122"/>
                <a:cs typeface="微软雅黑" panose="020B0503020204020204" charset="-122"/>
              </a:rPr>
              <a:t>NaHCO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溶液反应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可生成</a:t>
            </a:r>
            <a:r>
              <a:rPr lang="en-US" sz="2000" b="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 CO</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即</a:t>
            </a:r>
            <a:r>
              <a:rPr lang="en-US" sz="2000" b="0">
                <a:latin typeface="微软雅黑" panose="020B0503020204020204" charset="-122"/>
                <a:ea typeface="微软雅黑" panose="020B0503020204020204" charset="-122"/>
                <a:cs typeface="微软雅黑" panose="020B0503020204020204" charset="-122"/>
              </a:rPr>
              <a:t>22.4 </a:t>
            </a:r>
            <a:r>
              <a:rPr lang="en-US" sz="2000" b="0">
                <a:latin typeface="微软雅黑" panose="020B0503020204020204" charset="-122"/>
                <a:ea typeface="微软雅黑" panose="020B0503020204020204" charset="-122"/>
                <a:cs typeface="微软雅黑" panose="020B0503020204020204" charset="-122"/>
              </a:rPr>
              <a:t>L(</a:t>
            </a:r>
            <a:r>
              <a:rPr lang="zh-CN" sz="2000" b="0">
                <a:latin typeface="微软雅黑" panose="020B0503020204020204" charset="-122"/>
                <a:ea typeface="微软雅黑" panose="020B0503020204020204" charset="-122"/>
                <a:cs typeface="微软雅黑" panose="020B0503020204020204" charset="-122"/>
              </a:rPr>
              <a:t>标准状况</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CO</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项正确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该分子中含有</a:t>
            </a:r>
            <a:r>
              <a:rPr lang="en-US" sz="2000" b="0">
                <a:latin typeface="微软雅黑" panose="020B0503020204020204" charset="-122"/>
                <a:ea typeface="微软雅黑" panose="020B0503020204020204" charset="-122"/>
                <a:cs typeface="微软雅黑" panose="020B0503020204020204" charset="-122"/>
              </a:rPr>
              <a:t>5</a:t>
            </a:r>
            <a:r>
              <a:rPr lang="zh-CN" sz="2000" b="0">
                <a:latin typeface="微软雅黑" panose="020B0503020204020204" charset="-122"/>
                <a:ea typeface="微软雅黑" panose="020B0503020204020204" charset="-122"/>
                <a:cs typeface="微软雅黑" panose="020B0503020204020204" charset="-122"/>
              </a:rPr>
              <a:t>个</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OH(</a:t>
            </a:r>
            <a:r>
              <a:rPr lang="zh-CN" sz="2000" b="0">
                <a:latin typeface="微软雅黑" panose="020B0503020204020204" charset="-122"/>
                <a:ea typeface="微软雅黑" panose="020B0503020204020204" charset="-122"/>
                <a:cs typeface="微软雅黑" panose="020B0503020204020204" charset="-122"/>
              </a:rPr>
              <a:t>醇羟基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个</a:t>
            </a:r>
            <a:r>
              <a:rPr lang="en-US" sz="2000" b="0">
                <a:latin typeface="微软雅黑" panose="020B0503020204020204" charset="-122"/>
                <a:ea typeface="微软雅黑" panose="020B0503020204020204" charset="-122"/>
                <a:cs typeface="微软雅黑" panose="020B0503020204020204" charset="-122"/>
              </a:rPr>
              <a:t>—COOH</a:t>
            </a:r>
            <a:r>
              <a:rPr lang="en-US" sz="2000" b="0">
                <a:latin typeface="微软雅黑" panose="020B0503020204020204" charset="-122"/>
                <a:ea typeface="微软雅黑" panose="020B0503020204020204" charset="-122"/>
                <a:cs typeface="微软雅黑" panose="020B0503020204020204" charset="-122"/>
              </a:rPr>
              <a:t>,Na</a:t>
            </a:r>
            <a:r>
              <a:rPr lang="zh-CN" sz="2000" b="0">
                <a:latin typeface="微软雅黑" panose="020B0503020204020204" charset="-122"/>
                <a:ea typeface="微软雅黑" panose="020B0503020204020204" charset="-122"/>
                <a:cs typeface="微软雅黑" panose="020B0503020204020204" charset="-122"/>
              </a:rPr>
              <a:t>与</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OH(</a:t>
            </a:r>
            <a:r>
              <a:rPr lang="zh-CN" sz="2000" b="0">
                <a:latin typeface="微软雅黑" panose="020B0503020204020204" charset="-122"/>
                <a:ea typeface="微软雅黑" panose="020B0503020204020204" charset="-122"/>
                <a:cs typeface="微软雅黑" panose="020B0503020204020204" charset="-122"/>
              </a:rPr>
              <a:t>醇羟基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—COOH</a:t>
            </a:r>
            <a:r>
              <a:rPr lang="zh-CN" sz="2000" b="0">
                <a:latin typeface="微软雅黑" panose="020B0503020204020204" charset="-122"/>
                <a:ea typeface="微软雅黑" panose="020B0503020204020204" charset="-122"/>
                <a:cs typeface="微软雅黑" panose="020B0503020204020204" charset="-122"/>
              </a:rPr>
              <a:t>均能反应</a:t>
            </a:r>
            <a:r>
              <a:rPr lang="en-US" sz="2000" b="0">
                <a:latin typeface="微软雅黑" panose="020B0503020204020204" charset="-122"/>
                <a:ea typeface="微软雅黑" panose="020B0503020204020204" charset="-122"/>
                <a:cs typeface="微软雅黑" panose="020B0503020204020204" charset="-122"/>
              </a:rPr>
              <a:t>,NaOH</a:t>
            </a:r>
            <a:r>
              <a:rPr lang="zh-CN" sz="2000" b="0">
                <a:latin typeface="微软雅黑" panose="020B0503020204020204" charset="-122"/>
                <a:ea typeface="微软雅黑" panose="020B0503020204020204" charset="-122"/>
                <a:cs typeface="微软雅黑" panose="020B0503020204020204" charset="-122"/>
              </a:rPr>
              <a:t>只与</a:t>
            </a:r>
            <a:r>
              <a:rPr lang="en-US" sz="2000" b="0">
                <a:latin typeface="微软雅黑" panose="020B0503020204020204" charset="-122"/>
                <a:ea typeface="微软雅黑" panose="020B0503020204020204" charset="-122"/>
                <a:cs typeface="微软雅黑" panose="020B0503020204020204" charset="-122"/>
              </a:rPr>
              <a:t>—COOH</a:t>
            </a:r>
            <a:r>
              <a:rPr lang="zh-CN" sz="2000" b="0">
                <a:latin typeface="微软雅黑" panose="020B0503020204020204" charset="-122"/>
                <a:ea typeface="微软雅黑" panose="020B0503020204020204" charset="-122"/>
                <a:cs typeface="微软雅黑" panose="020B0503020204020204" charset="-122"/>
              </a:rPr>
              <a:t>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故消耗二者物质的量之比为</a:t>
            </a:r>
            <a:r>
              <a:rPr lang="en-US" sz="2000" b="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项错误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该分子中只有</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个碳碳双键可以与</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发生加成反应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故</a:t>
            </a:r>
            <a:r>
              <a:rPr lang="en-US" sz="2000" b="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mol</a:t>
            </a:r>
            <a:r>
              <a:rPr lang="zh-CN" sz="2000" b="0">
                <a:latin typeface="微软雅黑" panose="020B0503020204020204" charset="-122"/>
                <a:ea typeface="微软雅黑" panose="020B0503020204020204" charset="-122"/>
                <a:cs typeface="微软雅黑" panose="020B0503020204020204" charset="-122"/>
              </a:rPr>
              <a:t>该物质可与</a:t>
            </a:r>
            <a:r>
              <a:rPr lang="en-US" sz="2000" b="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mol</a:t>
            </a:r>
            <a:r>
              <a:rPr lang="en-US" sz="2000" b="0">
                <a:latin typeface="微软雅黑" panose="020B0503020204020204" charset="-122"/>
                <a:ea typeface="微软雅黑" panose="020B0503020204020204" charset="-122"/>
                <a:cs typeface="微软雅黑" panose="020B0503020204020204" charset="-122"/>
              </a:rPr>
              <a:t> 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发生加成反应</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项错误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该分子中含有碳碳双键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可被酸性</a:t>
            </a:r>
            <a:r>
              <a:rPr lang="en-US" sz="2000" b="0">
                <a:latin typeface="微软雅黑" panose="020B0503020204020204" charset="-122"/>
                <a:ea typeface="微软雅黑" panose="020B0503020204020204" charset="-122"/>
                <a:cs typeface="微软雅黑" panose="020B0503020204020204" charset="-122"/>
              </a:rPr>
              <a:t>KMnO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溶液氧化</a:t>
            </a: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项正确。</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3994785" y="3497580"/>
            <a:ext cx="7058660"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生物大分子　高分子</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
        <p:nvSpPr>
          <p:cNvPr id="2" name="文本框 1"/>
          <p:cNvSpPr txBox="1"/>
          <p:nvPr/>
        </p:nvSpPr>
        <p:spPr>
          <a:xfrm>
            <a:off x="1908810" y="3497580"/>
            <a:ext cx="1555115" cy="521970"/>
          </a:xfrm>
          <a:prstGeom prst="rect">
            <a:avLst/>
          </a:prstGeom>
          <a:noFill/>
        </p:spPr>
        <p:txBody>
          <a:bodyPr wrap="square" rtlCol="0">
            <a:spAutoFit/>
          </a:bodyPr>
          <a:p>
            <a:r>
              <a:rPr lang="zh-CN" sz="2800" dirty="0">
                <a:solidFill>
                  <a:schemeClr val="bg1"/>
                </a:solidFill>
                <a:latin typeface="微软雅黑" panose="020B0503020204020204" charset="-122"/>
                <a:ea typeface="微软雅黑" panose="020B0503020204020204" charset="-122"/>
                <a:cs typeface="微软雅黑" panose="020B0503020204020204" charset="-122"/>
                <a:sym typeface="+mn-ea"/>
              </a:rPr>
              <a:t>考点</a:t>
            </a:r>
            <a:r>
              <a:rPr lang="en-US" altLang="zh-CN" sz="2800" dirty="0">
                <a:solidFill>
                  <a:schemeClr val="bg1"/>
                </a:solidFill>
                <a:latin typeface="微软雅黑" panose="020B0503020204020204" charset="-122"/>
                <a:ea typeface="微软雅黑" panose="020B0503020204020204" charset="-122"/>
                <a:cs typeface="微软雅黑" panose="020B0503020204020204" charset="-122"/>
                <a:sym typeface="+mn-ea"/>
              </a:rPr>
              <a:t>56</a:t>
            </a:r>
            <a:endParaRPr lang="en-US" altLang="zh-CN" sz="2800"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96" name="文本框 195"/>
          <p:cNvSpPr txBox="1"/>
          <p:nvPr/>
        </p:nvSpPr>
        <p:spPr>
          <a:xfrm>
            <a:off x="723900" y="894080"/>
            <a:ext cx="5080000" cy="1014730"/>
          </a:xfrm>
          <a:prstGeom prst="rect">
            <a:avLst/>
          </a:prstGeom>
          <a:noFill/>
          <a:ln w="9525">
            <a:noFill/>
          </a:ln>
        </p:spPr>
        <p:txBody>
          <a:bodyPr>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糖类</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糖类分类</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633" name="image621.jpeg"/>
          <p:cNvPicPr>
            <a:picLocks noChangeAspect="1"/>
          </p:cNvPicPr>
          <p:nvPr>
            <p:custDataLst>
              <p:tags r:id="rId1"/>
            </p:custDataLst>
          </p:nvPr>
        </p:nvPicPr>
        <p:blipFill>
          <a:blip r:embed="rId2"/>
          <a:stretch>
            <a:fillRect/>
          </a:stretch>
        </p:blipFill>
        <p:spPr>
          <a:xfrm>
            <a:off x="2725420" y="1444625"/>
            <a:ext cx="3154680" cy="1979295"/>
          </a:xfrm>
          <a:prstGeom prst="rect">
            <a:avLst/>
          </a:prstGeom>
        </p:spPr>
      </p:pic>
      <p:sp>
        <p:nvSpPr>
          <p:cNvPr id="3" name="文本框 2"/>
          <p:cNvSpPr txBox="1"/>
          <p:nvPr/>
        </p:nvSpPr>
        <p:spPr>
          <a:xfrm>
            <a:off x="487680" y="3482340"/>
            <a:ext cx="952500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葡萄糖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葡萄糖为常见的单糖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属于多羟基醛</a:t>
            </a:r>
            <a:r>
              <a:rPr lang="en-US" sz="2000" b="0">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与果糖互为同分异构体</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634" name="image622.jpeg"/>
          <p:cNvPicPr>
            <a:picLocks noChangeAspect="1"/>
          </p:cNvPicPr>
          <p:nvPr>
            <p:custDataLst>
              <p:tags r:id="rId3"/>
            </p:custDataLst>
          </p:nvPr>
        </p:nvPicPr>
        <p:blipFill>
          <a:blip r:embed="rId4"/>
          <a:stretch>
            <a:fillRect/>
          </a:stretch>
        </p:blipFill>
        <p:spPr>
          <a:xfrm>
            <a:off x="3158490" y="4112260"/>
            <a:ext cx="4183380" cy="20345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96" name="文本框 195"/>
          <p:cNvSpPr txBox="1"/>
          <p:nvPr/>
        </p:nvSpPr>
        <p:spPr>
          <a:xfrm>
            <a:off x="640080" y="987425"/>
            <a:ext cx="5080000" cy="398780"/>
          </a:xfrm>
          <a:prstGeom prst="rect">
            <a:avLst/>
          </a:prstGeom>
          <a:noFill/>
          <a:ln w="9525">
            <a:noFill/>
          </a:ln>
        </p:spPr>
        <p:txBody>
          <a:bodyPr>
            <a:spAutoFit/>
          </a:bodyPr>
          <a:p>
            <a:pPr indent="0"/>
            <a:r>
              <a:rPr lang="zh-CN" sz="2000" b="0">
                <a:solidFill>
                  <a:srgbClr val="FF0000"/>
                </a:solidFill>
                <a:highlight>
                  <a:srgbClr val="FFFF00"/>
                </a:highlight>
                <a:latin typeface="微软雅黑" panose="020B0503020204020204" charset="-122"/>
                <a:ea typeface="微软雅黑" panose="020B0503020204020204" charset="-122"/>
                <a:cs typeface="方正兰亭中黑_GBK" charset="0"/>
              </a:rPr>
              <a:t>易错警示葡萄糖与果糖鉴别</a:t>
            </a:r>
            <a:r>
              <a:rPr lang="zh-CN" b="0">
                <a:cs typeface="方正书宋_GBK" charset="0"/>
              </a:rPr>
              <a:t>　</a:t>
            </a:r>
            <a:endParaRPr lang="zh-CN" altLang="en-US" b="0">
              <a:cs typeface="方正书宋_GBK" charset="0"/>
            </a:endParaRPr>
          </a:p>
        </p:txBody>
      </p:sp>
      <p:sp>
        <p:nvSpPr>
          <p:cNvPr id="3" name="文本框 2"/>
          <p:cNvSpPr txBox="1"/>
          <p:nvPr/>
        </p:nvSpPr>
        <p:spPr>
          <a:xfrm>
            <a:off x="640080" y="1538605"/>
            <a:ext cx="1120140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①</a:t>
            </a:r>
            <a:r>
              <a:rPr lang="zh-CN" sz="2000" b="0">
                <a:latin typeface="微软雅黑" panose="020B0503020204020204" charset="-122"/>
                <a:ea typeface="微软雅黑" panose="020B0503020204020204" charset="-122"/>
                <a:cs typeface="微软雅黑" panose="020B0503020204020204" charset="-122"/>
              </a:rPr>
              <a:t>果糖在碱性条件下会异构化生成葡萄糖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不可用银氨溶液、新制</a:t>
            </a:r>
            <a:r>
              <a:rPr lang="en-US" sz="2000" b="0">
                <a:latin typeface="微软雅黑" panose="020B0503020204020204" charset="-122"/>
                <a:ea typeface="微软雅黑" panose="020B0503020204020204" charset="-122"/>
                <a:cs typeface="微软雅黑" panose="020B0503020204020204" charset="-122"/>
              </a:rPr>
              <a:t>Cu(OH)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鉴别</a:t>
            </a:r>
            <a:r>
              <a:rPr lang="en-US" sz="2000" b="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可用溴水鉴别。</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40080" y="208978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二糖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蔗糖与麦芽糖</a:t>
            </a:r>
            <a:endParaRPr lang="zh-CN" altLang="en-US" sz="2000" b="0">
              <a:latin typeface="微软雅黑" panose="020B0503020204020204" charset="-122"/>
              <a:ea typeface="微软雅黑" panose="020B0503020204020204" charset="-122"/>
              <a:cs typeface="微软雅黑" panose="020B0503020204020204" charset="-122"/>
            </a:endParaRPr>
          </a:p>
        </p:txBody>
      </p:sp>
      <p:graphicFrame>
        <p:nvGraphicFramePr>
          <p:cNvPr id="5" name="表格 4"/>
          <p:cNvGraphicFramePr/>
          <p:nvPr>
            <p:custDataLst>
              <p:tags r:id="rId1"/>
            </p:custDataLst>
          </p:nvPr>
        </p:nvGraphicFramePr>
        <p:xfrm>
          <a:off x="2608580" y="2489200"/>
          <a:ext cx="6713855" cy="3697605"/>
        </p:xfrm>
        <a:graphic>
          <a:graphicData uri="http://schemas.openxmlformats.org/drawingml/2006/table">
            <a:tbl>
              <a:tblPr/>
              <a:tblGrid>
                <a:gridCol w="1046480"/>
                <a:gridCol w="1569720"/>
                <a:gridCol w="2092325"/>
                <a:gridCol w="2005330"/>
              </a:tblGrid>
              <a:tr h="700405">
                <a:tc>
                  <a:txBody>
                    <a:bodyPr/>
                    <a:p>
                      <a:pPr indent="0" algn="ctr">
                        <a:buNone/>
                      </a:pPr>
                      <a:r>
                        <a:rPr lang="en-US" sz="2000" b="0">
                          <a:latin typeface="微软雅黑" panose="020B0503020204020204" charset="-122"/>
                          <a:ea typeface="微软雅黑" panose="020B0503020204020204" charset="-122"/>
                          <a:cs typeface="Calibri" panose="020F0502020204030204" charset="0"/>
                        </a:rPr>
                        <a:t> </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比较项目</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蔗糖</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麦芽糖</a:t>
                      </a:r>
                      <a:endParaRPr lang="en-US" altLang="en-US" sz="2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76555">
                <a:tc rowSpan="2">
                  <a:txBody>
                    <a:bodyPr/>
                    <a:p>
                      <a:pPr indent="0" algn="ctr">
                        <a:buNone/>
                      </a:pPr>
                      <a:r>
                        <a:rPr lang="en-US" sz="2000" b="0">
                          <a:latin typeface="微软雅黑" panose="020B0503020204020204" charset="-122"/>
                          <a:ea typeface="微软雅黑" panose="020B0503020204020204" charset="-122"/>
                          <a:cs typeface="Calibri" panose="020F0502020204030204" charset="0"/>
                        </a:rPr>
                        <a:t>相同点</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分子式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gridSpan="2">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均为C</a:t>
                      </a:r>
                      <a:r>
                        <a:rPr lang="en-US" sz="2000" b="0" baseline="-25000">
                          <a:latin typeface="微软雅黑" panose="020B0503020204020204" charset="-122"/>
                          <a:ea typeface="微软雅黑" panose="020B0503020204020204" charset="-122"/>
                          <a:cs typeface="微软雅黑" panose="020B0503020204020204" charset="-122"/>
                        </a:rPr>
                        <a:t>12</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22</a:t>
                      </a:r>
                      <a:r>
                        <a:rPr lang="en-US" sz="2000" b="0">
                          <a:latin typeface="微软雅黑" panose="020B0503020204020204" charset="-122"/>
                          <a:ea typeface="微软雅黑" panose="020B0503020204020204" charset="-122"/>
                          <a:cs typeface="微软雅黑" panose="020B0503020204020204" charset="-122"/>
                        </a:rPr>
                        <a:t>O</a:t>
                      </a:r>
                      <a:r>
                        <a:rPr lang="en-US" sz="2000" b="0" baseline="-25000">
                          <a:latin typeface="微软雅黑" panose="020B0503020204020204" charset="-122"/>
                          <a:ea typeface="微软雅黑" panose="020B0503020204020204" charset="-122"/>
                          <a:cs typeface="微软雅黑" panose="020B0503020204020204" charset="-122"/>
                        </a:rPr>
                        <a:t>11</a:t>
                      </a:r>
                      <a:endParaRPr lang="en-US" altLang="en-US" sz="2000" b="0" baseline="-2500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tcPr>
                </a:tc>
              </a:tr>
              <a:tr h="371475">
                <a:tc vMerge="1">
                  <a:tcPr>
                    <a:lnR w="12700" cap="flat" cmpd="sng">
                      <a:solidFill>
                        <a:srgbClr val="999999"/>
                      </a:solidFill>
                      <a:prstDash val="dash"/>
                      <a:headEnd type="none" w="med" len="med"/>
                      <a:tailEnd type="none" w="med" len="med"/>
                    </a:lnR>
                    <a:lnB cap="flat">
                      <a:noFill/>
                    </a:lnB>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性质</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gridSpan="2">
                  <a:txBody>
                    <a:bodyPr/>
                    <a:p>
                      <a:pPr indent="0" algn="ctr">
                        <a:buNone/>
                      </a:pPr>
                      <a:r>
                        <a:rPr lang="en-US" sz="2000" b="0">
                          <a:latin typeface="微软雅黑" panose="020B0503020204020204" charset="-122"/>
                          <a:ea typeface="微软雅黑" panose="020B0503020204020204" charset="-122"/>
                          <a:cs typeface="Calibri" panose="020F0502020204030204" charset="0"/>
                        </a:rPr>
                        <a:t>都能发生水解反应</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hMerge="1">
                  <a:tcPr>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tcPr>
                </a:tc>
              </a:tr>
              <a:tr h="751205">
                <a:tc rowSpan="2">
                  <a:txBody>
                    <a:bodyPr/>
                    <a:p>
                      <a:pPr indent="0" algn="ctr">
                        <a:buNone/>
                      </a:pPr>
                      <a:r>
                        <a:rPr lang="en-US" sz="2000" b="0">
                          <a:latin typeface="微软雅黑" panose="020B0503020204020204" charset="-122"/>
                          <a:ea typeface="微软雅黑" panose="020B0503020204020204" charset="-122"/>
                          <a:cs typeface="Calibri" panose="020F0502020204030204" charset="0"/>
                        </a:rPr>
                        <a:t>不同点</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cap="flat">
                      <a:noFill/>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是否含醛基</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不含</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含有</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71475">
                <a:tc vMerge="1">
                  <a:tcPr>
                    <a:lnR w="12700" cap="flat" cmpd="sng">
                      <a:solidFill>
                        <a:srgbClr val="999999"/>
                      </a:solidFill>
                      <a:prstDash val="dash"/>
                      <a:headEnd type="none" w="med" len="med"/>
                      <a:tailEnd type="none" w="med" len="med"/>
                    </a:lnR>
                    <a:lnB cap="flat">
                      <a:noFill/>
                    </a:lnB>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水解产物</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葡萄糖和果糖</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葡萄糖</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126490">
                <a:tc gridSpan="2">
                  <a:txBody>
                    <a:bodyPr/>
                    <a:p>
                      <a:pPr indent="0" algn="ctr">
                        <a:buNone/>
                      </a:pPr>
                      <a:r>
                        <a:rPr lang="en-US" sz="2000" b="0">
                          <a:latin typeface="微软雅黑" panose="020B0503020204020204" charset="-122"/>
                          <a:ea typeface="微软雅黑" panose="020B0503020204020204" charset="-122"/>
                          <a:cs typeface="Calibri" panose="020F0502020204030204" charset="0"/>
                        </a:rPr>
                        <a:t>相互关系</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w="12700" cap="flat" cmpd="sng">
                      <a:solidFill>
                        <a:srgbClr val="999999"/>
                      </a:solidFill>
                      <a:prstDash val="solid"/>
                      <a:headEnd type="none" w="med" len="med"/>
                      <a:tailEnd type="none" w="med" len="med"/>
                    </a:lnB>
                    <a:lnTlToBr>
                      <a:noFill/>
                    </a:lnTlToBr>
                    <a:lnBlToTr>
                      <a:noFill/>
                    </a:lnBlToTr>
                    <a:noFill/>
                  </a:tcPr>
                </a:tc>
                <a:tc hMerge="1">
                  <a:tcPr>
                    <a:lnR w="12700" cap="flat" cmpd="sng">
                      <a:solidFill>
                        <a:srgbClr val="999999"/>
                      </a:solidFill>
                      <a:prstDash val="dash"/>
                      <a:headEnd type="none" w="med" len="med"/>
                      <a:tailEnd type="none" w="med" len="med"/>
                    </a:lnR>
                    <a:lnT cap="flat">
                      <a:noFill/>
                    </a:lnT>
                    <a:lnB w="12700" cap="flat" cmpd="sng">
                      <a:solidFill>
                        <a:srgbClr val="999999"/>
                      </a:solidFill>
                      <a:prstDash val="solid"/>
                      <a:headEnd type="none" w="med" len="med"/>
                      <a:tailEnd type="none" w="med" len="med"/>
                    </a:lnB>
                  </a:tcPr>
                </a:tc>
                <a:tc gridSpan="2">
                  <a:txBody>
                    <a:bodyPr/>
                    <a:p>
                      <a:pPr indent="0" algn="ctr">
                        <a:buNone/>
                      </a:pPr>
                      <a:r>
                        <a:rPr lang="en-US" sz="2000" b="0">
                          <a:latin typeface="微软雅黑" panose="020B0503020204020204" charset="-122"/>
                          <a:ea typeface="微软雅黑" panose="020B0503020204020204" charset="-122"/>
                          <a:cs typeface="Calibri" panose="020F0502020204030204" charset="0"/>
                        </a:rPr>
                        <a:t>互为同分异构体</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hMerge="1">
                  <a:tcPr>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96" name="文本框 195"/>
          <p:cNvSpPr txBox="1"/>
          <p:nvPr/>
        </p:nvSpPr>
        <p:spPr>
          <a:xfrm>
            <a:off x="672465" y="927100"/>
            <a:ext cx="10680065" cy="286131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多糖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淀粉与纤维素</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相似点</a:t>
            </a:r>
            <a:r>
              <a:rPr lang="en-US" sz="2000" b="0">
                <a:latin typeface="微软雅黑" panose="020B0503020204020204" charset="-122"/>
                <a:ea typeface="微软雅黑" panose="020B0503020204020204" charset="-122"/>
                <a:cs typeface="微软雅黑" panose="020B0503020204020204" charset="-122"/>
              </a:rPr>
              <a:t>a.</a:t>
            </a:r>
            <a:r>
              <a:rPr lang="zh-CN" sz="2000" b="0">
                <a:latin typeface="微软雅黑" panose="020B0503020204020204" charset="-122"/>
                <a:ea typeface="微软雅黑" panose="020B0503020204020204" charset="-122"/>
                <a:cs typeface="微软雅黑" panose="020B0503020204020204" charset="-122"/>
              </a:rPr>
              <a:t>都属于</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天然有机高分子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属于多糖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分子式都可表示为</a:t>
            </a:r>
            <a:r>
              <a:rPr lang="en-US" sz="2000" b="0">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10</a:t>
            </a:r>
            <a:r>
              <a:rPr lang="en-US" sz="2000" b="0">
                <a:latin typeface="微软雅黑" panose="020B0503020204020204" charset="-122"/>
                <a:ea typeface="微软雅黑" panose="020B0503020204020204" charset="-122"/>
                <a:cs typeface="微软雅黑" panose="020B0503020204020204" charset="-122"/>
              </a:rPr>
              <a:t>O</a:t>
            </a:r>
            <a:r>
              <a:rPr lang="en-US" sz="2000" b="0" baseline="-25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a:t>
            </a:r>
            <a:r>
              <a:rPr lang="en-US" sz="2000" b="0" i="1" baseline="-25000">
                <a:latin typeface="微软雅黑" panose="020B0503020204020204" charset="-122"/>
                <a:ea typeface="微软雅黑" panose="020B0503020204020204" charset="-122"/>
                <a:cs typeface="微软雅黑" panose="020B0503020204020204" charset="-122"/>
              </a:rPr>
              <a:t>n</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b.</a:t>
            </a:r>
            <a:r>
              <a:rPr lang="zh-CN" sz="2000" b="0">
                <a:latin typeface="微软雅黑" panose="020B0503020204020204" charset="-122"/>
                <a:ea typeface="微软雅黑" panose="020B0503020204020204" charset="-122"/>
                <a:cs typeface="微软雅黑" panose="020B0503020204020204" charset="-122"/>
              </a:rPr>
              <a:t>都能彻底水解生成葡萄糖。</a:t>
            </a:r>
            <a:r>
              <a:rPr lang="en-US" sz="2000" b="0">
                <a:latin typeface="微软雅黑" panose="020B0503020204020204" charset="-122"/>
                <a:ea typeface="微软雅黑" panose="020B0503020204020204" charset="-122"/>
                <a:cs typeface="微软雅黑" panose="020B0503020204020204" charset="-122"/>
              </a:rPr>
              <a:t>c.</a:t>
            </a:r>
            <a:r>
              <a:rPr lang="zh-CN" sz="2000" b="0">
                <a:latin typeface="微软雅黑" panose="020B0503020204020204" charset="-122"/>
                <a:ea typeface="微软雅黑" panose="020B0503020204020204" charset="-122"/>
                <a:cs typeface="微软雅黑" panose="020B0503020204020204" charset="-122"/>
              </a:rPr>
              <a:t>都不能发生银镜反应。</a:t>
            </a:r>
            <a:r>
              <a:rPr lang="en-US" sz="2000" b="0">
                <a:latin typeface="微软雅黑" panose="020B0503020204020204" charset="-122"/>
                <a:ea typeface="微软雅黑" panose="020B0503020204020204" charset="-122"/>
                <a:cs typeface="微软雅黑" panose="020B0503020204020204" charset="-122"/>
              </a:rPr>
              <a:t>②</a:t>
            </a:r>
            <a:r>
              <a:rPr lang="zh-CN" sz="2000" b="0">
                <a:latin typeface="微软雅黑" panose="020B0503020204020204" charset="-122"/>
                <a:ea typeface="微软雅黑" panose="020B0503020204020204" charset="-122"/>
                <a:cs typeface="微软雅黑" panose="020B0503020204020204" charset="-122"/>
              </a:rPr>
              <a:t>不同点</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72465" y="3788410"/>
            <a:ext cx="5080000" cy="1014730"/>
          </a:xfrm>
          <a:prstGeom prst="rect">
            <a:avLst/>
          </a:prstGeom>
          <a:noFill/>
          <a:ln w="9525">
            <a:noFill/>
          </a:ln>
        </p:spPr>
        <p:txBody>
          <a:bodyPr>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a:t>
            </a:r>
            <a:r>
              <a:rPr lang="zh-CN" sz="2000" b="0" u="wavy">
                <a:solidFill>
                  <a:srgbClr val="FF0000"/>
                </a:solidFill>
                <a:latin typeface="微软雅黑" panose="020B0503020204020204" charset="-122"/>
                <a:ea typeface="微软雅黑" panose="020B0503020204020204" charset="-122"/>
                <a:cs typeface="微软雅黑" panose="020B0503020204020204" charset="-122"/>
              </a:rPr>
              <a:t>通式中</a:t>
            </a:r>
            <a:r>
              <a:rPr lang="en-US" sz="2000" b="0" i="1" u="wavy">
                <a:solidFill>
                  <a:srgbClr val="FF0000"/>
                </a:solidFill>
                <a:latin typeface="微软雅黑" panose="020B0503020204020204" charset="-122"/>
                <a:ea typeface="微软雅黑" panose="020B0503020204020204" charset="-122"/>
                <a:cs typeface="微软雅黑" panose="020B0503020204020204" charset="-122"/>
              </a:rPr>
              <a:t>n</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值不同</a:t>
            </a:r>
            <a:r>
              <a:rPr lang="zh-CN" sz="2000" b="0">
                <a:solidFill>
                  <a:srgbClr val="FF0000"/>
                </a:solidFill>
                <a:latin typeface="微软雅黑" panose="020B0503020204020204" charset="-122"/>
                <a:ea typeface="微软雅黑" panose="020B0503020204020204" charset="-122"/>
                <a:cs typeface="微软雅黑" panose="020B0503020204020204" charset="-122"/>
              </a:rPr>
              <a:t>。</a:t>
            </a:r>
            <a:r>
              <a:rPr lang="en-US" sz="2000" b="0">
                <a:solidFill>
                  <a:srgbClr val="FF0000"/>
                </a:solidFill>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b.</a:t>
            </a:r>
            <a:r>
              <a:rPr lang="zh-CN" sz="2000" b="0" u="wavy">
                <a:solidFill>
                  <a:srgbClr val="FF0000"/>
                </a:solidFill>
                <a:latin typeface="微软雅黑" panose="020B0503020204020204" charset="-122"/>
                <a:ea typeface="微软雅黑" panose="020B0503020204020204" charset="-122"/>
                <a:cs typeface="微软雅黑" panose="020B0503020204020204" charset="-122"/>
              </a:rPr>
              <a:t>淀粉溶液遇碘显蓝色</a:t>
            </a:r>
            <a:r>
              <a:rPr lang="zh-CN" sz="2000" b="0">
                <a:solidFill>
                  <a:srgbClr val="FF0000"/>
                </a:solidFill>
                <a:latin typeface="微软雅黑" panose="020B0503020204020204" charset="-122"/>
                <a:ea typeface="微软雅黑" panose="020B0503020204020204" charset="-122"/>
                <a:cs typeface="微软雅黑" panose="020B0503020204020204" charset="-122"/>
              </a:rPr>
              <a:t>。</a:t>
            </a:r>
            <a:endParaRPr lang="zh-CN" altLang="en-US" sz="2000" b="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96" name="文本框 195"/>
          <p:cNvSpPr txBox="1"/>
          <p:nvPr/>
        </p:nvSpPr>
        <p:spPr>
          <a:xfrm>
            <a:off x="863600" y="1165225"/>
            <a:ext cx="5080000" cy="398780"/>
          </a:xfrm>
          <a:prstGeom prst="rect">
            <a:avLst/>
          </a:prstGeom>
          <a:noFill/>
          <a:ln w="9525">
            <a:noFill/>
          </a:ln>
        </p:spPr>
        <p:txBody>
          <a:bodyPr>
            <a:spAutoFit/>
          </a:bodyPr>
          <a:p>
            <a:pPr indent="0"/>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a:solidFill>
                  <a:schemeClr val="tx1"/>
                </a:solidFill>
                <a:latin typeface="微软雅黑" panose="020B0503020204020204" charset="-122"/>
                <a:ea typeface="微软雅黑" panose="020B0503020204020204" charset="-122"/>
                <a:cs typeface="微软雅黑" panose="020B0503020204020204" charset="-122"/>
              </a:rPr>
              <a:t>核酸</a:t>
            </a:r>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640" name="image628.jpeg"/>
          <p:cNvPicPr>
            <a:picLocks noChangeAspect="1"/>
          </p:cNvPicPr>
          <p:nvPr>
            <p:custDataLst>
              <p:tags r:id="rId1"/>
            </p:custDataLst>
          </p:nvPr>
        </p:nvPicPr>
        <p:blipFill>
          <a:blip r:embed="rId2"/>
          <a:stretch>
            <a:fillRect/>
          </a:stretch>
        </p:blipFill>
        <p:spPr>
          <a:xfrm>
            <a:off x="2136775" y="1478280"/>
            <a:ext cx="7195820" cy="41744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96" name="文本框 195"/>
          <p:cNvSpPr txBox="1"/>
          <p:nvPr/>
        </p:nvSpPr>
        <p:spPr>
          <a:xfrm>
            <a:off x="710565" y="1045210"/>
            <a:ext cx="10870565" cy="1799590"/>
          </a:xfrm>
          <a:prstGeom prst="rect">
            <a:avLst/>
          </a:prstGeom>
          <a:noFill/>
          <a:ln w="9525">
            <a:noFill/>
          </a:ln>
        </p:spPr>
        <p:txBody>
          <a:bodyPr wrap="square">
            <a:sp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3.</a:t>
            </a:r>
            <a:r>
              <a:rPr lang="zh-CN" sz="2000" b="0">
                <a:solidFill>
                  <a:schemeClr val="tx1"/>
                </a:solidFill>
                <a:latin typeface="微软雅黑" panose="020B0503020204020204" charset="-122"/>
                <a:ea typeface="微软雅黑" panose="020B0503020204020204" charset="-122"/>
                <a:cs typeface="微软雅黑" panose="020B0503020204020204" charset="-122"/>
              </a:rPr>
              <a:t>氨基酸</a:t>
            </a:r>
            <a:r>
              <a:rPr lang="en-US" b="0">
                <a:solidFill>
                  <a:schemeClr val="tx1"/>
                </a:solidFill>
                <a:latin typeface="微软雅黑" panose="020B0503020204020204" charset="-122"/>
                <a:ea typeface="微软雅黑" panose="020B0503020204020204" charset="-122"/>
                <a:cs typeface="微软雅黑" panose="020B0503020204020204" charset="-122"/>
              </a:rPr>
              <a:t>(</a:t>
            </a:r>
            <a:r>
              <a:rPr lang="en-US" b="0">
                <a:solidFill>
                  <a:schemeClr val="tx1"/>
                </a:solidFill>
                <a:latin typeface="微软雅黑" panose="020B0503020204020204" charset="-122"/>
                <a:ea typeface="微软雅黑" panose="020B0503020204020204" charset="-122"/>
                <a:cs typeface="微软雅黑" panose="020B0503020204020204" charset="-122"/>
              </a:rPr>
              <a:t>1)</a:t>
            </a:r>
            <a:r>
              <a:rPr lang="zh-CN" b="0">
                <a:solidFill>
                  <a:schemeClr val="tx1"/>
                </a:solidFill>
                <a:latin typeface="微软雅黑" panose="020B0503020204020204" charset="-122"/>
                <a:ea typeface="微软雅黑" panose="020B0503020204020204" charset="-122"/>
                <a:cs typeface="微软雅黑" panose="020B0503020204020204" charset="-122"/>
              </a:rPr>
              <a:t>氨基酸的组成与结构羧酸分子烃基上的氢原子被氨基取代得到的化合物称为氨基酸。</a:t>
            </a:r>
            <a:r>
              <a:rPr lang="zh-CN" b="0" u="wavy">
                <a:solidFill>
                  <a:schemeClr val="tx1"/>
                </a:solidFill>
                <a:latin typeface="微软雅黑" panose="020B0503020204020204" charset="-122"/>
                <a:ea typeface="微软雅黑" panose="020B0503020204020204" charset="-122"/>
                <a:cs typeface="微软雅黑" panose="020B0503020204020204" charset="-122"/>
              </a:rPr>
              <a:t>蛋白质水解后得到的几乎都是</a:t>
            </a:r>
            <a:r>
              <a:rPr lang="en-US" b="0" u="wavy">
                <a:solidFill>
                  <a:schemeClr val="tx1"/>
                </a:solidFill>
                <a:latin typeface="微软雅黑" panose="020B0503020204020204" charset="-122"/>
                <a:ea typeface="微软雅黑" panose="020B0503020204020204" charset="-122"/>
                <a:cs typeface="微软雅黑" panose="020B0503020204020204" charset="-122"/>
              </a:rPr>
              <a:t>α-</a:t>
            </a:r>
            <a:r>
              <a:rPr lang="zh-CN" b="0" u="wavy">
                <a:solidFill>
                  <a:schemeClr val="tx1"/>
                </a:solidFill>
                <a:latin typeface="微软雅黑" panose="020B0503020204020204" charset="-122"/>
                <a:ea typeface="微软雅黑" panose="020B0503020204020204" charset="-122"/>
                <a:cs typeface="微软雅黑" panose="020B0503020204020204" charset="-122"/>
              </a:rPr>
              <a:t>氨基酸</a:t>
            </a:r>
            <a:r>
              <a:rPr lang="en-US" b="0" u="wavy">
                <a:solidFill>
                  <a:schemeClr val="tx1"/>
                </a:solidFill>
                <a:latin typeface="微软雅黑" panose="020B0503020204020204" charset="-122"/>
                <a:ea typeface="微软雅黑" panose="020B0503020204020204" charset="-122"/>
                <a:cs typeface="微软雅黑" panose="020B0503020204020204" charset="-122"/>
              </a:rPr>
              <a:t>,</a:t>
            </a:r>
            <a:r>
              <a:rPr lang="zh-CN" b="0" u="wavy">
                <a:solidFill>
                  <a:schemeClr val="tx1"/>
                </a:solidFill>
                <a:latin typeface="微软雅黑" panose="020B0503020204020204" charset="-122"/>
                <a:ea typeface="微软雅黑" panose="020B0503020204020204" charset="-122"/>
                <a:cs typeface="微软雅黑" panose="020B0503020204020204" charset="-122"/>
              </a:rPr>
              <a:t>其通式为</a:t>
            </a:r>
            <a:endParaRPr lang="zh-CN" altLang="en-US" b="0" u="wavy">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1584325" y="2439670"/>
            <a:ext cx="1463675" cy="502920"/>
          </a:xfrm>
          <a:prstGeom prst="rect">
            <a:avLst/>
          </a:prstGeom>
          <a:noFill/>
          <a:ln w="9525">
            <a:noFill/>
          </a:ln>
        </p:spPr>
      </p:pic>
      <p:sp>
        <p:nvSpPr>
          <p:cNvPr id="197" name="文本框 196"/>
          <p:cNvSpPr txBox="1"/>
          <p:nvPr/>
        </p:nvSpPr>
        <p:spPr>
          <a:xfrm>
            <a:off x="710565" y="2635250"/>
            <a:ext cx="8195945" cy="2553335"/>
          </a:xfrm>
          <a:prstGeom prst="rect">
            <a:avLst/>
          </a:prstGeom>
          <a:noFill/>
          <a:ln w="9525">
            <a:noFill/>
          </a:ln>
        </p:spPr>
        <p:txBody>
          <a:bodyPr wrap="square">
            <a:spAutoFit/>
          </a:bodyPr>
          <a:p>
            <a:pPr indent="0" fontAlgn="auto">
              <a:lnSpc>
                <a:spcPct val="20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氨基酸的化学性质</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两性</a:t>
            </a:r>
            <a:r>
              <a:rPr lang="en-US" sz="2000" b="0">
                <a:latin typeface="微软雅黑" panose="020B0503020204020204" charset="-122"/>
                <a:ea typeface="微软雅黑" panose="020B0503020204020204" charset="-122"/>
                <a:cs typeface="微软雅黑" panose="020B0503020204020204" charset="-122"/>
              </a:rPr>
              <a:t>②</a:t>
            </a:r>
            <a:r>
              <a:rPr lang="zh-CN" sz="2000" b="0">
                <a:latin typeface="微软雅黑" panose="020B0503020204020204" charset="-122"/>
                <a:ea typeface="微软雅黑" panose="020B0503020204020204" charset="-122"/>
                <a:cs typeface="微软雅黑" panose="020B0503020204020204" charset="-122"/>
              </a:rPr>
              <a:t>成肽反应</a:t>
            </a:r>
            <a:r>
              <a:rPr lang="zh-CN" sz="2000" b="0" u="wavy">
                <a:latin typeface="微软雅黑" panose="020B0503020204020204" charset="-122"/>
                <a:ea typeface="微软雅黑" panose="020B0503020204020204" charset="-122"/>
                <a:cs typeface="微软雅黑" panose="020B0503020204020204" charset="-122"/>
              </a:rPr>
              <a:t>多种氨基酸分子间脱水以肽键</a:t>
            </a:r>
            <a:r>
              <a:rPr lang="en-US" sz="2000" b="0" u="wavy">
                <a:latin typeface="微软雅黑" panose="020B0503020204020204" charset="-122"/>
                <a:ea typeface="微软雅黑" panose="020B0503020204020204" charset="-122"/>
                <a:cs typeface="微软雅黑" panose="020B0503020204020204" charset="-122"/>
              </a:rPr>
              <a:t>(</a:t>
            </a:r>
            <a:endParaRPr lang="en-US" altLang="en-US" sz="2000" b="0" u="wavy">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2"/>
          <a:stretch>
            <a:fillRect/>
          </a:stretch>
        </p:blipFill>
        <p:spPr>
          <a:xfrm>
            <a:off x="4225925" y="4723765"/>
            <a:ext cx="1165860" cy="464820"/>
          </a:xfrm>
          <a:prstGeom prst="rect">
            <a:avLst/>
          </a:prstGeom>
          <a:noFill/>
          <a:ln w="9525">
            <a:noFill/>
          </a:ln>
        </p:spPr>
      </p:pic>
      <p:sp>
        <p:nvSpPr>
          <p:cNvPr id="198" name="文本框 197"/>
          <p:cNvSpPr txBox="1"/>
          <p:nvPr/>
        </p:nvSpPr>
        <p:spPr>
          <a:xfrm>
            <a:off x="5269865" y="4723765"/>
            <a:ext cx="5080000" cy="584200"/>
          </a:xfrm>
          <a:prstGeom prst="rect">
            <a:avLst/>
          </a:prstGeom>
          <a:noFill/>
          <a:ln w="9525">
            <a:noFill/>
          </a:ln>
        </p:spPr>
        <p:txBody>
          <a:bodyPr>
            <a:noAutofit/>
          </a:bodyPr>
          <a:p>
            <a:pPr indent="0"/>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相互结合</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可形成蛋白质。</a:t>
            </a:r>
            <a:endParaRPr lang="zh-CN" altLang="en-US" sz="2000" b="0" u="wavy">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048000" y="2446020"/>
            <a:ext cx="609600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官能团为</a:t>
            </a:r>
            <a:r>
              <a:rPr lang="en-US" sz="2000">
                <a:latin typeface="微软雅黑" panose="020B0503020204020204" charset="-122"/>
                <a:ea typeface="微软雅黑" panose="020B0503020204020204" charset="-122"/>
                <a:cs typeface="微软雅黑" panose="020B0503020204020204" charset="-122"/>
                <a:sym typeface="+mn-ea"/>
              </a:rPr>
              <a:t>—NH</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zh-CN" sz="2000">
                <a:latin typeface="微软雅黑" panose="020B0503020204020204" charset="-122"/>
                <a:ea typeface="微软雅黑" panose="020B0503020204020204" charset="-122"/>
                <a:cs typeface="微软雅黑" panose="020B0503020204020204" charset="-122"/>
                <a:sym typeface="+mn-ea"/>
              </a:rPr>
              <a:t>和</a:t>
            </a:r>
            <a:r>
              <a:rPr lang="en-US" sz="2000">
                <a:latin typeface="微软雅黑" panose="020B0503020204020204" charset="-122"/>
                <a:ea typeface="微软雅黑" panose="020B0503020204020204" charset="-122"/>
                <a:cs typeface="微软雅黑" panose="020B0503020204020204" charset="-122"/>
                <a:sym typeface="+mn-ea"/>
              </a:rPr>
              <a:t>—COOH</a:t>
            </a:r>
            <a:r>
              <a:rPr lang="zh-CN"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98" name="文本框 197"/>
          <p:cNvSpPr txBox="1"/>
          <p:nvPr/>
        </p:nvSpPr>
        <p:spPr>
          <a:xfrm>
            <a:off x="673100" y="826135"/>
            <a:ext cx="8800465" cy="193802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蛋白质</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组成与结构</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蛋白质含有</a:t>
            </a:r>
            <a:r>
              <a:rPr lang="en-US" sz="2000" b="0" u="wavy">
                <a:latin typeface="微软雅黑" panose="020B0503020204020204" charset="-122"/>
                <a:ea typeface="微软雅黑" panose="020B0503020204020204" charset="-122"/>
                <a:cs typeface="微软雅黑" panose="020B0503020204020204" charset="-122"/>
              </a:rPr>
              <a:t>C</a:t>
            </a:r>
            <a:r>
              <a:rPr lang="zh-CN" sz="2000" b="0" u="wavy">
                <a:latin typeface="微软雅黑" panose="020B0503020204020204" charset="-122"/>
                <a:ea typeface="微软雅黑" panose="020B0503020204020204" charset="-122"/>
                <a:cs typeface="微软雅黑" panose="020B0503020204020204" charset="-122"/>
              </a:rPr>
              <a:t>、</a:t>
            </a:r>
            <a:r>
              <a:rPr lang="en-US" sz="2000" b="0" u="wavy">
                <a:latin typeface="微软雅黑" panose="020B0503020204020204" charset="-122"/>
                <a:ea typeface="微软雅黑" panose="020B0503020204020204" charset="-122"/>
                <a:cs typeface="微软雅黑" panose="020B0503020204020204" charset="-122"/>
              </a:rPr>
              <a:t>H</a:t>
            </a:r>
            <a:r>
              <a:rPr lang="zh-CN" sz="2000" b="0" u="wavy">
                <a:latin typeface="微软雅黑" panose="020B0503020204020204" charset="-122"/>
                <a:ea typeface="微软雅黑" panose="020B0503020204020204" charset="-122"/>
                <a:cs typeface="微软雅黑" panose="020B0503020204020204" charset="-122"/>
              </a:rPr>
              <a:t>、</a:t>
            </a:r>
            <a:r>
              <a:rPr lang="en-US" sz="2000" b="0" u="wavy">
                <a:latin typeface="微软雅黑" panose="020B0503020204020204" charset="-122"/>
                <a:ea typeface="微软雅黑" panose="020B0503020204020204" charset="-122"/>
                <a:cs typeface="微软雅黑" panose="020B0503020204020204" charset="-122"/>
              </a:rPr>
              <a:t>O</a:t>
            </a:r>
            <a:r>
              <a:rPr lang="zh-CN" sz="2000" b="0" u="wavy">
                <a:latin typeface="微软雅黑" panose="020B0503020204020204" charset="-122"/>
                <a:ea typeface="微软雅黑" panose="020B0503020204020204" charset="-122"/>
                <a:cs typeface="微软雅黑" panose="020B0503020204020204" charset="-122"/>
              </a:rPr>
              <a:t>、</a:t>
            </a:r>
            <a:r>
              <a:rPr lang="en-US" sz="2000" b="0" u="wavy">
                <a:latin typeface="微软雅黑" panose="020B0503020204020204" charset="-122"/>
                <a:ea typeface="微软雅黑" panose="020B0503020204020204" charset="-122"/>
                <a:cs typeface="微软雅黑" panose="020B0503020204020204" charset="-122"/>
              </a:rPr>
              <a:t>N</a:t>
            </a:r>
            <a:r>
              <a:rPr lang="zh-CN" sz="2000" b="0" u="wavy">
                <a:latin typeface="微软雅黑" panose="020B0503020204020204" charset="-122"/>
                <a:ea typeface="微软雅黑" panose="020B0503020204020204" charset="-122"/>
                <a:cs typeface="微软雅黑" panose="020B0503020204020204" charset="-122"/>
              </a:rPr>
              <a:t>、</a:t>
            </a:r>
            <a:r>
              <a:rPr lang="en-US" sz="2000" b="0" u="wavy">
                <a:latin typeface="微软雅黑" panose="020B0503020204020204" charset="-122"/>
                <a:ea typeface="微软雅黑" panose="020B0503020204020204" charset="-122"/>
                <a:cs typeface="微软雅黑" panose="020B0503020204020204" charset="-122"/>
              </a:rPr>
              <a:t>S</a:t>
            </a:r>
            <a:r>
              <a:rPr lang="zh-CN" sz="2000" b="0">
                <a:latin typeface="微软雅黑" panose="020B0503020204020204" charset="-122"/>
                <a:ea typeface="微软雅黑" panose="020B0503020204020204" charset="-122"/>
                <a:cs typeface="微软雅黑" panose="020B0503020204020204" charset="-122"/>
              </a:rPr>
              <a:t>等元素。</a:t>
            </a:r>
            <a:r>
              <a:rPr lang="en-US" sz="2000" b="0">
                <a:latin typeface="微软雅黑" panose="020B0503020204020204" charset="-122"/>
                <a:ea typeface="微软雅黑" panose="020B0503020204020204" charset="-122"/>
                <a:cs typeface="微软雅黑" panose="020B0503020204020204" charset="-122"/>
              </a:rPr>
              <a:t>②</a:t>
            </a:r>
            <a:r>
              <a:rPr lang="zh-CN" sz="2000" b="0">
                <a:latin typeface="微软雅黑" panose="020B0503020204020204" charset="-122"/>
                <a:ea typeface="微软雅黑" panose="020B0503020204020204" charset="-122"/>
                <a:cs typeface="微软雅黑" panose="020B0503020204020204" charset="-122"/>
              </a:rPr>
              <a:t>蛋白质是由</a:t>
            </a:r>
            <a:r>
              <a:rPr lang="zh-CN" sz="2000" b="0" u="wavy">
                <a:latin typeface="微软雅黑" panose="020B0503020204020204" charset="-122"/>
                <a:ea typeface="微软雅黑" panose="020B0503020204020204" charset="-122"/>
                <a:cs typeface="微软雅黑" panose="020B0503020204020204" charset="-122"/>
              </a:rPr>
              <a:t>氨基酸通过缩聚反应</a:t>
            </a:r>
            <a:r>
              <a:rPr lang="zh-CN" sz="2000" b="0">
                <a:latin typeface="微软雅黑" panose="020B0503020204020204" charset="-122"/>
                <a:ea typeface="微软雅黑" panose="020B0503020204020204" charset="-122"/>
                <a:cs typeface="微软雅黑" panose="020B0503020204020204" charset="-122"/>
              </a:rPr>
              <a:t>形成的</a:t>
            </a:r>
            <a:r>
              <a:rPr lang="en-US" sz="2000" b="0">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蛋白质属于天然有机高分子。</a:t>
            </a:r>
            <a:endParaRPr lang="zh-CN" altLang="en-US" sz="2000" b="0" u="wavy">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73100" y="276415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蛋白质的性质</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645" name="image633.jpeg"/>
          <p:cNvPicPr>
            <a:picLocks noChangeAspect="1"/>
          </p:cNvPicPr>
          <p:nvPr>
            <p:custDataLst>
              <p:tags r:id="rId1"/>
            </p:custDataLst>
          </p:nvPr>
        </p:nvPicPr>
        <p:blipFill>
          <a:blip r:embed="rId2"/>
          <a:stretch>
            <a:fillRect/>
          </a:stretch>
        </p:blipFill>
        <p:spPr>
          <a:xfrm>
            <a:off x="3050540" y="2865755"/>
            <a:ext cx="6090285" cy="34182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98" name="文本框 197"/>
          <p:cNvSpPr txBox="1"/>
          <p:nvPr/>
        </p:nvSpPr>
        <p:spPr>
          <a:xfrm>
            <a:off x="661035" y="1029335"/>
            <a:ext cx="10870565" cy="332676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酶</a:t>
            </a:r>
            <a:r>
              <a:rPr lang="en-US" sz="2000" b="0">
                <a:latin typeface="微软雅黑" panose="020B0503020204020204" charset="-122"/>
                <a:ea typeface="微软雅黑" panose="020B0503020204020204" charset="-122"/>
                <a:cs typeface="微软雅黑" panose="020B0503020204020204" charset="-122"/>
              </a:rPr>
              <a:t>①</a:t>
            </a:r>
            <a:r>
              <a:rPr lang="zh-CN" sz="2000" b="0" u="wavy">
                <a:latin typeface="微软雅黑" panose="020B0503020204020204" charset="-122"/>
                <a:ea typeface="微软雅黑" panose="020B0503020204020204" charset="-122"/>
                <a:cs typeface="微软雅黑" panose="020B0503020204020204" charset="-122"/>
              </a:rPr>
              <a:t>绝大多数酶是蛋白质</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具有蛋白质的性质。</a:t>
            </a:r>
            <a:r>
              <a:rPr lang="en-US" sz="2000" b="0">
                <a:latin typeface="微软雅黑" panose="020B0503020204020204" charset="-122"/>
                <a:ea typeface="微软雅黑" panose="020B0503020204020204" charset="-122"/>
                <a:cs typeface="微软雅黑" panose="020B0503020204020204" charset="-122"/>
              </a:rPr>
              <a:t>②</a:t>
            </a:r>
            <a:r>
              <a:rPr lang="zh-CN" sz="2000" b="0">
                <a:latin typeface="微软雅黑" panose="020B0503020204020204" charset="-122"/>
                <a:ea typeface="微软雅黑" panose="020B0503020204020204" charset="-122"/>
                <a:cs typeface="微软雅黑" panose="020B0503020204020204" charset="-122"/>
              </a:rPr>
              <a:t>酶是一种生物催化剂</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催化作用具有以下特点</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条件温和</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不需要加热</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具有高度的专一性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具有高效催化作用。</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61035" y="2921318"/>
            <a:ext cx="5080000" cy="1014730"/>
          </a:xfrm>
          <a:prstGeom prst="rect">
            <a:avLst/>
          </a:prstGeom>
          <a:noFill/>
          <a:ln w="9525">
            <a:noFill/>
          </a:ln>
        </p:spPr>
        <p:txBody>
          <a:bodyPr>
            <a:sp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5.</a:t>
            </a:r>
            <a:r>
              <a:rPr lang="zh-CN" sz="2000" b="0">
                <a:solidFill>
                  <a:schemeClr val="tx1"/>
                </a:solidFill>
                <a:latin typeface="微软雅黑" panose="020B0503020204020204" charset="-122"/>
                <a:ea typeface="微软雅黑" panose="020B0503020204020204" charset="-122"/>
                <a:cs typeface="微软雅黑" panose="020B0503020204020204" charset="-122"/>
              </a:rPr>
              <a:t>合成高分子</a:t>
            </a:r>
            <a:r>
              <a:rPr lang="en-US" sz="2000" b="0">
                <a:solidFill>
                  <a:schemeClr val="tx1"/>
                </a:solidFill>
                <a:latin typeface="微软雅黑" panose="020B0503020204020204" charset="-122"/>
                <a:ea typeface="微软雅黑" panose="020B0503020204020204" charset="-122"/>
                <a:cs typeface="微软雅黑" panose="020B0503020204020204" charset="-122"/>
              </a:rPr>
              <a:t>(</a:t>
            </a:r>
            <a:r>
              <a:rPr lang="en-US"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0">
                <a:solidFill>
                  <a:schemeClr val="tx1"/>
                </a:solidFill>
                <a:latin typeface="微软雅黑" panose="020B0503020204020204" charset="-122"/>
                <a:ea typeface="微软雅黑" panose="020B0503020204020204" charset="-122"/>
                <a:cs typeface="微软雅黑" panose="020B0503020204020204" charset="-122"/>
              </a:rPr>
              <a:t>基本概念</a:t>
            </a:r>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2374265" y="3527425"/>
            <a:ext cx="4656455" cy="1120140"/>
          </a:xfrm>
          <a:prstGeom prst="rect">
            <a:avLst/>
          </a:prstGeom>
          <a:noFill/>
          <a:ln w="9525">
            <a:noFill/>
          </a:ln>
        </p:spPr>
      </p:pic>
      <p:sp>
        <p:nvSpPr>
          <p:cNvPr id="199" name="文本框 198"/>
          <p:cNvSpPr txBox="1"/>
          <p:nvPr/>
        </p:nvSpPr>
        <p:spPr>
          <a:xfrm>
            <a:off x="788035" y="4356100"/>
            <a:ext cx="12172950" cy="1476375"/>
          </a:xfrm>
          <a:prstGeom prst="rect">
            <a:avLst/>
          </a:prstGeom>
          <a:noFill/>
          <a:ln w="9525">
            <a:noFill/>
          </a:ln>
        </p:spPr>
        <p:txBody>
          <a:bodyPr wrap="square">
            <a:spAutoFit/>
          </a:bodyPr>
          <a:p>
            <a:pPr indent="0" algn="l"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合成高分子的两个基本反应</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加聚反应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由含有不饱和键的化合物分子以加成反应的形式结合成高分子的反应。</a:t>
            </a:r>
            <a:r>
              <a:rPr lang="en-US" sz="2000" b="0">
                <a:latin typeface="微软雅黑" panose="020B0503020204020204" charset="-122"/>
                <a:ea typeface="微软雅黑" panose="020B0503020204020204" charset="-122"/>
                <a:cs typeface="微软雅黑" panose="020B0503020204020204" charset="-122"/>
              </a:rPr>
              <a:t>②</a:t>
            </a:r>
            <a:r>
              <a:rPr lang="zh-CN" sz="2000" b="0">
                <a:latin typeface="微软雅黑" panose="020B0503020204020204" charset="-122"/>
                <a:ea typeface="微软雅黑" panose="020B0503020204020204" charset="-122"/>
                <a:cs typeface="微软雅黑" panose="020B0503020204020204" charset="-122"/>
              </a:rPr>
              <a:t>缩聚反应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单体分子间缩合脱去小分子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HX</a:t>
            </a:r>
            <a:r>
              <a:rPr lang="zh-CN" sz="2000" b="0">
                <a:latin typeface="微软雅黑" panose="020B0503020204020204" charset="-122"/>
                <a:ea typeface="微软雅黑" panose="020B0503020204020204" charset="-122"/>
                <a:cs typeface="微软雅黑" panose="020B0503020204020204" charset="-122"/>
              </a:rPr>
              <a:t>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生成高分子的反应。</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3994785" y="3497580"/>
            <a:ext cx="5975350"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有机化合物中的结构特点</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
        <p:nvSpPr>
          <p:cNvPr id="2" name="文本框 1"/>
          <p:cNvSpPr txBox="1"/>
          <p:nvPr/>
        </p:nvSpPr>
        <p:spPr>
          <a:xfrm>
            <a:off x="1891665" y="3497580"/>
            <a:ext cx="1535430" cy="950595"/>
          </a:xfrm>
          <a:prstGeom prst="rect">
            <a:avLst/>
          </a:prstGeom>
          <a:noFill/>
        </p:spPr>
        <p:txBody>
          <a:bodyPr wrap="square" rtlCol="0">
            <a:noAutofit/>
          </a:bodyPr>
          <a:p>
            <a:r>
              <a:rPr sz="2800" dirty="0">
                <a:solidFill>
                  <a:schemeClr val="bg1"/>
                </a:solidFill>
                <a:latin typeface="微软雅黑" panose="020B0503020204020204" charset="-122"/>
                <a:ea typeface="微软雅黑" panose="020B0503020204020204" charset="-122"/>
                <a:cs typeface="微软雅黑" panose="020B0503020204020204" charset="-122"/>
                <a:sym typeface="+mn-ea"/>
              </a:rPr>
              <a:t>考点49</a:t>
            </a:r>
            <a:endParaRPr sz="2400" dirty="0">
              <a:solidFill>
                <a:schemeClr val="bg1"/>
              </a:solidFill>
              <a:latin typeface="微软雅黑" panose="020B0503020204020204" charset="-122"/>
              <a:ea typeface="微软雅黑" panose="020B0503020204020204" charset="-122"/>
              <a:cs typeface="微软雅黑" panose="020B0503020204020204" charset="-122"/>
            </a:endParaRPr>
          </a:p>
          <a:p>
            <a:endParaRPr lang="zh-CN" altLang="en-US" sz="2400" dirty="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99" name="文本框 198"/>
          <p:cNvSpPr txBox="1"/>
          <p:nvPr/>
        </p:nvSpPr>
        <p:spPr>
          <a:xfrm>
            <a:off x="3556000" y="3187700"/>
            <a:ext cx="5080000" cy="368300"/>
          </a:xfrm>
          <a:prstGeom prst="rect">
            <a:avLst/>
          </a:prstGeom>
          <a:noFill/>
          <a:ln w="9525">
            <a:noFill/>
          </a:ln>
        </p:spPr>
        <p:txBody>
          <a:bodyPr>
            <a:spAutoFit/>
          </a:bodyPr>
          <a:p>
            <a:pPr indent="0"/>
            <a:r>
              <a:rPr lang="zh-CN" b="0">
                <a:solidFill>
                  <a:srgbClr val="ABD8DA"/>
                </a:solidFill>
                <a:cs typeface="方正书宋_GBK" charset="0"/>
              </a:rPr>
              <a:t>　</a:t>
            </a:r>
            <a:endParaRPr lang="zh-CN" altLang="en-US" b="0">
              <a:solidFill>
                <a:srgbClr val="ABD8DA"/>
              </a:solidFill>
              <a:cs typeface="方正书宋_GBK" charset="0"/>
            </a:endParaRPr>
          </a:p>
        </p:txBody>
      </p:sp>
      <p:pic>
        <p:nvPicPr>
          <p:cNvPr id="3" name="图片 2"/>
          <p:cNvPicPr/>
          <p:nvPr/>
        </p:nvPicPr>
        <p:blipFill>
          <a:blip r:embed="rId1"/>
          <a:stretch>
            <a:fillRect/>
          </a:stretch>
        </p:blipFill>
        <p:spPr>
          <a:xfrm>
            <a:off x="6224270" y="966470"/>
            <a:ext cx="935355" cy="508000"/>
          </a:xfrm>
          <a:prstGeom prst="rect">
            <a:avLst/>
          </a:prstGeom>
          <a:noFill/>
          <a:ln w="9525">
            <a:noFill/>
          </a:ln>
        </p:spPr>
      </p:pic>
      <p:sp>
        <p:nvSpPr>
          <p:cNvPr id="4" name="文本框 3"/>
          <p:cNvSpPr txBox="1"/>
          <p:nvPr/>
        </p:nvSpPr>
        <p:spPr>
          <a:xfrm>
            <a:off x="747395" y="1014095"/>
            <a:ext cx="5715000" cy="460375"/>
          </a:xfrm>
          <a:prstGeom prst="rect">
            <a:avLst/>
          </a:prstGeom>
          <a:noFill/>
        </p:spPr>
        <p:txBody>
          <a:bodyPr wrap="square" rtlCol="0">
            <a:spAutoFit/>
          </a:bodyPr>
          <a:p>
            <a:r>
              <a:rPr lang="zh-CN" sz="2400">
                <a:latin typeface="微软雅黑" panose="020B0503020204020204" charset="-122"/>
                <a:ea typeface="微软雅黑" panose="020B0503020204020204" charset="-122"/>
                <a:cs typeface="微软雅黑" panose="020B0503020204020204" charset="-122"/>
                <a:sym typeface="+mn-ea"/>
              </a:rPr>
              <a:t>考法</a:t>
            </a:r>
            <a:r>
              <a:rPr lang="en-US" sz="2400">
                <a:latin typeface="微软雅黑" panose="020B0503020204020204" charset="-122"/>
                <a:ea typeface="微软雅黑" panose="020B0503020204020204" charset="-122"/>
                <a:cs typeface="微软雅黑" panose="020B0503020204020204" charset="-122"/>
                <a:sym typeface="+mn-ea"/>
              </a:rPr>
              <a:t>1</a:t>
            </a:r>
            <a:r>
              <a:rPr lang="zh-CN" sz="2400">
                <a:latin typeface="微软雅黑" panose="020B0503020204020204" charset="-122"/>
                <a:ea typeface="微软雅黑" panose="020B0503020204020204" charset="-122"/>
                <a:cs typeface="微软雅黑" panose="020B0503020204020204" charset="-122"/>
                <a:sym typeface="+mn-ea"/>
              </a:rPr>
              <a:t>　有机物在生产、生活中的应用</a:t>
            </a:r>
            <a:endParaRPr lang="zh-CN" sz="2400">
              <a:latin typeface="微软雅黑" panose="020B0503020204020204" charset="-122"/>
              <a:ea typeface="微软雅黑" panose="020B0503020204020204" charset="-122"/>
              <a:cs typeface="微软雅黑" panose="020B0503020204020204" charset="-122"/>
            </a:endParaRPr>
          </a:p>
        </p:txBody>
      </p:sp>
      <p:graphicFrame>
        <p:nvGraphicFramePr>
          <p:cNvPr id="5" name="表格 4"/>
          <p:cNvGraphicFramePr/>
          <p:nvPr>
            <p:custDataLst>
              <p:tags r:id="rId2"/>
            </p:custDataLst>
          </p:nvPr>
        </p:nvGraphicFramePr>
        <p:xfrm>
          <a:off x="1278890" y="1598930"/>
          <a:ext cx="10215880" cy="4553585"/>
        </p:xfrm>
        <a:graphic>
          <a:graphicData uri="http://schemas.openxmlformats.org/drawingml/2006/table">
            <a:tbl>
              <a:tblPr/>
              <a:tblGrid>
                <a:gridCol w="5376545"/>
                <a:gridCol w="4839335"/>
              </a:tblGrid>
              <a:tr h="48641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性质</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应用</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943610">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医用酒精中乙醇的体积分数为75%</a:t>
                      </a:r>
                      <a:r>
                        <a:rPr lang="en-US" sz="2000" b="0">
                          <a:latin typeface="微软雅黑" panose="020B0503020204020204" charset="-122"/>
                          <a:ea typeface="微软雅黑" panose="020B0503020204020204" charset="-122"/>
                          <a:cs typeface="微软雅黑" panose="020B0503020204020204" charset="-122"/>
                        </a:rPr>
                        <a:t>,能使蛋白质变性</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消毒</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78840">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一定条件下</a:t>
                      </a:r>
                      <a:r>
                        <a:rPr lang="en-US" sz="2000" b="0">
                          <a:latin typeface="微软雅黑" panose="020B0503020204020204" charset="-122"/>
                          <a:ea typeface="微软雅黑" panose="020B0503020204020204" charset="-122"/>
                          <a:cs typeface="微软雅黑" panose="020B0503020204020204" charset="-122"/>
                        </a:rPr>
                        <a:t>,葡萄糖与银氨溶液反应生成银镜</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工业制镜</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095375">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一定条件下</a:t>
                      </a:r>
                      <a:r>
                        <a:rPr lang="en-US" sz="2000" b="0">
                          <a:latin typeface="微软雅黑" panose="020B0503020204020204" charset="-122"/>
                          <a:ea typeface="微软雅黑" panose="020B0503020204020204" charset="-122"/>
                          <a:cs typeface="微软雅黑" panose="020B0503020204020204" charset="-122"/>
                        </a:rPr>
                        <a:t>,葡萄糖与新制的氢氧化铜反应生成砖红色沉淀</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检测尿糖</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8641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蛋白质受热变性</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加热消毒</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6294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蚕丝灼烧有烧焦羽毛的气味</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Calibri" panose="020F0502020204030204" charset="0"/>
                        </a:rPr>
                        <a:t>灼烧法可以区别蚕丝和人造丝</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aphicFrame>
        <p:nvGraphicFramePr>
          <p:cNvPr id="3" name="表格 2"/>
          <p:cNvGraphicFramePr/>
          <p:nvPr>
            <p:custDataLst>
              <p:tags r:id="rId1"/>
            </p:custDataLst>
          </p:nvPr>
        </p:nvGraphicFramePr>
        <p:xfrm>
          <a:off x="1212850" y="1438275"/>
          <a:ext cx="9432290" cy="3612515"/>
        </p:xfrm>
        <a:graphic>
          <a:graphicData uri="http://schemas.openxmlformats.org/drawingml/2006/table">
            <a:tbl>
              <a:tblPr/>
              <a:tblGrid>
                <a:gridCol w="4963795"/>
                <a:gridCol w="4468495"/>
              </a:tblGrid>
              <a:tr h="1096010">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聚乙烯(</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)性质稳定</a:t>
                      </a:r>
                      <a:r>
                        <a:rPr lang="en-US" sz="2000" b="0">
                          <a:latin typeface="微软雅黑" panose="020B0503020204020204" charset="-122"/>
                          <a:ea typeface="微软雅黑" panose="020B0503020204020204" charset="-122"/>
                          <a:cs typeface="微软雅黑" panose="020B0503020204020204" charset="-122"/>
                        </a:rPr>
                        <a:t>,无毒</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生产食品包装袋</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943610">
                <a:tc>
                  <a:txBody>
                    <a:bodyPr/>
                    <a:p>
                      <a:pPr indent="0" algn="ctr"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聚氯乙烯</a:t>
                      </a:r>
                      <a:r>
                        <a:rPr lang="en-US" sz="2000" b="0">
                          <a:latin typeface="微软雅黑" panose="020B0503020204020204" charset="-122"/>
                          <a:ea typeface="微软雅黑" panose="020B0503020204020204" charset="-122"/>
                          <a:cs typeface="微软雅黑" panose="020B0503020204020204" charset="-122"/>
                        </a:rPr>
                        <a:t>(                    )有毒</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不能生产食品包装袋</a:t>
                      </a:r>
                      <a:r>
                        <a:rPr lang="en-US" sz="2000" b="0">
                          <a:latin typeface="微软雅黑" panose="020B0503020204020204" charset="-122"/>
                          <a:ea typeface="微软雅黑" panose="020B0503020204020204" charset="-122"/>
                          <a:cs typeface="微软雅黑" panose="020B0503020204020204" charset="-122"/>
                        </a:rPr>
                        <a:t>,可用于生产雨衣、桌布等</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943610">
                <a:tc>
                  <a:txBody>
                    <a:bodyPr/>
                    <a:p>
                      <a:pPr indent="0" fontAlgn="auto">
                        <a:lnSpc>
                          <a:spcPct val="150000"/>
                        </a:lnSpc>
                        <a:buNone/>
                      </a:pPr>
                      <a:r>
                        <a:rPr lang="en-US" sz="2000" b="0">
                          <a:latin typeface="微软雅黑" panose="020B0503020204020204" charset="-122"/>
                          <a:ea typeface="微软雅黑" panose="020B0503020204020204" charset="-122"/>
                          <a:cs typeface="Calibri" panose="020F0502020204030204" charset="0"/>
                        </a:rPr>
                        <a:t>食用油反复加热会产生稠环芳香烃等有害物质</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食用油不能反复加热</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29285">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淀粉遇碘水显蓝色</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Calibri" panose="020F0502020204030204" charset="0"/>
                        </a:rPr>
                        <a:t>鉴别淀粉与蛋白质、木纤维等</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4" name="图片 3"/>
          <p:cNvPicPr/>
          <p:nvPr/>
        </p:nvPicPr>
        <p:blipFill>
          <a:blip r:embed="rId2"/>
          <a:stretch>
            <a:fillRect/>
          </a:stretch>
        </p:blipFill>
        <p:spPr>
          <a:xfrm>
            <a:off x="3299460" y="2564765"/>
            <a:ext cx="1307465" cy="763270"/>
          </a:xfrm>
          <a:prstGeom prst="rect">
            <a:avLst/>
          </a:prstGeom>
          <a:noFill/>
          <a:ln w="9525">
            <a:noFill/>
          </a:ln>
        </p:spPr>
      </p:pic>
      <p:graphicFrame>
        <p:nvGraphicFramePr>
          <p:cNvPr id="5" name="表格 4"/>
          <p:cNvGraphicFramePr/>
          <p:nvPr>
            <p:custDataLst>
              <p:tags r:id="rId3"/>
            </p:custDataLst>
          </p:nvPr>
        </p:nvGraphicFramePr>
        <p:xfrm>
          <a:off x="1037590" y="5050790"/>
          <a:ext cx="9608185" cy="943610"/>
        </p:xfrm>
        <a:graphic>
          <a:graphicData uri="http://schemas.openxmlformats.org/drawingml/2006/table">
            <a:tbl>
              <a:tblPr/>
              <a:tblGrid>
                <a:gridCol w="5137150"/>
                <a:gridCol w="4471035"/>
              </a:tblGrid>
              <a:tr h="943610">
                <a:tc>
                  <a:txBody>
                    <a:bodyPr/>
                    <a:p>
                      <a:pPr indent="0" fontAlgn="auto">
                        <a:lnSpc>
                          <a:spcPct val="150000"/>
                        </a:lnSpc>
                        <a:buNone/>
                      </a:pPr>
                      <a:r>
                        <a:rPr lang="en-US" sz="2000" b="0">
                          <a:latin typeface="微软雅黑" panose="020B0503020204020204" charset="-122"/>
                          <a:ea typeface="微软雅黑" panose="020B0503020204020204" charset="-122"/>
                          <a:cs typeface="Calibri" panose="020F0502020204030204" charset="0"/>
                        </a:rPr>
                        <a:t>油脂在碱性条件下水解为高级脂肪酸盐和甘油</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制肥皂</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4"/>
            </p:custDataLst>
          </p:nvPr>
        </p:nvGraphicFramePr>
        <p:xfrm>
          <a:off x="1212850" y="1104265"/>
          <a:ext cx="9443085" cy="334010"/>
        </p:xfrm>
        <a:graphic>
          <a:graphicData uri="http://schemas.openxmlformats.org/drawingml/2006/table">
            <a:tbl>
              <a:tblPr/>
              <a:tblGrid>
                <a:gridCol w="4963160"/>
                <a:gridCol w="4479925"/>
              </a:tblGrid>
              <a:tr h="190500">
                <a:tc>
                  <a:txBody>
                    <a:bodyPr/>
                    <a:p>
                      <a:pPr indent="0" algn="ctr">
                        <a:buNone/>
                      </a:pPr>
                      <a:r>
                        <a:rPr lang="en-US" sz="2000" b="0">
                          <a:latin typeface="微软雅黑" panose="020B0503020204020204" charset="-122"/>
                          <a:ea typeface="微软雅黑" panose="020B0503020204020204" charset="-122"/>
                          <a:cs typeface="Calibri" panose="020F0502020204030204" charset="0"/>
                        </a:rPr>
                        <a:t>性质</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应用</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00" name="文本框 199"/>
          <p:cNvSpPr txBox="1"/>
          <p:nvPr/>
        </p:nvSpPr>
        <p:spPr>
          <a:xfrm>
            <a:off x="749935" y="971550"/>
            <a:ext cx="5080000" cy="460375"/>
          </a:xfrm>
          <a:prstGeom prst="rect">
            <a:avLst/>
          </a:prstGeom>
          <a:noFill/>
          <a:ln w="9525">
            <a:noFill/>
          </a:ln>
        </p:spPr>
        <p:txBody>
          <a:bodyPr>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2</a:t>
            </a:r>
            <a:r>
              <a:rPr lang="zh-CN" sz="2400" b="0">
                <a:latin typeface="微软雅黑" panose="020B0503020204020204" charset="-122"/>
                <a:ea typeface="微软雅黑" panose="020B0503020204020204" charset="-122"/>
                <a:cs typeface="微软雅黑" panose="020B0503020204020204" charset="-122"/>
              </a:rPr>
              <a:t>　能水解的常见有机物</a:t>
            </a:r>
            <a:endParaRPr lang="zh-CN" altLang="en-US" sz="2400" b="0">
              <a:latin typeface="微软雅黑" panose="020B0503020204020204" charset="-122"/>
              <a:ea typeface="微软雅黑" panose="020B0503020204020204" charset="-122"/>
              <a:cs typeface="微软雅黑" panose="020B0503020204020204" charset="-122"/>
            </a:endParaRPr>
          </a:p>
        </p:txBody>
      </p:sp>
      <p:graphicFrame>
        <p:nvGraphicFramePr>
          <p:cNvPr id="26" name="表格 25"/>
          <p:cNvGraphicFramePr/>
          <p:nvPr>
            <p:custDataLst>
              <p:tags r:id="rId1"/>
            </p:custDataLst>
          </p:nvPr>
        </p:nvGraphicFramePr>
        <p:xfrm>
          <a:off x="1885950" y="1529080"/>
          <a:ext cx="8592820" cy="4397375"/>
        </p:xfrm>
        <a:graphic>
          <a:graphicData uri="http://schemas.openxmlformats.org/drawingml/2006/table">
            <a:tbl>
              <a:tblPr/>
              <a:tblGrid>
                <a:gridCol w="1172210"/>
                <a:gridCol w="1840865"/>
                <a:gridCol w="5579745"/>
              </a:tblGrid>
              <a:tr h="48641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类别</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条件</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水解通式</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94361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卤代烃</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NaOH的水溶液</a:t>
                      </a:r>
                      <a:r>
                        <a:rPr lang="en-US" sz="2000" b="0">
                          <a:latin typeface="微软雅黑" panose="020B0503020204020204" charset="-122"/>
                          <a:ea typeface="微软雅黑" panose="020B0503020204020204" charset="-122"/>
                          <a:cs typeface="微软雅黑" panose="020B0503020204020204" charset="-122"/>
                        </a:rPr>
                        <a:t>,加热</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　          +NaOH     R</a:t>
                      </a:r>
                      <a:r>
                        <a:rPr lang="en-US" sz="2000" b="0">
                          <a:latin typeface="微软雅黑" panose="020B0503020204020204" charset="-122"/>
                          <a:ea typeface="微软雅黑" panose="020B0503020204020204" charset="-122"/>
                          <a:cs typeface="微软雅黑" panose="020B0503020204020204" charset="-122"/>
                        </a:rPr>
                        <a:t>—OH+NaX</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791335">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酯</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在酸溶液或碱溶液中</a:t>
                      </a:r>
                      <a:r>
                        <a:rPr lang="en-US" sz="2000" b="0">
                          <a:latin typeface="微软雅黑" panose="020B0503020204020204" charset="-122"/>
                          <a:ea typeface="微软雅黑" panose="020B0503020204020204" charset="-122"/>
                          <a:cs typeface="微软雅黑" panose="020B0503020204020204" charset="-122"/>
                        </a:rPr>
                        <a:t>,加热</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　　　    +H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       RCOOH+R'OH</a:t>
                      </a:r>
                      <a:r>
                        <a:rPr lang="en-US" sz="2000" b="0">
                          <a:latin typeface="微软雅黑" panose="020B0503020204020204" charset="-122"/>
                          <a:ea typeface="微软雅黑" panose="020B0503020204020204" charset="-122"/>
                          <a:cs typeface="微软雅黑" panose="020B0503020204020204" charset="-122"/>
                        </a:rPr>
                        <a:t>　　　             </a:t>
                      </a:r>
                      <a:endParaRPr lang="en-US" sz="2000" b="0">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17602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二糖</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酸或酶</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 C</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12</a:t>
                      </a:r>
                      <a:r>
                        <a:rPr lang="en-US" sz="2000" b="0">
                          <a:latin typeface="微软雅黑" panose="020B0503020204020204" charset="-122"/>
                          <a:ea typeface="微软雅黑" panose="020B0503020204020204" charset="-122"/>
                          <a:cs typeface="微软雅黑" panose="020B0503020204020204" charset="-122"/>
                        </a:rPr>
                        <a:t>O</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葡萄糖+C</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12</a:t>
                      </a:r>
                      <a:r>
                        <a:rPr lang="en-US" sz="2000" b="0">
                          <a:latin typeface="微软雅黑" panose="020B0503020204020204" charset="-122"/>
                          <a:ea typeface="微软雅黑" panose="020B0503020204020204" charset="-122"/>
                          <a:cs typeface="微软雅黑" panose="020B0503020204020204" charset="-122"/>
                        </a:rPr>
                        <a:t>O</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果糖+H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bl>
          </a:graphicData>
        </a:graphic>
      </p:graphicFrame>
      <p:pic>
        <p:nvPicPr>
          <p:cNvPr id="976" name="image964.jpeg" descr="source:si_idm1047263776;FounderCES"/>
          <p:cNvPicPr>
            <a:picLocks noChangeAspect="1"/>
          </p:cNvPicPr>
          <p:nvPr>
            <p:custDataLst>
              <p:tags r:id="rId2"/>
            </p:custDataLst>
          </p:nvPr>
        </p:nvPicPr>
        <p:blipFill>
          <a:blip r:embed="rId3"/>
          <a:stretch>
            <a:fillRect/>
          </a:stretch>
        </p:blipFill>
        <p:spPr>
          <a:xfrm>
            <a:off x="4980940" y="2355215"/>
            <a:ext cx="946150" cy="363220"/>
          </a:xfrm>
          <a:prstGeom prst="rect">
            <a:avLst/>
          </a:prstGeom>
        </p:spPr>
      </p:pic>
      <p:pic>
        <p:nvPicPr>
          <p:cNvPr id="42" name="image966.jpeg" descr="source:si_idm1047235616;FounderCES"/>
          <p:cNvPicPr>
            <a:picLocks noChangeAspect="1"/>
          </p:cNvPicPr>
          <p:nvPr>
            <p:custDataLst>
              <p:tags r:id="rId4"/>
            </p:custDataLst>
          </p:nvPr>
        </p:nvPicPr>
        <p:blipFill>
          <a:blip r:embed="rId5"/>
          <a:stretch>
            <a:fillRect/>
          </a:stretch>
        </p:blipFill>
        <p:spPr>
          <a:xfrm>
            <a:off x="6877050" y="2294890"/>
            <a:ext cx="375285" cy="484505"/>
          </a:xfrm>
          <a:prstGeom prst="rect">
            <a:avLst/>
          </a:prstGeom>
        </p:spPr>
      </p:pic>
      <p:pic>
        <p:nvPicPr>
          <p:cNvPr id="979" name="image967.jpeg" descr="source:si_idm1047189920;FounderCES"/>
          <p:cNvPicPr>
            <a:picLocks noChangeAspect="1"/>
          </p:cNvPicPr>
          <p:nvPr>
            <p:custDataLst>
              <p:tags r:id="rId6"/>
            </p:custDataLst>
          </p:nvPr>
        </p:nvPicPr>
        <p:blipFill>
          <a:blip r:embed="rId7"/>
          <a:srcRect l="9593" t="-565" r="10063"/>
          <a:stretch>
            <a:fillRect/>
          </a:stretch>
        </p:blipFill>
        <p:spPr>
          <a:xfrm>
            <a:off x="4980940" y="3237230"/>
            <a:ext cx="978535" cy="565150"/>
          </a:xfrm>
          <a:prstGeom prst="rect">
            <a:avLst/>
          </a:prstGeom>
        </p:spPr>
      </p:pic>
      <p:pic>
        <p:nvPicPr>
          <p:cNvPr id="43" name="image969.jpeg" descr="source:si_idm1047164320;FounderCES"/>
          <p:cNvPicPr>
            <a:picLocks noChangeAspect="1"/>
          </p:cNvPicPr>
          <p:nvPr>
            <p:custDataLst>
              <p:tags r:id="rId8"/>
            </p:custDataLst>
          </p:nvPr>
        </p:nvPicPr>
        <p:blipFill>
          <a:blip r:embed="rId9"/>
          <a:stretch>
            <a:fillRect/>
          </a:stretch>
        </p:blipFill>
        <p:spPr>
          <a:xfrm>
            <a:off x="6688455" y="3343910"/>
            <a:ext cx="433070" cy="558800"/>
          </a:xfrm>
          <a:prstGeom prst="rect">
            <a:avLst/>
          </a:prstGeom>
        </p:spPr>
      </p:pic>
      <p:sp>
        <p:nvSpPr>
          <p:cNvPr id="44" name="文本框 43"/>
          <p:cNvSpPr txBox="1"/>
          <p:nvPr/>
        </p:nvSpPr>
        <p:spPr>
          <a:xfrm>
            <a:off x="5887720" y="4023360"/>
            <a:ext cx="4064000" cy="368300"/>
          </a:xfrm>
          <a:prstGeom prst="rect">
            <a:avLst/>
          </a:prstGeom>
          <a:noFill/>
        </p:spPr>
        <p:txBody>
          <a:bodyPr wrap="square" rtlCol="0">
            <a:spAutoFit/>
          </a:bodyPr>
          <a:p>
            <a:r>
              <a:rPr lang="en-US">
                <a:latin typeface="微软雅黑" panose="020B0503020204020204" charset="-122"/>
                <a:ea typeface="微软雅黑" panose="020B0503020204020204" charset="-122"/>
                <a:cs typeface="微软雅黑" panose="020B0503020204020204" charset="-122"/>
                <a:sym typeface="+mn-ea"/>
              </a:rPr>
              <a:t>+NaOH      RCOONa+R'OH</a:t>
            </a:r>
            <a:endParaRPr lang="zh-CN" altLang="en-US"/>
          </a:p>
        </p:txBody>
      </p:sp>
      <p:pic>
        <p:nvPicPr>
          <p:cNvPr id="982" name="image970.jpeg" descr="source:si_idm1047148960;FounderCES"/>
          <p:cNvPicPr>
            <a:picLocks noChangeAspect="1"/>
          </p:cNvPicPr>
          <p:nvPr>
            <p:custDataLst>
              <p:tags r:id="rId10"/>
            </p:custDataLst>
          </p:nvPr>
        </p:nvPicPr>
        <p:blipFill>
          <a:blip r:embed="rId7"/>
          <a:srcRect l="8647" t="1281" r="8593"/>
          <a:stretch>
            <a:fillRect/>
          </a:stretch>
        </p:blipFill>
        <p:spPr>
          <a:xfrm>
            <a:off x="4980940" y="3853180"/>
            <a:ext cx="978535" cy="538480"/>
          </a:xfrm>
          <a:prstGeom prst="rect">
            <a:avLst/>
          </a:prstGeom>
        </p:spPr>
      </p:pic>
      <p:pic>
        <p:nvPicPr>
          <p:cNvPr id="984" name="image972.jpeg" descr="source:si_idm1047122336;FounderCES"/>
          <p:cNvPicPr>
            <a:picLocks noChangeAspect="1"/>
          </p:cNvPicPr>
          <p:nvPr>
            <p:custDataLst>
              <p:tags r:id="rId11"/>
            </p:custDataLst>
          </p:nvPr>
        </p:nvPicPr>
        <p:blipFill>
          <a:blip r:embed="rId12"/>
          <a:stretch>
            <a:fillRect/>
          </a:stretch>
        </p:blipFill>
        <p:spPr>
          <a:xfrm>
            <a:off x="6838950" y="4023995"/>
            <a:ext cx="309245" cy="3092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aphicFrame>
        <p:nvGraphicFramePr>
          <p:cNvPr id="3" name="表格 2"/>
          <p:cNvGraphicFramePr/>
          <p:nvPr>
            <p:custDataLst>
              <p:tags r:id="rId1"/>
            </p:custDataLst>
          </p:nvPr>
        </p:nvGraphicFramePr>
        <p:xfrm>
          <a:off x="920750" y="1240790"/>
          <a:ext cx="10318750" cy="4738370"/>
        </p:xfrm>
        <a:graphic>
          <a:graphicData uri="http://schemas.openxmlformats.org/drawingml/2006/table">
            <a:tbl>
              <a:tblPr/>
              <a:tblGrid>
                <a:gridCol w="1407795"/>
                <a:gridCol w="2211070"/>
                <a:gridCol w="6699885"/>
              </a:tblGrid>
              <a:tr h="101981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二糖</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酸或酶</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                        </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214755">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多糖</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酸或酶</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10</a:t>
                      </a:r>
                      <a:r>
                        <a:rPr lang="en-US" sz="2000" b="0">
                          <a:latin typeface="微软雅黑" panose="020B0503020204020204" charset="-122"/>
                          <a:ea typeface="微软雅黑" panose="020B0503020204020204" charset="-122"/>
                          <a:cs typeface="微软雅黑" panose="020B0503020204020204" charset="-122"/>
                        </a:rPr>
                        <a:t>O</a:t>
                      </a:r>
                      <a:r>
                        <a:rPr lang="en-US" sz="2000" b="0" baseline="-25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a:t>
                      </a:r>
                      <a:r>
                        <a:rPr lang="en-US" sz="2000" b="0" i="1" baseline="-25000">
                          <a:latin typeface="微软雅黑" panose="020B0503020204020204" charset="-122"/>
                          <a:ea typeface="微软雅黑" panose="020B0503020204020204" charset="-122"/>
                          <a:cs typeface="微软雅黑" panose="020B0503020204020204" charset="-122"/>
                        </a:rPr>
                        <a:t>n</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n</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         </a:t>
                      </a:r>
                      <a:r>
                        <a:rPr lang="en-US" sz="2000" b="0" i="1">
                          <a:latin typeface="微软雅黑" panose="020B0503020204020204" charset="-122"/>
                          <a:ea typeface="微软雅黑" panose="020B0503020204020204" charset="-122"/>
                          <a:cs typeface="微软雅黑" panose="020B0503020204020204" charset="-122"/>
                        </a:rPr>
                        <a:t>n</a:t>
                      </a:r>
                      <a:r>
                        <a:rPr lang="en-US" sz="2000" b="0">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12</a:t>
                      </a:r>
                      <a:r>
                        <a:rPr lang="en-US" sz="2000" b="0">
                          <a:latin typeface="微软雅黑" panose="020B0503020204020204" charset="-122"/>
                          <a:ea typeface="微软雅黑" panose="020B0503020204020204" charset="-122"/>
                          <a:cs typeface="微软雅黑" panose="020B0503020204020204" charset="-122"/>
                        </a:rPr>
                        <a:t>O</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　淀粉 葡萄糖(</a:t>
                      </a:r>
                      <a:r>
                        <a:rPr lang="en-US" sz="2000" b="0">
                          <a:latin typeface="微软雅黑" panose="020B0503020204020204" charset="-122"/>
                          <a:ea typeface="微软雅黑" panose="020B0503020204020204" charset="-122"/>
                          <a:cs typeface="微软雅黑" panose="020B0503020204020204" charset="-122"/>
                        </a:rPr>
                        <a:t>或纤维素)</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29032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油脂</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酸、碱或酶</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NEU-BZ" charset="0"/>
                        </a:rPr>
                        <a:t>          +3NaOH              </a:t>
                      </a:r>
                      <a:endParaRPr lang="en-US" altLang="en-US" sz="2000" b="0">
                        <a:latin typeface="微软雅黑" panose="020B0503020204020204" charset="-122"/>
                        <a:ea typeface="微软雅黑" panose="020B0503020204020204" charset="-122"/>
                        <a:cs typeface="NEU-BZ"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213485">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蛋白质或多肽</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酸、碱或酶</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　　     　+H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            R</a:t>
                      </a:r>
                      <a:r>
                        <a:rPr lang="en-US" sz="2000" b="0">
                          <a:latin typeface="微软雅黑" panose="020B0503020204020204" charset="-122"/>
                          <a:ea typeface="微软雅黑" panose="020B0503020204020204" charset="-122"/>
                          <a:cs typeface="微软雅黑" panose="020B0503020204020204" charset="-122"/>
                        </a:rPr>
                        <a:t>—COOH+H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N</a:t>
                      </a:r>
                      <a:r>
                        <a:rPr lang="en-US" sz="2000" b="0">
                          <a:latin typeface="微软雅黑" panose="020B0503020204020204" charset="-122"/>
                          <a:ea typeface="微软雅黑" panose="020B0503020204020204" charset="-122"/>
                          <a:cs typeface="微软雅黑" panose="020B0503020204020204" charset="-122"/>
                        </a:rPr>
                        <a:t>—R'</a:t>
                      </a:r>
                      <a:endParaRPr lang="en-US" altLang="en-US" sz="20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200" name="图片 199"/>
          <p:cNvPicPr/>
          <p:nvPr>
            <p:custDataLst>
              <p:tags r:id="rId2"/>
            </p:custDataLst>
          </p:nvPr>
        </p:nvPicPr>
        <p:blipFill>
          <a:blip r:embed="rId3"/>
          <a:stretch>
            <a:fillRect/>
          </a:stretch>
        </p:blipFill>
        <p:spPr>
          <a:xfrm>
            <a:off x="4631055" y="1329690"/>
            <a:ext cx="1204595" cy="458470"/>
          </a:xfrm>
          <a:prstGeom prst="rect">
            <a:avLst/>
          </a:prstGeom>
          <a:noFill/>
          <a:ln w="9525">
            <a:noFill/>
          </a:ln>
        </p:spPr>
      </p:pic>
      <p:pic>
        <p:nvPicPr>
          <p:cNvPr id="985" name="image973.jpeg" descr="source:si_idm1047299104;FounderCES"/>
          <p:cNvPicPr>
            <a:picLocks noChangeAspect="1"/>
          </p:cNvPicPr>
          <p:nvPr>
            <p:custDataLst>
              <p:tags r:id="rId4"/>
            </p:custDataLst>
          </p:nvPr>
        </p:nvPicPr>
        <p:blipFill>
          <a:blip r:embed="rId5"/>
          <a:stretch>
            <a:fillRect/>
          </a:stretch>
        </p:blipFill>
        <p:spPr>
          <a:xfrm>
            <a:off x="6018530" y="1329690"/>
            <a:ext cx="916305" cy="457835"/>
          </a:xfrm>
          <a:prstGeom prst="rect">
            <a:avLst/>
          </a:prstGeom>
        </p:spPr>
      </p:pic>
      <p:sp>
        <p:nvSpPr>
          <p:cNvPr id="19" name="文本框 18"/>
          <p:cNvSpPr txBox="1"/>
          <p:nvPr/>
        </p:nvSpPr>
        <p:spPr>
          <a:xfrm>
            <a:off x="6934835" y="1329690"/>
            <a:ext cx="4064000" cy="368300"/>
          </a:xfrm>
          <a:prstGeom prst="rect">
            <a:avLst/>
          </a:prstGeom>
          <a:noFill/>
        </p:spPr>
        <p:txBody>
          <a:bodyPr wrap="square" rtlCol="0">
            <a:spAutoFit/>
          </a:bodyPr>
          <a:p>
            <a:r>
              <a:rPr lang="en-US">
                <a:latin typeface="微软雅黑" panose="020B0503020204020204" charset="-122"/>
                <a:ea typeface="微软雅黑" panose="020B0503020204020204" charset="-122"/>
                <a:cs typeface="微软雅黑" panose="020B0503020204020204" charset="-122"/>
                <a:sym typeface="+mn-ea"/>
              </a:rPr>
              <a:t>C</a:t>
            </a:r>
            <a:r>
              <a:rPr lang="en-US" baseline="-25000">
                <a:latin typeface="微软雅黑" panose="020B0503020204020204" charset="-122"/>
                <a:ea typeface="微软雅黑" panose="020B0503020204020204" charset="-122"/>
                <a:cs typeface="微软雅黑" panose="020B0503020204020204" charset="-122"/>
                <a:sym typeface="+mn-ea"/>
              </a:rPr>
              <a:t>6</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12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6</a:t>
            </a:r>
            <a:r>
              <a:rPr lang="en-US">
                <a:latin typeface="微软雅黑" panose="020B0503020204020204" charset="-122"/>
                <a:ea typeface="微软雅黑" panose="020B0503020204020204" charset="-122"/>
                <a:cs typeface="微软雅黑" panose="020B0503020204020204" charset="-122"/>
                <a:sym typeface="+mn-ea"/>
              </a:rPr>
              <a:t>葡萄糖+C</a:t>
            </a:r>
            <a:r>
              <a:rPr lang="en-US" baseline="-25000">
                <a:latin typeface="微软雅黑" panose="020B0503020204020204" charset="-122"/>
                <a:ea typeface="微软雅黑" panose="020B0503020204020204" charset="-122"/>
                <a:cs typeface="微软雅黑" panose="020B0503020204020204" charset="-122"/>
                <a:sym typeface="+mn-ea"/>
              </a:rPr>
              <a:t>6</a:t>
            </a:r>
            <a:r>
              <a:rPr lang="en-US">
                <a:latin typeface="微软雅黑" panose="020B0503020204020204" charset="-122"/>
                <a:ea typeface="微软雅黑" panose="020B0503020204020204" charset="-122"/>
                <a:cs typeface="微软雅黑" panose="020B0503020204020204" charset="-122"/>
                <a:sym typeface="+mn-ea"/>
              </a:rPr>
              <a:t>H</a:t>
            </a:r>
            <a:r>
              <a:rPr lang="en-US" baseline="-25000">
                <a:latin typeface="微软雅黑" panose="020B0503020204020204" charset="-122"/>
                <a:ea typeface="微软雅黑" panose="020B0503020204020204" charset="-122"/>
                <a:cs typeface="微软雅黑" panose="020B0503020204020204" charset="-122"/>
                <a:sym typeface="+mn-ea"/>
              </a:rPr>
              <a:t>12</a:t>
            </a:r>
            <a:r>
              <a:rPr lang="en-US">
                <a:latin typeface="微软雅黑" panose="020B0503020204020204" charset="-122"/>
                <a:ea typeface="微软雅黑" panose="020B0503020204020204" charset="-122"/>
                <a:cs typeface="微软雅黑" panose="020B0503020204020204" charset="-122"/>
                <a:sym typeface="+mn-ea"/>
              </a:rPr>
              <a:t>O</a:t>
            </a:r>
            <a:r>
              <a:rPr lang="en-US" baseline="-25000">
                <a:latin typeface="微软雅黑" panose="020B0503020204020204" charset="-122"/>
                <a:ea typeface="微软雅黑" panose="020B0503020204020204" charset="-122"/>
                <a:cs typeface="微软雅黑" panose="020B0503020204020204" charset="-122"/>
                <a:sym typeface="+mn-ea"/>
              </a:rPr>
              <a:t>6</a:t>
            </a:r>
            <a:r>
              <a:rPr lang="en-US">
                <a:latin typeface="微软雅黑" panose="020B0503020204020204" charset="-122"/>
                <a:ea typeface="微软雅黑" panose="020B0503020204020204" charset="-122"/>
                <a:cs typeface="微软雅黑" panose="020B0503020204020204" charset="-122"/>
                <a:sym typeface="+mn-ea"/>
              </a:rPr>
              <a:t>果糖+H</a:t>
            </a:r>
            <a:r>
              <a:rPr lang="en-US" baseline="-25000">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O</a:t>
            </a:r>
            <a:endParaRPr lang="zh-CN" altLang="en-US"/>
          </a:p>
        </p:txBody>
      </p:sp>
      <p:sp>
        <p:nvSpPr>
          <p:cNvPr id="20" name="文本框 19"/>
          <p:cNvSpPr txBox="1"/>
          <p:nvPr/>
        </p:nvSpPr>
        <p:spPr>
          <a:xfrm>
            <a:off x="5575935" y="1894205"/>
            <a:ext cx="908685" cy="344805"/>
          </a:xfrm>
          <a:prstGeom prst="rect">
            <a:avLst/>
          </a:prstGeom>
          <a:noFill/>
        </p:spPr>
        <p:txBody>
          <a:bodyPr wrap="square" rtlCol="0">
            <a:noAutofit/>
          </a:bodyPr>
          <a:p>
            <a:r>
              <a:rPr lang="zh-CN" altLang="en-US" sz="2000"/>
              <a:t>+H2O</a:t>
            </a:r>
            <a:endParaRPr lang="zh-CN" altLang="en-US" sz="2000"/>
          </a:p>
        </p:txBody>
      </p:sp>
      <p:pic>
        <p:nvPicPr>
          <p:cNvPr id="201" name="图片 200"/>
          <p:cNvPicPr/>
          <p:nvPr>
            <p:custDataLst>
              <p:tags r:id="rId6"/>
            </p:custDataLst>
          </p:nvPr>
        </p:nvPicPr>
        <p:blipFill>
          <a:blip r:embed="rId7"/>
          <a:stretch>
            <a:fillRect/>
          </a:stretch>
        </p:blipFill>
        <p:spPr>
          <a:xfrm>
            <a:off x="4631055" y="1788795"/>
            <a:ext cx="944880" cy="450215"/>
          </a:xfrm>
          <a:prstGeom prst="rect">
            <a:avLst/>
          </a:prstGeom>
          <a:noFill/>
          <a:ln w="9525">
            <a:noFill/>
          </a:ln>
        </p:spPr>
      </p:pic>
      <p:pic>
        <p:nvPicPr>
          <p:cNvPr id="986" name="image974.jpeg" descr="source:si_idm638715696;FounderCES"/>
          <p:cNvPicPr>
            <a:picLocks noChangeAspect="1"/>
          </p:cNvPicPr>
          <p:nvPr>
            <p:custDataLst>
              <p:tags r:id="rId8"/>
            </p:custDataLst>
          </p:nvPr>
        </p:nvPicPr>
        <p:blipFill>
          <a:blip r:embed="rId5"/>
          <a:stretch>
            <a:fillRect/>
          </a:stretch>
        </p:blipFill>
        <p:spPr>
          <a:xfrm>
            <a:off x="6290945" y="1845945"/>
            <a:ext cx="786765" cy="393065"/>
          </a:xfrm>
          <a:prstGeom prst="rect">
            <a:avLst/>
          </a:prstGeom>
        </p:spPr>
      </p:pic>
      <p:pic>
        <p:nvPicPr>
          <p:cNvPr id="202" name="图片 201"/>
          <p:cNvPicPr/>
          <p:nvPr>
            <p:custDataLst>
              <p:tags r:id="rId9"/>
            </p:custDataLst>
          </p:nvPr>
        </p:nvPicPr>
        <p:blipFill>
          <a:blip r:embed="rId10"/>
          <a:stretch>
            <a:fillRect/>
          </a:stretch>
        </p:blipFill>
        <p:spPr>
          <a:xfrm>
            <a:off x="7117715" y="1774825"/>
            <a:ext cx="980440" cy="464185"/>
          </a:xfrm>
          <a:prstGeom prst="rect">
            <a:avLst/>
          </a:prstGeom>
          <a:noFill/>
          <a:ln w="9525">
            <a:noFill/>
          </a:ln>
        </p:spPr>
      </p:pic>
      <p:pic>
        <p:nvPicPr>
          <p:cNvPr id="987" name="image975.jpeg" descr="source:si_idm638615472;FounderCES"/>
          <p:cNvPicPr>
            <a:picLocks noChangeAspect="1"/>
          </p:cNvPicPr>
          <p:nvPr>
            <p:custDataLst>
              <p:tags r:id="rId11"/>
            </p:custDataLst>
          </p:nvPr>
        </p:nvPicPr>
        <p:blipFill>
          <a:blip r:embed="rId12"/>
          <a:stretch>
            <a:fillRect/>
          </a:stretch>
        </p:blipFill>
        <p:spPr>
          <a:xfrm>
            <a:off x="6615430" y="2726690"/>
            <a:ext cx="707390" cy="380365"/>
          </a:xfrm>
          <a:prstGeom prst="rect">
            <a:avLst/>
          </a:prstGeom>
        </p:spPr>
      </p:pic>
      <p:pic>
        <p:nvPicPr>
          <p:cNvPr id="988" name="image976.jpeg" descr="source:si_idm638548016;FounderCES"/>
          <p:cNvPicPr>
            <a:picLocks noChangeAspect="1"/>
          </p:cNvPicPr>
          <p:nvPr>
            <p:custDataLst>
              <p:tags r:id="rId13"/>
            </p:custDataLst>
          </p:nvPr>
        </p:nvPicPr>
        <p:blipFill>
          <a:blip r:embed="rId14"/>
          <a:stretch>
            <a:fillRect/>
          </a:stretch>
        </p:blipFill>
        <p:spPr>
          <a:xfrm>
            <a:off x="4631055" y="3580765"/>
            <a:ext cx="699770" cy="1011555"/>
          </a:xfrm>
          <a:prstGeom prst="rect">
            <a:avLst/>
          </a:prstGeom>
        </p:spPr>
      </p:pic>
      <p:pic>
        <p:nvPicPr>
          <p:cNvPr id="989" name="image977.jpeg" descr="source:si_idm638536368;FounderCES"/>
          <p:cNvPicPr>
            <a:picLocks noChangeAspect="1"/>
          </p:cNvPicPr>
          <p:nvPr>
            <p:custDataLst>
              <p:tags r:id="rId15"/>
            </p:custDataLst>
          </p:nvPr>
        </p:nvPicPr>
        <p:blipFill>
          <a:blip r:embed="rId16"/>
          <a:stretch>
            <a:fillRect/>
          </a:stretch>
        </p:blipFill>
        <p:spPr>
          <a:xfrm>
            <a:off x="6414770" y="3964305"/>
            <a:ext cx="403860" cy="403860"/>
          </a:xfrm>
          <a:prstGeom prst="rect">
            <a:avLst/>
          </a:prstGeom>
        </p:spPr>
      </p:pic>
      <p:pic>
        <p:nvPicPr>
          <p:cNvPr id="990" name="image978.jpeg" descr="source:si_idm638519968;FounderCES"/>
          <p:cNvPicPr>
            <a:picLocks noChangeAspect="1"/>
          </p:cNvPicPr>
          <p:nvPr>
            <p:custDataLst>
              <p:tags r:id="rId17"/>
            </p:custDataLst>
          </p:nvPr>
        </p:nvPicPr>
        <p:blipFill>
          <a:blip r:embed="rId18"/>
          <a:stretch>
            <a:fillRect/>
          </a:stretch>
        </p:blipFill>
        <p:spPr>
          <a:xfrm>
            <a:off x="6818630" y="3724910"/>
            <a:ext cx="817245" cy="883285"/>
          </a:xfrm>
          <a:prstGeom prst="rect">
            <a:avLst/>
          </a:prstGeom>
        </p:spPr>
      </p:pic>
      <p:sp>
        <p:nvSpPr>
          <p:cNvPr id="22" name="文本框 21"/>
          <p:cNvSpPr txBox="1"/>
          <p:nvPr/>
        </p:nvSpPr>
        <p:spPr>
          <a:xfrm>
            <a:off x="7635875" y="3947160"/>
            <a:ext cx="4064000" cy="645160"/>
          </a:xfrm>
          <a:prstGeom prst="rect">
            <a:avLst/>
          </a:prstGeom>
          <a:noFill/>
        </p:spPr>
        <p:txBody>
          <a:bodyPr wrap="square" rtlCol="0">
            <a:spAutoFit/>
          </a:bodyPr>
          <a:p>
            <a:r>
              <a:rPr lang="en-US">
                <a:latin typeface="微软雅黑" panose="020B0503020204020204" charset="-122"/>
                <a:ea typeface="微软雅黑" panose="020B0503020204020204" charset="-122"/>
                <a:cs typeface="NEU-BZ" charset="0"/>
                <a:sym typeface="+mn-ea"/>
              </a:rPr>
              <a:t>+R</a:t>
            </a:r>
            <a:r>
              <a:rPr lang="en-US" baseline="-25000">
                <a:latin typeface="微软雅黑" panose="020B0503020204020204" charset="-122"/>
                <a:ea typeface="微软雅黑" panose="020B0503020204020204" charset="-122"/>
                <a:cs typeface="NEU-BZ" charset="0"/>
                <a:sym typeface="+mn-ea"/>
              </a:rPr>
              <a:t>1</a:t>
            </a:r>
            <a:r>
              <a:rPr lang="en-US">
                <a:latin typeface="微软雅黑" panose="020B0503020204020204" charset="-122"/>
                <a:ea typeface="微软雅黑" panose="020B0503020204020204" charset="-122"/>
                <a:cs typeface="NEU-BZ" charset="0"/>
                <a:sym typeface="+mn-ea"/>
              </a:rPr>
              <a:t>COONa+R</a:t>
            </a:r>
            <a:r>
              <a:rPr lang="en-US" baseline="-25000">
                <a:latin typeface="微软雅黑" panose="020B0503020204020204" charset="-122"/>
                <a:ea typeface="微软雅黑" panose="020B0503020204020204" charset="-122"/>
                <a:cs typeface="NEU-BZ" charset="0"/>
                <a:sym typeface="+mn-ea"/>
              </a:rPr>
              <a:t>2</a:t>
            </a:r>
            <a:r>
              <a:rPr lang="en-US">
                <a:latin typeface="微软雅黑" panose="020B0503020204020204" charset="-122"/>
                <a:ea typeface="微软雅黑" panose="020B0503020204020204" charset="-122"/>
                <a:cs typeface="NEU-BZ" charset="0"/>
                <a:sym typeface="+mn-ea"/>
              </a:rPr>
              <a:t>COONa+R</a:t>
            </a:r>
            <a:r>
              <a:rPr lang="en-US" baseline="-25000">
                <a:latin typeface="微软雅黑" panose="020B0503020204020204" charset="-122"/>
                <a:ea typeface="微软雅黑" panose="020B0503020204020204" charset="-122"/>
                <a:cs typeface="NEU-BZ" charset="0"/>
                <a:sym typeface="+mn-ea"/>
              </a:rPr>
              <a:t>3</a:t>
            </a:r>
            <a:r>
              <a:rPr lang="en-US">
                <a:latin typeface="微软雅黑" panose="020B0503020204020204" charset="-122"/>
                <a:ea typeface="微软雅黑" panose="020B0503020204020204" charset="-122"/>
                <a:cs typeface="NEU-BZ" charset="0"/>
                <a:sym typeface="+mn-ea"/>
              </a:rPr>
              <a:t>COONa</a:t>
            </a:r>
            <a:endParaRPr lang="en-US" altLang="en-US" b="0">
              <a:latin typeface="微软雅黑" panose="020B0503020204020204" charset="-122"/>
              <a:ea typeface="微软雅黑" panose="020B0503020204020204" charset="-122"/>
              <a:cs typeface="NEU-BZ" charset="0"/>
            </a:endParaRPr>
          </a:p>
          <a:p>
            <a:endParaRPr lang="zh-CN" altLang="en-US"/>
          </a:p>
        </p:txBody>
      </p:sp>
      <p:pic>
        <p:nvPicPr>
          <p:cNvPr id="991" name="image979.jpeg" descr="source:si_idm638463520;FounderCES"/>
          <p:cNvPicPr>
            <a:picLocks noChangeAspect="1"/>
          </p:cNvPicPr>
          <p:nvPr>
            <p:custDataLst>
              <p:tags r:id="rId19"/>
            </p:custDataLst>
          </p:nvPr>
        </p:nvPicPr>
        <p:blipFill>
          <a:blip r:embed="rId20"/>
          <a:stretch>
            <a:fillRect/>
          </a:stretch>
        </p:blipFill>
        <p:spPr>
          <a:xfrm>
            <a:off x="4631055" y="5014595"/>
            <a:ext cx="1069975" cy="708660"/>
          </a:xfrm>
          <a:prstGeom prst="rect">
            <a:avLst/>
          </a:prstGeom>
        </p:spPr>
      </p:pic>
      <p:pic>
        <p:nvPicPr>
          <p:cNvPr id="993" name="image981.jpeg" descr="source:si_idm638428832;FounderCES"/>
          <p:cNvPicPr>
            <a:picLocks noChangeAspect="1"/>
          </p:cNvPicPr>
          <p:nvPr>
            <p:custDataLst>
              <p:tags r:id="rId21"/>
            </p:custDataLst>
          </p:nvPr>
        </p:nvPicPr>
        <p:blipFill>
          <a:blip r:embed="rId12"/>
          <a:stretch>
            <a:fillRect/>
          </a:stretch>
        </p:blipFill>
        <p:spPr>
          <a:xfrm>
            <a:off x="6414770" y="5147310"/>
            <a:ext cx="824230" cy="4425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P224</a:t>
            </a:r>
            <a:endParaRPr lang="en-US" altLang="zh-CN" sz="2000">
              <a:solidFill>
                <a:schemeClr val="bg1"/>
              </a:solidFill>
              <a:latin typeface="微软雅黑W10 Bold" charset="0"/>
              <a:ea typeface="微软雅黑W10 Bold" charset="0"/>
            </a:endParaRPr>
          </a:p>
        </p:txBody>
      </p:sp>
      <p:sp>
        <p:nvSpPr>
          <p:cNvPr id="200" name="文本框 199"/>
          <p:cNvSpPr txBox="1"/>
          <p:nvPr/>
        </p:nvSpPr>
        <p:spPr>
          <a:xfrm>
            <a:off x="678180" y="958850"/>
            <a:ext cx="5080000" cy="460375"/>
          </a:xfrm>
          <a:prstGeom prst="rect">
            <a:avLst/>
          </a:prstGeom>
          <a:noFill/>
          <a:ln w="9525">
            <a:noFill/>
          </a:ln>
        </p:spPr>
        <p:txBody>
          <a:bodyPr>
            <a:spAutoFit/>
          </a:bodyPr>
          <a:p>
            <a:pPr indent="0"/>
            <a:r>
              <a:rPr lang="en-US" sz="2400" b="0">
                <a:solidFill>
                  <a:srgbClr val="FF0000"/>
                </a:solidFill>
                <a:latin typeface="微软雅黑" panose="020B0503020204020204" charset="-122"/>
                <a:ea typeface="微软雅黑" panose="020B0503020204020204" charset="-122"/>
                <a:cs typeface="微软雅黑" panose="020B0503020204020204" charset="-122"/>
              </a:rPr>
              <a:t> </a:t>
            </a:r>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1</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78180" y="1295400"/>
            <a:ext cx="11184255" cy="239966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广东</a:t>
            </a:r>
            <a:r>
              <a:rPr lang="en-US" sz="2000" b="0">
                <a:latin typeface="微软雅黑" panose="020B0503020204020204" charset="-122"/>
                <a:ea typeface="微软雅黑" panose="020B0503020204020204" charset="-122"/>
                <a:cs typeface="微软雅黑" panose="020B0503020204020204" charset="-122"/>
              </a:rPr>
              <a:t>2023</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3,2</a:t>
            </a:r>
            <a:r>
              <a:rPr lang="zh-CN" sz="2000" b="0">
                <a:latin typeface="微软雅黑" panose="020B0503020204020204" charset="-122"/>
                <a:ea typeface="微软雅黑" panose="020B0503020204020204" charset="-122"/>
                <a:cs typeface="微软雅黑" panose="020B0503020204020204" charset="-122"/>
              </a:rPr>
              <a:t>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建设美丽乡村</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守护中华家国。衣食住行皆化学。下列说法正确的是</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A.</a:t>
            </a:r>
            <a:r>
              <a:rPr lang="zh-CN" sz="2000" b="0">
                <a:latin typeface="微软雅黑" panose="020B0503020204020204" charset="-122"/>
                <a:ea typeface="微软雅黑" panose="020B0503020204020204" charset="-122"/>
                <a:cs typeface="微软雅黑" panose="020B0503020204020204" charset="-122"/>
              </a:rPr>
              <a:t>千家万户通光纤</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光纤的主要材质为</a:t>
            </a:r>
            <a:r>
              <a:rPr lang="en-US" sz="2000" b="0">
                <a:latin typeface="微软雅黑" panose="020B0503020204020204" charset="-122"/>
                <a:ea typeface="微软雅黑" panose="020B0503020204020204" charset="-122"/>
                <a:cs typeface="微软雅黑" panose="020B0503020204020204" charset="-122"/>
              </a:rPr>
              <a:t>SiB.</a:t>
            </a:r>
            <a:r>
              <a:rPr lang="zh-CN" sz="2000" b="0">
                <a:latin typeface="微软雅黑" panose="020B0503020204020204" charset="-122"/>
                <a:ea typeface="微软雅黑" panose="020B0503020204020204" charset="-122"/>
                <a:cs typeface="微软雅黑" panose="020B0503020204020204" charset="-122"/>
              </a:rPr>
              <a:t>乡村公路铺沥青</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沥青属于天然无机材料</a:t>
            </a:r>
            <a:r>
              <a:rPr lang="en-US" sz="2000" b="0">
                <a:latin typeface="微软雅黑" panose="020B0503020204020204" charset="-122"/>
                <a:ea typeface="微软雅黑" panose="020B0503020204020204" charset="-122"/>
                <a:cs typeface="微软雅黑" panose="020B0503020204020204" charset="-122"/>
              </a:rPr>
              <a:t>C.</a:t>
            </a:r>
            <a:r>
              <a:rPr lang="zh-CN" sz="2000" b="0">
                <a:latin typeface="微软雅黑" panose="020B0503020204020204" charset="-122"/>
                <a:ea typeface="微软雅黑" panose="020B0503020204020204" charset="-122"/>
                <a:cs typeface="微软雅黑" panose="020B0503020204020204" charset="-122"/>
              </a:rPr>
              <a:t>美容扮靓迎佳节</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化妆品中的甘油难溶于水</a:t>
            </a:r>
            <a:r>
              <a:rPr lang="en-US" sz="2000" b="0">
                <a:latin typeface="微软雅黑" panose="020B0503020204020204" charset="-122"/>
                <a:ea typeface="微软雅黑" panose="020B0503020204020204" charset="-122"/>
                <a:cs typeface="微软雅黑" panose="020B0503020204020204" charset="-122"/>
              </a:rPr>
              <a:t>D.</a:t>
            </a:r>
            <a:r>
              <a:rPr lang="zh-CN" sz="2000" b="0">
                <a:latin typeface="微软雅黑" panose="020B0503020204020204" charset="-122"/>
                <a:ea typeface="微软雅黑" panose="020B0503020204020204" charset="-122"/>
                <a:cs typeface="微软雅黑" panose="020B0503020204020204" charset="-122"/>
              </a:rPr>
              <a:t>均衡膳食助健康</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主食中的淀粉可水解为葡萄糖</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0953115" y="1419225"/>
            <a:ext cx="4064000" cy="398780"/>
          </a:xfrm>
          <a:prstGeom prst="rect">
            <a:avLst/>
          </a:prstGeom>
          <a:noFill/>
        </p:spPr>
        <p:txBody>
          <a:bodyPr wrap="square" rtlCol="0">
            <a:spAutoFit/>
          </a:bodyPr>
          <a:p>
            <a:r>
              <a:rPr lang="zh-CN" altLang="en-US" sz="2000">
                <a:solidFill>
                  <a:srgbClr val="FF0000"/>
                </a:solidFill>
              </a:rPr>
              <a:t>D</a:t>
            </a:r>
            <a:endParaRPr lang="zh-CN" altLang="en-US" sz="2000">
              <a:solidFill>
                <a:srgbClr val="FF0000"/>
              </a:solidFill>
            </a:endParaRPr>
          </a:p>
        </p:txBody>
      </p:sp>
      <p:sp>
        <p:nvSpPr>
          <p:cNvPr id="5" name="文本框 4"/>
          <p:cNvSpPr txBox="1"/>
          <p:nvPr/>
        </p:nvSpPr>
        <p:spPr>
          <a:xfrm>
            <a:off x="597535" y="3695065"/>
            <a:ext cx="10950575" cy="2886710"/>
          </a:xfrm>
          <a:prstGeom prst="rect">
            <a:avLst/>
          </a:prstGeom>
          <a:noFill/>
          <a:ln w="9525">
            <a:noFill/>
          </a:ln>
        </p:spPr>
        <p:txBody>
          <a:bodyPr>
            <a:no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【解析】光纤的主要材质为</a:t>
            </a:r>
            <a:r>
              <a:rPr lang="en-US" sz="2000" b="0">
                <a:latin typeface="微软雅黑" panose="020B0503020204020204" charset="-122"/>
                <a:ea typeface="微软雅黑" panose="020B0503020204020204" charset="-122"/>
                <a:cs typeface="微软雅黑" panose="020B0503020204020204" charset="-122"/>
              </a:rPr>
              <a:t>SiO</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沥青是石油产品</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是由不同分子量的碳氢化合物及其非金属衍生物组成的复杂混合物</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所以属于有机材料</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丙三醇俗称甘油</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其分子中含有羟基且含碳原子数较少</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能溶于水</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淀粉水解可得到葡萄糖</a:t>
            </a: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正确。</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03" name="文本框 202"/>
          <p:cNvSpPr txBox="1"/>
          <p:nvPr/>
        </p:nvSpPr>
        <p:spPr>
          <a:xfrm>
            <a:off x="695960" y="1048385"/>
            <a:ext cx="3981450" cy="379095"/>
          </a:xfrm>
          <a:prstGeom prst="rect">
            <a:avLst/>
          </a:prstGeom>
          <a:noFill/>
          <a:ln w="9525">
            <a:noFill/>
          </a:ln>
        </p:spPr>
        <p:txBody>
          <a:bodyPr>
            <a:noAutofit/>
          </a:bodyPr>
          <a:p>
            <a:pPr indent="0"/>
            <a:r>
              <a:rPr lang="zh-CN" sz="2000" b="0">
                <a:latin typeface="微软雅黑" panose="020B0503020204020204" charset="-122"/>
                <a:ea typeface="微软雅黑" panose="020B0503020204020204" charset="-122"/>
                <a:cs typeface="方正兰亭中黑_GBK" charset="0"/>
              </a:rPr>
              <a:t>归纳总结</a:t>
            </a:r>
            <a:r>
              <a:rPr lang="zh-CN" sz="2000" b="0">
                <a:solidFill>
                  <a:srgbClr val="FF0000"/>
                </a:solidFill>
                <a:latin typeface="微软雅黑" panose="020B0503020204020204" charset="-122"/>
                <a:ea typeface="微软雅黑" panose="020B0503020204020204" charset="-122"/>
                <a:cs typeface="方正兰亭中黑_GBK" charset="0"/>
              </a:rPr>
              <a:t>淀粉水解产物的检验</a:t>
            </a:r>
            <a:r>
              <a:rPr lang="zh-CN" b="0">
                <a:cs typeface="方正书宋_GBK" charset="0"/>
              </a:rPr>
              <a:t>　</a:t>
            </a:r>
            <a:endParaRPr lang="zh-CN" altLang="en-US" b="0">
              <a:cs typeface="方正书宋_GBK" charset="0"/>
            </a:endParaRPr>
          </a:p>
        </p:txBody>
      </p:sp>
      <p:sp>
        <p:nvSpPr>
          <p:cNvPr id="3" name="文本框 2"/>
          <p:cNvSpPr txBox="1"/>
          <p:nvPr/>
        </p:nvSpPr>
        <p:spPr>
          <a:xfrm>
            <a:off x="695960" y="1521142"/>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rPr>
              <a:t>①</a:t>
            </a:r>
            <a:r>
              <a:rPr lang="zh-CN" sz="2000" b="0">
                <a:latin typeface="微软雅黑" panose="020B0503020204020204" charset="-122"/>
                <a:ea typeface="微软雅黑" panose="020B0503020204020204" charset="-122"/>
                <a:cs typeface="方正楷体_GBK" charset="0"/>
              </a:rPr>
              <a:t>检验淀粉水解及水解程度的实验步骤</a:t>
            </a:r>
            <a:r>
              <a:rPr lang="zh-CN" sz="2000" b="0">
                <a:latin typeface="微软雅黑" panose="020B0503020204020204" charset="-122"/>
                <a:ea typeface="微软雅黑" panose="020B0503020204020204" charset="-122"/>
                <a:cs typeface="方正细等线_GBK" charset="0"/>
              </a:rPr>
              <a:t>淀粉</a:t>
            </a:r>
            <a:endParaRPr lang="zh-CN" altLang="en-US" sz="2000" b="0">
              <a:latin typeface="微软雅黑" panose="020B0503020204020204" charset="-122"/>
              <a:ea typeface="微软雅黑" panose="020B0503020204020204" charset="-122"/>
              <a:cs typeface="方正细等线_GBK" charset="0"/>
            </a:endParaRPr>
          </a:p>
        </p:txBody>
      </p:sp>
      <p:pic>
        <p:nvPicPr>
          <p:cNvPr id="4" name="图片 3"/>
          <p:cNvPicPr/>
          <p:nvPr/>
        </p:nvPicPr>
        <p:blipFill>
          <a:blip r:embed="rId1"/>
          <a:stretch>
            <a:fillRect/>
          </a:stretch>
        </p:blipFill>
        <p:spPr>
          <a:xfrm>
            <a:off x="5654040" y="1427480"/>
            <a:ext cx="907415" cy="500380"/>
          </a:xfrm>
          <a:prstGeom prst="rect">
            <a:avLst/>
          </a:prstGeom>
          <a:noFill/>
          <a:ln w="9525">
            <a:noFill/>
          </a:ln>
        </p:spPr>
      </p:pic>
      <p:sp>
        <p:nvSpPr>
          <p:cNvPr id="204" name="文本框 203"/>
          <p:cNvSpPr txBox="1"/>
          <p:nvPr/>
        </p:nvSpPr>
        <p:spPr>
          <a:xfrm>
            <a:off x="6673215" y="1521142"/>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水解液</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2"/>
          <a:stretch>
            <a:fillRect/>
          </a:stretch>
        </p:blipFill>
        <p:spPr>
          <a:xfrm>
            <a:off x="7929880" y="1236345"/>
            <a:ext cx="2007235" cy="967740"/>
          </a:xfrm>
          <a:prstGeom prst="rect">
            <a:avLst/>
          </a:prstGeom>
          <a:noFill/>
          <a:ln w="9525">
            <a:noFill/>
          </a:ln>
        </p:spPr>
      </p:pic>
      <p:sp>
        <p:nvSpPr>
          <p:cNvPr id="205" name="文本框 204"/>
          <p:cNvSpPr txBox="1"/>
          <p:nvPr/>
        </p:nvSpPr>
        <p:spPr>
          <a:xfrm>
            <a:off x="695960" y="213042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rPr>
              <a:t>②</a:t>
            </a:r>
            <a:r>
              <a:rPr lang="zh-CN" sz="2000" b="0">
                <a:latin typeface="微软雅黑" panose="020B0503020204020204" charset="-122"/>
                <a:ea typeface="微软雅黑" panose="020B0503020204020204" charset="-122"/>
                <a:cs typeface="方正楷体_GBK" charset="0"/>
              </a:rPr>
              <a:t>实验现象及结论</a:t>
            </a:r>
            <a:endParaRPr lang="zh-CN" altLang="en-US" sz="2000" b="0">
              <a:latin typeface="微软雅黑" panose="020B0503020204020204" charset="-122"/>
              <a:ea typeface="微软雅黑" panose="020B0503020204020204" charset="-122"/>
              <a:cs typeface="方正楷体_GBK" charset="0"/>
            </a:endParaRPr>
          </a:p>
        </p:txBody>
      </p:sp>
      <p:graphicFrame>
        <p:nvGraphicFramePr>
          <p:cNvPr id="6" name="表格 5"/>
          <p:cNvGraphicFramePr/>
          <p:nvPr>
            <p:custDataLst>
              <p:tags r:id="rId3"/>
            </p:custDataLst>
          </p:nvPr>
        </p:nvGraphicFramePr>
        <p:xfrm>
          <a:off x="2891790" y="2731770"/>
          <a:ext cx="6908165" cy="2377440"/>
        </p:xfrm>
        <a:graphic>
          <a:graphicData uri="http://schemas.openxmlformats.org/drawingml/2006/table">
            <a:tbl>
              <a:tblPr/>
              <a:tblGrid>
                <a:gridCol w="1761490"/>
                <a:gridCol w="1818005"/>
                <a:gridCol w="1590675"/>
                <a:gridCol w="1737995"/>
              </a:tblGrid>
              <a:tr h="353060">
                <a:tc>
                  <a:txBody>
                    <a:bodyPr/>
                    <a:p>
                      <a:pPr indent="0" algn="ctr">
                        <a:buNone/>
                      </a:pPr>
                      <a:r>
                        <a:rPr lang="en-US" sz="2000" b="0">
                          <a:latin typeface="微软雅黑" panose="020B0503020204020204" charset="-122"/>
                          <a:ea typeface="微软雅黑" panose="020B0503020204020204" charset="-122"/>
                          <a:cs typeface="Calibri" panose="020F0502020204030204" charset="0"/>
                        </a:rPr>
                        <a:t>情况</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现象A</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现象B</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结论</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74370">
                <a:tc>
                  <a:txBody>
                    <a:bodyPr/>
                    <a:p>
                      <a:pPr indent="0" algn="ctr">
                        <a:buNone/>
                      </a:pPr>
                      <a:r>
                        <a:rPr lang="en-US" sz="2000" b="0">
                          <a:latin typeface="微软雅黑" panose="020B0503020204020204" charset="-122"/>
                          <a:ea typeface="微软雅黑" panose="020B0503020204020204" charset="-122"/>
                          <a:cs typeface="NEU-BZ" charset="0"/>
                        </a:rPr>
                        <a:t>1</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溶液呈蓝色</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未产生银镜</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未水解</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75640">
                <a:tc>
                  <a:txBody>
                    <a:bodyPr/>
                    <a:p>
                      <a:pPr indent="0" algn="ctr">
                        <a:buNone/>
                      </a:pPr>
                      <a:r>
                        <a:rPr lang="en-US" sz="2000" b="0">
                          <a:latin typeface="微软雅黑" panose="020B0503020204020204" charset="-122"/>
                          <a:ea typeface="微软雅黑" panose="020B0503020204020204" charset="-122"/>
                          <a:cs typeface="NEU-BZ" charset="0"/>
                        </a:rPr>
                        <a:t>2</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溶液呈蓝色</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出现银镜</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部分水解</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74370">
                <a:tc>
                  <a:txBody>
                    <a:bodyPr/>
                    <a:p>
                      <a:pPr indent="0" algn="ctr">
                        <a:buNone/>
                      </a:pPr>
                      <a:r>
                        <a:rPr lang="en-US" sz="2000" b="0">
                          <a:latin typeface="微软雅黑" panose="020B0503020204020204" charset="-122"/>
                          <a:ea typeface="微软雅黑" panose="020B0503020204020204" charset="-122"/>
                          <a:cs typeface="NEU-BZ" charset="0"/>
                        </a:rPr>
                        <a:t>3</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溶液不呈蓝色</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出现银镜</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完全水解</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7" name="图片 6"/>
          <p:cNvPicPr/>
          <p:nvPr/>
        </p:nvPicPr>
        <p:blipFill>
          <a:blip r:embed="rId4"/>
          <a:stretch>
            <a:fillRect/>
          </a:stretch>
        </p:blipFill>
        <p:spPr>
          <a:xfrm>
            <a:off x="955040" y="5300345"/>
            <a:ext cx="1019175" cy="353060"/>
          </a:xfrm>
          <a:prstGeom prst="rect">
            <a:avLst/>
          </a:prstGeom>
          <a:noFill/>
          <a:ln w="9525">
            <a:noFill/>
          </a:ln>
        </p:spPr>
      </p:pic>
      <p:sp>
        <p:nvSpPr>
          <p:cNvPr id="206" name="文本框 205"/>
          <p:cNvSpPr txBox="1"/>
          <p:nvPr/>
        </p:nvSpPr>
        <p:spPr>
          <a:xfrm>
            <a:off x="1974215" y="5311775"/>
            <a:ext cx="12345670" cy="852805"/>
          </a:xfrm>
          <a:prstGeom prst="rect">
            <a:avLst/>
          </a:prstGeom>
          <a:noFill/>
          <a:ln w="9525">
            <a:noFill/>
          </a:ln>
        </p:spPr>
        <p:txBody>
          <a:bodyPr>
            <a:noAutofit/>
          </a:bodyPr>
          <a:p>
            <a:pPr indent="0"/>
            <a:r>
              <a:rPr lang="zh-CN" sz="2000" b="0">
                <a:latin typeface="微软雅黑" panose="020B0503020204020204" charset="-122"/>
                <a:ea typeface="微软雅黑" panose="020B0503020204020204" charset="-122"/>
                <a:cs typeface="微软雅黑" panose="020B0503020204020204" charset="-122"/>
              </a:rPr>
              <a:t>在使用新制</a:t>
            </a:r>
            <a:r>
              <a:rPr lang="en-US" sz="2000" b="0">
                <a:latin typeface="微软雅黑" panose="020B0503020204020204" charset="-122"/>
                <a:ea typeface="微软雅黑" panose="020B0503020204020204" charset="-122"/>
                <a:cs typeface="微软雅黑" panose="020B0503020204020204" charset="-122"/>
              </a:rPr>
              <a:t>Cu(</a:t>
            </a:r>
            <a:r>
              <a:rPr lang="en-US" sz="2000" b="0">
                <a:latin typeface="微软雅黑" panose="020B0503020204020204" charset="-122"/>
                <a:ea typeface="微软雅黑" panose="020B0503020204020204" charset="-122"/>
                <a:cs typeface="微软雅黑" panose="020B0503020204020204" charset="-122"/>
              </a:rPr>
              <a:t>OH)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或银氨溶液检验</a:t>
            </a:r>
            <a:r>
              <a:rPr lang="en-US" sz="2000" b="0">
                <a:latin typeface="微软雅黑" panose="020B0503020204020204" charset="-122"/>
                <a:ea typeface="微软雅黑" panose="020B0503020204020204" charset="-122"/>
                <a:cs typeface="微软雅黑" panose="020B0503020204020204" charset="-122"/>
              </a:rPr>
              <a:t>—CHO</a:t>
            </a:r>
            <a:r>
              <a:rPr lang="zh-CN" sz="2000" b="0">
                <a:latin typeface="微软雅黑" panose="020B0503020204020204" charset="-122"/>
                <a:ea typeface="微软雅黑" panose="020B0503020204020204" charset="-122"/>
                <a:cs typeface="微软雅黑" panose="020B0503020204020204" charset="-122"/>
              </a:rPr>
              <a:t>前</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需确保溶液显碱性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否则无法检验。</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P225</a:t>
            </a:r>
            <a:endParaRPr lang="en-US" altLang="zh-CN" sz="2000">
              <a:solidFill>
                <a:schemeClr val="bg1"/>
              </a:solidFill>
              <a:latin typeface="微软雅黑W10 Bold" charset="0"/>
              <a:ea typeface="微软雅黑W10 Bold" charset="0"/>
            </a:endParaRPr>
          </a:p>
        </p:txBody>
      </p:sp>
      <p:sp>
        <p:nvSpPr>
          <p:cNvPr id="206" name="文本框 205"/>
          <p:cNvSpPr txBox="1"/>
          <p:nvPr/>
        </p:nvSpPr>
        <p:spPr>
          <a:xfrm>
            <a:off x="635000" y="1073785"/>
            <a:ext cx="5080000" cy="460375"/>
          </a:xfrm>
          <a:prstGeom prst="rect">
            <a:avLst/>
          </a:prstGeom>
          <a:noFill/>
          <a:ln w="9525">
            <a:noFill/>
          </a:ln>
        </p:spPr>
        <p:txBody>
          <a:bodyPr>
            <a:spAutoFit/>
          </a:bodyPr>
          <a:p>
            <a:pPr indent="0"/>
            <a:r>
              <a:rPr lang="en-US" sz="2400" b="0">
                <a:solidFill>
                  <a:srgbClr val="FF0000"/>
                </a:solidFill>
                <a:latin typeface="微软雅黑" panose="020B0503020204020204" charset="-122"/>
                <a:ea typeface="微软雅黑" panose="020B0503020204020204" charset="-122"/>
                <a:cs typeface="微软雅黑" panose="020B0503020204020204" charset="-122"/>
              </a:rPr>
              <a:t> </a:t>
            </a:r>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2</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36600" y="1628140"/>
            <a:ext cx="675703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北京</a:t>
            </a:r>
            <a:r>
              <a:rPr lang="en-US" sz="2000" b="0">
                <a:latin typeface="微软雅黑" panose="020B0503020204020204" charset="-122"/>
                <a:ea typeface="微软雅黑" panose="020B0503020204020204" charset="-122"/>
                <a:cs typeface="微软雅黑" panose="020B0503020204020204" charset="-122"/>
              </a:rPr>
              <a:t>2020</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8,3</a:t>
            </a:r>
            <a:r>
              <a:rPr lang="zh-CN" sz="2000" b="0">
                <a:latin typeface="微软雅黑" panose="020B0503020204020204" charset="-122"/>
                <a:ea typeface="微软雅黑" panose="020B0503020204020204" charset="-122"/>
                <a:cs typeface="微软雅黑" panose="020B0503020204020204" charset="-122"/>
              </a:rPr>
              <a:t>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淀粉在人体内的变化过程如下</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1804035" y="2444115"/>
            <a:ext cx="1406525" cy="598170"/>
          </a:xfrm>
          <a:prstGeom prst="rect">
            <a:avLst/>
          </a:prstGeom>
          <a:noFill/>
          <a:ln w="9525">
            <a:noFill/>
          </a:ln>
        </p:spPr>
      </p:pic>
      <p:pic>
        <p:nvPicPr>
          <p:cNvPr id="207" name="图片 206"/>
          <p:cNvPicPr/>
          <p:nvPr/>
        </p:nvPicPr>
        <p:blipFill>
          <a:blip r:embed="rId2"/>
          <a:stretch>
            <a:fillRect/>
          </a:stretch>
        </p:blipFill>
        <p:spPr>
          <a:xfrm>
            <a:off x="3035300" y="2442845"/>
            <a:ext cx="520700" cy="452755"/>
          </a:xfrm>
          <a:prstGeom prst="rect">
            <a:avLst/>
          </a:prstGeom>
          <a:noFill/>
          <a:ln w="9525">
            <a:noFill/>
          </a:ln>
        </p:spPr>
      </p:pic>
      <p:pic>
        <p:nvPicPr>
          <p:cNvPr id="208" name="图片 207"/>
          <p:cNvPicPr/>
          <p:nvPr/>
        </p:nvPicPr>
        <p:blipFill>
          <a:blip r:embed="rId3"/>
          <a:stretch>
            <a:fillRect/>
          </a:stretch>
        </p:blipFill>
        <p:spPr>
          <a:xfrm>
            <a:off x="3731260" y="2443480"/>
            <a:ext cx="1064895" cy="599440"/>
          </a:xfrm>
          <a:prstGeom prst="rect">
            <a:avLst/>
          </a:prstGeom>
          <a:noFill/>
          <a:ln w="9525">
            <a:noFill/>
          </a:ln>
        </p:spPr>
      </p:pic>
      <p:pic>
        <p:nvPicPr>
          <p:cNvPr id="209" name="图片 208"/>
          <p:cNvPicPr/>
          <p:nvPr/>
        </p:nvPicPr>
        <p:blipFill>
          <a:blip r:embed="rId4"/>
          <a:stretch>
            <a:fillRect/>
          </a:stretch>
        </p:blipFill>
        <p:spPr>
          <a:xfrm>
            <a:off x="4796155" y="2444115"/>
            <a:ext cx="523875" cy="492760"/>
          </a:xfrm>
          <a:prstGeom prst="rect">
            <a:avLst/>
          </a:prstGeom>
          <a:noFill/>
          <a:ln w="9525">
            <a:noFill/>
          </a:ln>
        </p:spPr>
      </p:pic>
      <p:pic>
        <p:nvPicPr>
          <p:cNvPr id="210" name="图片 209"/>
          <p:cNvPicPr/>
          <p:nvPr/>
        </p:nvPicPr>
        <p:blipFill>
          <a:blip r:embed="rId5"/>
          <a:stretch>
            <a:fillRect/>
          </a:stretch>
        </p:blipFill>
        <p:spPr>
          <a:xfrm>
            <a:off x="5398770" y="2444115"/>
            <a:ext cx="886460" cy="555625"/>
          </a:xfrm>
          <a:prstGeom prst="rect">
            <a:avLst/>
          </a:prstGeom>
          <a:noFill/>
          <a:ln w="9525">
            <a:noFill/>
          </a:ln>
        </p:spPr>
      </p:pic>
      <p:pic>
        <p:nvPicPr>
          <p:cNvPr id="211" name="图片 210"/>
          <p:cNvPicPr/>
          <p:nvPr/>
        </p:nvPicPr>
        <p:blipFill>
          <a:blip r:embed="rId6"/>
          <a:stretch>
            <a:fillRect/>
          </a:stretch>
        </p:blipFill>
        <p:spPr>
          <a:xfrm>
            <a:off x="6285230" y="2444115"/>
            <a:ext cx="454025" cy="492760"/>
          </a:xfrm>
          <a:prstGeom prst="rect">
            <a:avLst/>
          </a:prstGeom>
          <a:noFill/>
          <a:ln w="9525">
            <a:noFill/>
          </a:ln>
        </p:spPr>
      </p:pic>
      <p:pic>
        <p:nvPicPr>
          <p:cNvPr id="212" name="图片 211"/>
          <p:cNvPicPr/>
          <p:nvPr/>
        </p:nvPicPr>
        <p:blipFill>
          <a:blip r:embed="rId7"/>
          <a:stretch>
            <a:fillRect/>
          </a:stretch>
        </p:blipFill>
        <p:spPr>
          <a:xfrm>
            <a:off x="6739255" y="2442845"/>
            <a:ext cx="864870" cy="494030"/>
          </a:xfrm>
          <a:prstGeom prst="rect">
            <a:avLst/>
          </a:prstGeom>
          <a:noFill/>
          <a:ln w="9525">
            <a:noFill/>
          </a:ln>
        </p:spPr>
      </p:pic>
      <p:pic>
        <p:nvPicPr>
          <p:cNvPr id="213" name="图片 212"/>
          <p:cNvPicPr/>
          <p:nvPr/>
        </p:nvPicPr>
        <p:blipFill>
          <a:blip r:embed="rId8"/>
          <a:stretch>
            <a:fillRect/>
          </a:stretch>
        </p:blipFill>
        <p:spPr>
          <a:xfrm>
            <a:off x="7604125" y="2462530"/>
            <a:ext cx="518160" cy="433070"/>
          </a:xfrm>
          <a:prstGeom prst="rect">
            <a:avLst/>
          </a:prstGeom>
          <a:noFill/>
          <a:ln w="9525">
            <a:noFill/>
          </a:ln>
        </p:spPr>
      </p:pic>
      <p:sp>
        <p:nvSpPr>
          <p:cNvPr id="214" name="文本框 213"/>
          <p:cNvSpPr txBox="1"/>
          <p:nvPr/>
        </p:nvSpPr>
        <p:spPr>
          <a:xfrm>
            <a:off x="8228330" y="2538094"/>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89635" y="3149600"/>
            <a:ext cx="7619365" cy="2399665"/>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下列说法不正确的是</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A.</a:t>
            </a:r>
            <a:r>
              <a:rPr lang="en-US" sz="2000" b="0" i="1">
                <a:latin typeface="微软雅黑" panose="020B0503020204020204" charset="-122"/>
                <a:ea typeface="微软雅黑" panose="020B0503020204020204" charset="-122"/>
                <a:cs typeface="微软雅黑" panose="020B0503020204020204" charset="-122"/>
              </a:rPr>
              <a:t>n</a:t>
            </a:r>
            <a:r>
              <a:rPr lang="en-US" sz="2000" b="0">
                <a:latin typeface="微软雅黑" panose="020B0503020204020204" charset="-122"/>
                <a:ea typeface="微软雅黑" panose="020B0503020204020204" charset="-122"/>
                <a:cs typeface="微软雅黑" panose="020B0503020204020204" charset="-122"/>
              </a:rPr>
              <a:t>&lt;</a:t>
            </a:r>
            <a:r>
              <a:rPr lang="en-US" sz="2000" b="0" i="1">
                <a:latin typeface="微软雅黑" panose="020B0503020204020204" charset="-122"/>
                <a:ea typeface="微软雅黑" panose="020B0503020204020204" charset="-122"/>
                <a:cs typeface="微软雅黑" panose="020B0503020204020204" charset="-122"/>
              </a:rPr>
              <a:t>m</a:t>
            </a:r>
            <a:r>
              <a:rPr lang="en-US" sz="2000" b="0">
                <a:latin typeface="微软雅黑" panose="020B0503020204020204" charset="-122"/>
                <a:ea typeface="微软雅黑" panose="020B0503020204020204" charset="-122"/>
                <a:cs typeface="微软雅黑" panose="020B0503020204020204" charset="-122"/>
              </a:rPr>
              <a:t>B.</a:t>
            </a:r>
            <a:r>
              <a:rPr lang="zh-CN" sz="2000" b="0">
                <a:latin typeface="微软雅黑" panose="020B0503020204020204" charset="-122"/>
                <a:ea typeface="微软雅黑" panose="020B0503020204020204" charset="-122"/>
                <a:cs typeface="微软雅黑" panose="020B0503020204020204" charset="-122"/>
              </a:rPr>
              <a:t>麦芽糖属于二糖</a:t>
            </a:r>
            <a:r>
              <a:rPr lang="en-US" sz="2000" b="0">
                <a:latin typeface="微软雅黑" panose="020B0503020204020204" charset="-122"/>
                <a:ea typeface="微软雅黑" panose="020B0503020204020204" charset="-122"/>
                <a:cs typeface="微软雅黑" panose="020B0503020204020204" charset="-122"/>
              </a:rPr>
              <a:t>C.③</a:t>
            </a:r>
            <a:r>
              <a:rPr lang="zh-CN" sz="2000" b="0">
                <a:latin typeface="微软雅黑" panose="020B0503020204020204" charset="-122"/>
                <a:ea typeface="微软雅黑" panose="020B0503020204020204" charset="-122"/>
                <a:cs typeface="微软雅黑" panose="020B0503020204020204" charset="-122"/>
              </a:rPr>
              <a:t>的反应是水解反应</a:t>
            </a:r>
            <a:r>
              <a:rPr lang="en-US" sz="2000" b="0">
                <a:latin typeface="微软雅黑" panose="020B0503020204020204" charset="-122"/>
                <a:ea typeface="微软雅黑" panose="020B0503020204020204" charset="-122"/>
                <a:cs typeface="微软雅黑" panose="020B0503020204020204" charset="-122"/>
              </a:rPr>
              <a:t>D.④</a:t>
            </a:r>
            <a:r>
              <a:rPr lang="zh-CN" sz="2000" b="0">
                <a:latin typeface="微软雅黑" panose="020B0503020204020204" charset="-122"/>
                <a:ea typeface="微软雅黑" panose="020B0503020204020204" charset="-122"/>
                <a:cs typeface="微软雅黑" panose="020B0503020204020204" charset="-122"/>
              </a:rPr>
              <a:t>的反应为人体提供能量</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896995" y="3301365"/>
            <a:ext cx="4064000" cy="398780"/>
          </a:xfrm>
          <a:prstGeom prst="rect">
            <a:avLst/>
          </a:prstGeom>
          <a:noFill/>
        </p:spPr>
        <p:txBody>
          <a:bodyPr wrap="square" rtlCol="0">
            <a:spAutoFit/>
          </a:bodyPr>
          <a:p>
            <a:r>
              <a:rPr lang="zh-CN" altLang="en-US" sz="2000">
                <a:solidFill>
                  <a:srgbClr val="FF0000"/>
                </a:solidFill>
              </a:rPr>
              <a:t>A</a:t>
            </a:r>
            <a:endParaRPr lang="zh-CN" altLang="en-US" sz="20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P225</a:t>
            </a:r>
            <a:endParaRPr lang="en-US" altLang="zh-CN" sz="2000">
              <a:solidFill>
                <a:schemeClr val="bg1"/>
              </a:solidFill>
              <a:latin typeface="微软雅黑W10 Bold" charset="0"/>
              <a:ea typeface="微软雅黑W10 Bold" charset="0"/>
            </a:endParaRPr>
          </a:p>
        </p:txBody>
      </p:sp>
      <p:sp>
        <p:nvSpPr>
          <p:cNvPr id="214" name="文本框 213"/>
          <p:cNvSpPr txBox="1"/>
          <p:nvPr/>
        </p:nvSpPr>
        <p:spPr>
          <a:xfrm>
            <a:off x="487680" y="1056640"/>
            <a:ext cx="10935335" cy="4225290"/>
          </a:xfrm>
          <a:prstGeom prst="rect">
            <a:avLst/>
          </a:prstGeom>
          <a:noFill/>
          <a:ln w="9525">
            <a:noFill/>
          </a:ln>
        </p:spPr>
        <p:txBody>
          <a:bodyPr>
            <a:no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【解析】根据淀粉在人体内的变化过程图可知</a:t>
            </a:r>
            <a:r>
              <a:rPr lang="en-US" sz="2000" b="0">
                <a:latin typeface="微软雅黑" panose="020B0503020204020204" charset="-122"/>
                <a:ea typeface="微软雅黑" panose="020B0503020204020204" charset="-122"/>
                <a:cs typeface="微软雅黑" panose="020B0503020204020204" charset="-122"/>
              </a:rPr>
              <a:t>,①</a:t>
            </a:r>
            <a:r>
              <a:rPr lang="zh-CN" sz="2000" b="0">
                <a:latin typeface="微软雅黑" panose="020B0503020204020204" charset="-122"/>
                <a:ea typeface="微软雅黑" panose="020B0503020204020204" charset="-122"/>
                <a:cs typeface="微软雅黑" panose="020B0503020204020204" charset="-122"/>
              </a:rPr>
              <a:t>为断链降低聚合度的反应</a:t>
            </a:r>
            <a:r>
              <a:rPr lang="en-US" sz="2000" b="0">
                <a:latin typeface="微软雅黑" panose="020B0503020204020204" charset="-122"/>
                <a:ea typeface="微软雅黑" panose="020B0503020204020204" charset="-122"/>
                <a:cs typeface="微软雅黑" panose="020B0503020204020204" charset="-122"/>
              </a:rPr>
              <a:t>,②③</a:t>
            </a:r>
            <a:r>
              <a:rPr lang="zh-CN" sz="2000" b="0">
                <a:latin typeface="微软雅黑" panose="020B0503020204020204" charset="-122"/>
                <a:ea typeface="微软雅黑" panose="020B0503020204020204" charset="-122"/>
                <a:cs typeface="微软雅黑" panose="020B0503020204020204" charset="-122"/>
              </a:rPr>
              <a:t>为水解反应</a:t>
            </a:r>
            <a:r>
              <a:rPr lang="en-US" sz="2000" b="0">
                <a:latin typeface="微软雅黑" panose="020B0503020204020204" charset="-122"/>
                <a:ea typeface="微软雅黑" panose="020B0503020204020204" charset="-122"/>
                <a:cs typeface="微软雅黑" panose="020B0503020204020204" charset="-122"/>
              </a:rPr>
              <a:t>,④</a:t>
            </a:r>
            <a:r>
              <a:rPr lang="zh-CN" sz="2000" b="0">
                <a:latin typeface="微软雅黑" panose="020B0503020204020204" charset="-122"/>
                <a:ea typeface="微软雅黑" panose="020B0503020204020204" charset="-122"/>
                <a:cs typeface="微软雅黑" panose="020B0503020204020204" charset="-122"/>
              </a:rPr>
              <a:t>为氧化反应。淀粉在加热、酸或淀粉酶的作用下发生分解和水解时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大分子的淀粉首先转化为小分子的中间物质</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糊精</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n</a:t>
            </a:r>
            <a:r>
              <a:rPr lang="en-US" sz="2000" b="0">
                <a:latin typeface="微软雅黑" panose="020B0503020204020204" charset="-122"/>
                <a:ea typeface="微软雅黑" panose="020B0503020204020204" charset="-122"/>
                <a:cs typeface="微软雅黑" panose="020B0503020204020204" charset="-122"/>
              </a:rPr>
              <a:t>&gt;</a:t>
            </a:r>
            <a:r>
              <a:rPr lang="en-US" sz="2000" b="0" i="1">
                <a:latin typeface="微软雅黑" panose="020B0503020204020204" charset="-122"/>
                <a:ea typeface="微软雅黑" panose="020B0503020204020204" charset="-122"/>
                <a:cs typeface="微软雅黑" panose="020B0503020204020204" charset="-122"/>
              </a:rPr>
              <a:t>m</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故</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分子麦芽糖在一定条件下水解为</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分子的单糖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麦芽糖属于二糖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故</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过程</a:t>
            </a:r>
            <a:r>
              <a:rPr lang="en-US" sz="2000" b="0">
                <a:latin typeface="微软雅黑" panose="020B0503020204020204" charset="-122"/>
                <a:ea typeface="微软雅黑" panose="020B0503020204020204" charset="-122"/>
                <a:cs typeface="微软雅黑" panose="020B0503020204020204" charset="-122"/>
              </a:rPr>
              <a:t>③</a:t>
            </a:r>
            <a:r>
              <a:rPr lang="zh-CN" sz="2000" b="0">
                <a:latin typeface="微软雅黑" panose="020B0503020204020204" charset="-122"/>
                <a:ea typeface="微软雅黑" panose="020B0503020204020204" charset="-122"/>
                <a:cs typeface="微软雅黑" panose="020B0503020204020204" charset="-122"/>
              </a:rPr>
              <a:t>为麦芽糖生成葡萄糖的反应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是水解反应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故</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;④</a:t>
            </a:r>
            <a:r>
              <a:rPr lang="zh-CN" sz="2000" b="0">
                <a:latin typeface="微软雅黑" panose="020B0503020204020204" charset="-122"/>
                <a:ea typeface="微软雅黑" panose="020B0503020204020204" charset="-122"/>
                <a:cs typeface="微软雅黑" panose="020B0503020204020204" charset="-122"/>
              </a:rPr>
              <a:t>为葡萄糖被氧化生成二氧化碳和水的反应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能为人体提供能量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故</a:t>
            </a: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正确。</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14" name="文本框 213"/>
          <p:cNvSpPr txBox="1"/>
          <p:nvPr/>
        </p:nvSpPr>
        <p:spPr>
          <a:xfrm>
            <a:off x="724535" y="946785"/>
            <a:ext cx="5080000" cy="460375"/>
          </a:xfrm>
          <a:prstGeom prst="rect">
            <a:avLst/>
          </a:prstGeom>
          <a:noFill/>
          <a:ln w="9525">
            <a:noFill/>
          </a:ln>
        </p:spPr>
        <p:txBody>
          <a:bodyPr>
            <a:spAutoFit/>
          </a:bodyPr>
          <a:p>
            <a:pPr indent="0"/>
            <a:r>
              <a:rPr lang="zh-CN" sz="2400" b="0">
                <a:solidFill>
                  <a:schemeClr val="tx1"/>
                </a:solidFill>
                <a:latin typeface="微软雅黑" panose="020B0503020204020204" charset="-122"/>
                <a:ea typeface="微软雅黑" panose="020B0503020204020204" charset="-122"/>
                <a:cs typeface="微软雅黑" panose="020B0503020204020204" charset="-122"/>
              </a:rPr>
              <a:t>考法</a:t>
            </a:r>
            <a:r>
              <a:rPr lang="en-US" sz="2400" b="0">
                <a:solidFill>
                  <a:schemeClr val="tx1"/>
                </a:solidFill>
                <a:latin typeface="微软雅黑" panose="020B0503020204020204" charset="-122"/>
                <a:ea typeface="微软雅黑" panose="020B0503020204020204" charset="-122"/>
                <a:cs typeface="微软雅黑" panose="020B0503020204020204" charset="-122"/>
              </a:rPr>
              <a:t>3</a:t>
            </a:r>
            <a:r>
              <a:rPr lang="zh-CN" sz="2400" b="0">
                <a:solidFill>
                  <a:schemeClr val="tx1"/>
                </a:solidFill>
                <a:latin typeface="微软雅黑" panose="020B0503020204020204" charset="-122"/>
                <a:ea typeface="微软雅黑" panose="020B0503020204020204" charset="-122"/>
                <a:cs typeface="微软雅黑" panose="020B0503020204020204" charset="-122"/>
              </a:rPr>
              <a:t>　聚合反应　单体的判断</a:t>
            </a:r>
            <a:endParaRPr lang="zh-CN" altLang="en-US" sz="2400" b="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24230" y="1463040"/>
            <a:ext cx="10578465" cy="1014730"/>
          </a:xfrm>
          <a:prstGeom prst="rect">
            <a:avLst/>
          </a:prstGeom>
          <a:noFill/>
          <a:ln w="9525">
            <a:noFill/>
          </a:ln>
        </p:spPr>
        <p:txBody>
          <a:bodyPr wrap="square">
            <a:sp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0">
                <a:solidFill>
                  <a:schemeClr val="tx1"/>
                </a:solidFill>
                <a:latin typeface="微软雅黑" panose="020B0503020204020204" charset="-122"/>
                <a:ea typeface="微软雅黑" panose="020B0503020204020204" charset="-122"/>
                <a:cs typeface="微软雅黑" panose="020B0503020204020204" charset="-122"/>
              </a:rPr>
              <a:t>加聚反应的书写方法</a:t>
            </a:r>
            <a:r>
              <a:rPr lang="en-US" sz="2000" b="0">
                <a:solidFill>
                  <a:schemeClr val="tx1"/>
                </a:solidFill>
                <a:latin typeface="微软雅黑" panose="020B0503020204020204" charset="-122"/>
                <a:ea typeface="微软雅黑" panose="020B0503020204020204" charset="-122"/>
                <a:cs typeface="微软雅黑" panose="020B0503020204020204" charset="-122"/>
              </a:rPr>
              <a:t>(1)</a:t>
            </a:r>
            <a:r>
              <a:rPr lang="zh-CN" sz="2000" b="0">
                <a:solidFill>
                  <a:schemeClr val="tx1"/>
                </a:solidFill>
                <a:latin typeface="微软雅黑" panose="020B0503020204020204" charset="-122"/>
                <a:ea typeface="微软雅黑" panose="020B0503020204020204" charset="-122"/>
                <a:cs typeface="微软雅黑" panose="020B0503020204020204" charset="-122"/>
              </a:rPr>
              <a:t>单烯烃型单体加聚时</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断开双键</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键分两端</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添上括号</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右下写</a:t>
            </a:r>
            <a:r>
              <a:rPr lang="en-US" sz="2000" b="0" i="1">
                <a:solidFill>
                  <a:schemeClr val="tx1"/>
                </a:solidFill>
                <a:latin typeface="微软雅黑" panose="020B0503020204020204" charset="-122"/>
                <a:ea typeface="微软雅黑" panose="020B0503020204020204" charset="-122"/>
                <a:cs typeface="微软雅黑" panose="020B0503020204020204" charset="-122"/>
              </a:rPr>
              <a:t>n</a:t>
            </a:r>
            <a:r>
              <a:rPr lang="zh-CN" sz="2000" b="0">
                <a:solidFill>
                  <a:schemeClr val="tx1"/>
                </a:solidFill>
                <a:latin typeface="微软雅黑" panose="020B0503020204020204" charset="-122"/>
                <a:ea typeface="微软雅黑" panose="020B0503020204020204" charset="-122"/>
                <a:cs typeface="微软雅黑" panose="020B0503020204020204" charset="-122"/>
              </a:rPr>
              <a:t>。例如</a:t>
            </a:r>
            <a:r>
              <a:rPr lang="en-US" sz="2000" b="0">
                <a:solidFill>
                  <a:schemeClr val="tx1"/>
                </a:solidFill>
                <a:latin typeface="微软雅黑" panose="020B0503020204020204" charset="-122"/>
                <a:ea typeface="微软雅黑" panose="020B0503020204020204" charset="-122"/>
                <a:cs typeface="微软雅黑" panose="020B0503020204020204" charset="-122"/>
              </a:rPr>
              <a:t>:</a:t>
            </a:r>
            <a:endParaRPr lang="en-US"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2792730" y="2609850"/>
            <a:ext cx="1139190" cy="327660"/>
          </a:xfrm>
          <a:prstGeom prst="rect">
            <a:avLst/>
          </a:prstGeom>
          <a:noFill/>
          <a:ln w="9525">
            <a:noFill/>
          </a:ln>
        </p:spPr>
      </p:pic>
      <p:pic>
        <p:nvPicPr>
          <p:cNvPr id="215" name="图片 214"/>
          <p:cNvPicPr/>
          <p:nvPr/>
        </p:nvPicPr>
        <p:blipFill>
          <a:blip r:embed="rId2"/>
          <a:stretch>
            <a:fillRect/>
          </a:stretch>
        </p:blipFill>
        <p:spPr>
          <a:xfrm>
            <a:off x="3865880" y="2533650"/>
            <a:ext cx="876300" cy="450850"/>
          </a:xfrm>
          <a:prstGeom prst="rect">
            <a:avLst/>
          </a:prstGeom>
          <a:noFill/>
          <a:ln w="9525">
            <a:noFill/>
          </a:ln>
        </p:spPr>
      </p:pic>
      <p:pic>
        <p:nvPicPr>
          <p:cNvPr id="216" name="图片 215"/>
          <p:cNvPicPr/>
          <p:nvPr/>
        </p:nvPicPr>
        <p:blipFill>
          <a:blip r:embed="rId3"/>
          <a:stretch>
            <a:fillRect/>
          </a:stretch>
        </p:blipFill>
        <p:spPr>
          <a:xfrm>
            <a:off x="4882515" y="2528570"/>
            <a:ext cx="990600" cy="478155"/>
          </a:xfrm>
          <a:prstGeom prst="rect">
            <a:avLst/>
          </a:prstGeom>
          <a:noFill/>
          <a:ln w="9525">
            <a:noFill/>
          </a:ln>
        </p:spPr>
      </p:pic>
      <p:sp>
        <p:nvSpPr>
          <p:cNvPr id="217" name="文本框 216"/>
          <p:cNvSpPr txBox="1"/>
          <p:nvPr/>
        </p:nvSpPr>
        <p:spPr>
          <a:xfrm>
            <a:off x="632460" y="3011805"/>
            <a:ext cx="9368790" cy="553085"/>
          </a:xfrm>
          <a:prstGeom prst="rect">
            <a:avLst/>
          </a:prstGeom>
          <a:noFill/>
          <a:ln w="9525">
            <a:noFill/>
          </a:ln>
        </p:spPr>
        <p:txBody>
          <a:bodyPr wrap="square">
            <a:spAutoFit/>
          </a:bodyPr>
          <a:p>
            <a:pPr indent="0" algn="ctr"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二烯烃型单体加聚时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单变双</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双变单</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破两头</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移中间</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添上括号</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右下写</a:t>
            </a:r>
            <a:r>
              <a:rPr lang="en-US" sz="2000" b="0" i="1">
                <a:latin typeface="微软雅黑" panose="020B0503020204020204" charset="-122"/>
                <a:ea typeface="微软雅黑" panose="020B0503020204020204" charset="-122"/>
                <a:cs typeface="微软雅黑" panose="020B0503020204020204" charset="-122"/>
              </a:rPr>
              <a:t>n</a:t>
            </a:r>
            <a:r>
              <a:rPr lang="zh-CN" sz="2000" b="0">
                <a:latin typeface="微软雅黑" panose="020B0503020204020204" charset="-122"/>
                <a:ea typeface="微软雅黑" panose="020B0503020204020204" charset="-122"/>
                <a:cs typeface="微软雅黑" panose="020B0503020204020204" charset="-122"/>
              </a:rPr>
              <a:t>。例如</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4"/>
          <a:stretch>
            <a:fillRect/>
          </a:stretch>
        </p:blipFill>
        <p:spPr>
          <a:xfrm>
            <a:off x="2837180" y="3788410"/>
            <a:ext cx="1094105" cy="297815"/>
          </a:xfrm>
          <a:prstGeom prst="rect">
            <a:avLst/>
          </a:prstGeom>
          <a:noFill/>
          <a:ln w="9525">
            <a:noFill/>
          </a:ln>
        </p:spPr>
      </p:pic>
      <p:pic>
        <p:nvPicPr>
          <p:cNvPr id="218" name="图片 217"/>
          <p:cNvPicPr/>
          <p:nvPr/>
        </p:nvPicPr>
        <p:blipFill>
          <a:blip r:embed="rId2"/>
          <a:stretch>
            <a:fillRect/>
          </a:stretch>
        </p:blipFill>
        <p:spPr>
          <a:xfrm>
            <a:off x="4090670" y="3639185"/>
            <a:ext cx="652145" cy="374015"/>
          </a:xfrm>
          <a:prstGeom prst="rect">
            <a:avLst/>
          </a:prstGeom>
          <a:noFill/>
          <a:ln w="9525">
            <a:noFill/>
          </a:ln>
        </p:spPr>
      </p:pic>
      <p:pic>
        <p:nvPicPr>
          <p:cNvPr id="219" name="图片 218"/>
          <p:cNvPicPr/>
          <p:nvPr/>
        </p:nvPicPr>
        <p:blipFill>
          <a:blip r:embed="rId5"/>
          <a:stretch>
            <a:fillRect/>
          </a:stretch>
        </p:blipFill>
        <p:spPr>
          <a:xfrm>
            <a:off x="4848860" y="3705225"/>
            <a:ext cx="1346835" cy="349885"/>
          </a:xfrm>
          <a:prstGeom prst="rect">
            <a:avLst/>
          </a:prstGeom>
          <a:noFill/>
          <a:ln w="9525">
            <a:noFill/>
          </a:ln>
        </p:spPr>
      </p:pic>
      <p:sp>
        <p:nvSpPr>
          <p:cNvPr id="220" name="文本框 219"/>
          <p:cNvSpPr txBox="1"/>
          <p:nvPr/>
        </p:nvSpPr>
        <p:spPr>
          <a:xfrm>
            <a:off x="724535" y="4090670"/>
            <a:ext cx="10049510" cy="553085"/>
          </a:xfrm>
          <a:prstGeom prst="rect">
            <a:avLst/>
          </a:prstGeom>
          <a:noFill/>
          <a:ln w="9525">
            <a:noFill/>
          </a:ln>
        </p:spPr>
        <p:txBody>
          <a:bodyPr wrap="square">
            <a:spAutoFit/>
          </a:bodyPr>
          <a:p>
            <a:pPr indent="0" algn="ctr"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各含有一个碳碳双键的两种单体聚合时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双键打开</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中间相连</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添上括号</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右下写</a:t>
            </a:r>
            <a:r>
              <a:rPr lang="en-US" sz="2000" b="0" i="1">
                <a:latin typeface="微软雅黑" panose="020B0503020204020204" charset="-122"/>
                <a:ea typeface="微软雅黑" panose="020B0503020204020204" charset="-122"/>
                <a:cs typeface="微软雅黑" panose="020B0503020204020204" charset="-122"/>
              </a:rPr>
              <a:t>n</a:t>
            </a:r>
            <a:r>
              <a:rPr lang="zh-CN" sz="2000" b="0">
                <a:latin typeface="微软雅黑" panose="020B0503020204020204" charset="-122"/>
                <a:ea typeface="微软雅黑" panose="020B0503020204020204" charset="-122"/>
                <a:cs typeface="微软雅黑" panose="020B0503020204020204" charset="-122"/>
              </a:rPr>
              <a:t>。例如</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6"/>
          <a:stretch>
            <a:fillRect/>
          </a:stretch>
        </p:blipFill>
        <p:spPr>
          <a:xfrm>
            <a:off x="2837180" y="4907915"/>
            <a:ext cx="852170" cy="364490"/>
          </a:xfrm>
          <a:prstGeom prst="rect">
            <a:avLst/>
          </a:prstGeom>
          <a:noFill/>
          <a:ln w="9525">
            <a:noFill/>
          </a:ln>
        </p:spPr>
      </p:pic>
      <p:sp>
        <p:nvSpPr>
          <p:cNvPr id="221" name="文本框 220"/>
          <p:cNvSpPr txBox="1"/>
          <p:nvPr/>
        </p:nvSpPr>
        <p:spPr>
          <a:xfrm>
            <a:off x="1209675" y="4667250"/>
            <a:ext cx="5080000" cy="558165"/>
          </a:xfrm>
          <a:prstGeom prst="rect">
            <a:avLst/>
          </a:prstGeom>
          <a:noFill/>
          <a:ln w="9525">
            <a:noFill/>
          </a:ln>
        </p:spPr>
        <p:txBody>
          <a:bodyPr>
            <a:noAutofit/>
          </a:bodyPr>
          <a:p>
            <a:pPr indent="0" algn="ctr"/>
            <a:r>
              <a:rPr lang="en-US" b="0">
                <a:latin typeface="NEU-BZ" charset="0"/>
                <a:ea typeface="宋体" panose="02010600030101010101" pitchFamily="2" charset="-122"/>
                <a:cs typeface="Times New Roman" panose="02020603050405020304" charset="0"/>
              </a:rPr>
              <a:t>+</a:t>
            </a:r>
            <a:endParaRPr lang="en-US" altLang="en-US" b="0">
              <a:latin typeface="NEU-BZ" charset="0"/>
              <a:ea typeface="宋体" panose="02010600030101010101" pitchFamily="2" charset="-122"/>
              <a:cs typeface="Times New Roman" panose="02020603050405020304" charset="0"/>
            </a:endParaRPr>
          </a:p>
        </p:txBody>
      </p:sp>
      <p:pic>
        <p:nvPicPr>
          <p:cNvPr id="7" name="图片 6"/>
          <p:cNvPicPr/>
          <p:nvPr/>
        </p:nvPicPr>
        <p:blipFill>
          <a:blip r:embed="rId7"/>
          <a:stretch>
            <a:fillRect/>
          </a:stretch>
        </p:blipFill>
        <p:spPr>
          <a:xfrm>
            <a:off x="3865880" y="4907915"/>
            <a:ext cx="808355" cy="520700"/>
          </a:xfrm>
          <a:prstGeom prst="rect">
            <a:avLst/>
          </a:prstGeom>
          <a:noFill/>
          <a:ln w="9525">
            <a:noFill/>
          </a:ln>
        </p:spPr>
      </p:pic>
      <p:pic>
        <p:nvPicPr>
          <p:cNvPr id="222" name="图片 221"/>
          <p:cNvPicPr/>
          <p:nvPr/>
        </p:nvPicPr>
        <p:blipFill>
          <a:blip r:embed="rId8"/>
          <a:stretch>
            <a:fillRect/>
          </a:stretch>
        </p:blipFill>
        <p:spPr>
          <a:xfrm>
            <a:off x="4629150" y="4816475"/>
            <a:ext cx="673735" cy="374015"/>
          </a:xfrm>
          <a:prstGeom prst="rect">
            <a:avLst/>
          </a:prstGeom>
          <a:noFill/>
          <a:ln w="9525">
            <a:noFill/>
          </a:ln>
        </p:spPr>
      </p:pic>
      <p:pic>
        <p:nvPicPr>
          <p:cNvPr id="223" name="图片 222"/>
          <p:cNvPicPr/>
          <p:nvPr/>
        </p:nvPicPr>
        <p:blipFill>
          <a:blip r:embed="rId9"/>
          <a:stretch>
            <a:fillRect/>
          </a:stretch>
        </p:blipFill>
        <p:spPr>
          <a:xfrm>
            <a:off x="5406390" y="4907915"/>
            <a:ext cx="1664335" cy="5994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24" name="文本框 223"/>
          <p:cNvSpPr txBox="1"/>
          <p:nvPr/>
        </p:nvSpPr>
        <p:spPr>
          <a:xfrm>
            <a:off x="673100" y="842010"/>
            <a:ext cx="10888345" cy="208978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缩聚反应的书写方法缩合聚合物</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简称缩聚物</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的结构简式一般要在方括号外侧写出链节余下的端基原子或原子团</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加成聚合物的端基不确定</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通常用横线</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表示。例如</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聚酯类</a:t>
            </a:r>
            <a:r>
              <a:rPr lang="en-US" sz="2000" b="0">
                <a:latin typeface="微软雅黑" panose="020B0503020204020204" charset="-122"/>
                <a:ea typeface="微软雅黑" panose="020B0503020204020204" charset="-122"/>
                <a:cs typeface="微软雅黑" panose="020B0503020204020204" charset="-122"/>
              </a:rPr>
              <a:t>:—OH</a:t>
            </a:r>
            <a:r>
              <a:rPr lang="zh-CN" sz="2000" b="0">
                <a:latin typeface="微软雅黑" panose="020B0503020204020204" charset="-122"/>
                <a:ea typeface="微软雅黑" panose="020B0503020204020204" charset="-122"/>
                <a:cs typeface="微软雅黑" panose="020B0503020204020204" charset="-122"/>
              </a:rPr>
              <a:t>与</a:t>
            </a:r>
            <a:r>
              <a:rPr lang="en-US" sz="2000" b="0">
                <a:latin typeface="微软雅黑" panose="020B0503020204020204" charset="-122"/>
                <a:ea typeface="微软雅黑" panose="020B0503020204020204" charset="-122"/>
                <a:cs typeface="微软雅黑" panose="020B0503020204020204" charset="-122"/>
              </a:rPr>
              <a:t>—COOH</a:t>
            </a:r>
            <a:r>
              <a:rPr lang="zh-CN" sz="2000" b="0">
                <a:latin typeface="微软雅黑" panose="020B0503020204020204" charset="-122"/>
                <a:ea typeface="微软雅黑" panose="020B0503020204020204" charset="-122"/>
                <a:cs typeface="微软雅黑" panose="020B0503020204020204" charset="-122"/>
              </a:rPr>
              <a:t>间的缩聚</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236345" y="3091815"/>
            <a:ext cx="5080000" cy="398780"/>
          </a:xfrm>
          <a:prstGeom prst="rect">
            <a:avLst/>
          </a:prstGeom>
          <a:noFill/>
          <a:ln w="9525">
            <a:noFill/>
          </a:ln>
        </p:spPr>
        <p:txBody>
          <a:bodyPr>
            <a:spAutoFit/>
          </a:bodyPr>
          <a:p>
            <a:pPr indent="0"/>
            <a:r>
              <a:rPr lang="en-US" sz="2000" b="0" i="1">
                <a:latin typeface="微软雅黑" panose="020B0503020204020204" charset="-122"/>
                <a:ea typeface="微软雅黑" panose="020B0503020204020204" charset="-122"/>
                <a:cs typeface="Times New Roman" panose="02020603050405020304" charset="0"/>
              </a:rPr>
              <a:t>n</a:t>
            </a:r>
            <a:r>
              <a:rPr lang="en-US" sz="2000" b="0">
                <a:latin typeface="微软雅黑" panose="020B0503020204020204" charset="-122"/>
                <a:ea typeface="微软雅黑" panose="020B0503020204020204" charset="-122"/>
                <a:cs typeface="Times New Roman" panose="02020603050405020304" charset="0"/>
              </a:rPr>
              <a:t>HOCH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rPr>
              <a:t>—</a:t>
            </a:r>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OH+</a:t>
            </a:r>
            <a:r>
              <a:rPr lang="en-US" sz="2000" b="0" i="1">
                <a:latin typeface="微软雅黑" panose="020B0503020204020204" charset="-122"/>
                <a:ea typeface="微软雅黑" panose="020B0503020204020204" charset="-122"/>
                <a:cs typeface="Times New Roman" panose="02020603050405020304" charset="0"/>
              </a:rPr>
              <a:t>n</a:t>
            </a:r>
            <a:r>
              <a:rPr lang="en-US" sz="2000" b="0">
                <a:latin typeface="微软雅黑" panose="020B0503020204020204" charset="-122"/>
                <a:ea typeface="微软雅黑" panose="020B0503020204020204" charset="-122"/>
                <a:cs typeface="Times New Roman" panose="02020603050405020304" charset="0"/>
              </a:rPr>
              <a:t>HOOC</a:t>
            </a:r>
            <a:r>
              <a:rPr lang="en-US" sz="2000" b="0">
                <a:latin typeface="微软雅黑" panose="020B0503020204020204" charset="-122"/>
                <a:ea typeface="微软雅黑" panose="020B0503020204020204" charset="-122"/>
              </a:rPr>
              <a:t>—</a:t>
            </a:r>
            <a:r>
              <a:rPr lang="en-US" sz="2000" b="0">
                <a:latin typeface="微软雅黑" panose="020B0503020204020204" charset="-122"/>
                <a:ea typeface="微软雅黑" panose="020B0503020204020204" charset="-122"/>
                <a:cs typeface="Times New Roman" panose="02020603050405020304" charset="0"/>
              </a:rPr>
              <a:t>COOH</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4" name="图片 3"/>
          <p:cNvPicPr/>
          <p:nvPr/>
        </p:nvPicPr>
        <p:blipFill>
          <a:blip r:embed="rId1"/>
          <a:stretch>
            <a:fillRect/>
          </a:stretch>
        </p:blipFill>
        <p:spPr>
          <a:xfrm>
            <a:off x="5827395" y="3024505"/>
            <a:ext cx="846455" cy="450215"/>
          </a:xfrm>
          <a:prstGeom prst="rect">
            <a:avLst/>
          </a:prstGeom>
          <a:noFill/>
          <a:ln w="9525">
            <a:noFill/>
          </a:ln>
        </p:spPr>
      </p:pic>
      <p:pic>
        <p:nvPicPr>
          <p:cNvPr id="225" name="图片 224"/>
          <p:cNvPicPr/>
          <p:nvPr/>
        </p:nvPicPr>
        <p:blipFill>
          <a:blip r:embed="rId2"/>
          <a:stretch>
            <a:fillRect/>
          </a:stretch>
        </p:blipFill>
        <p:spPr>
          <a:xfrm>
            <a:off x="6880225" y="2676525"/>
            <a:ext cx="1944370" cy="798195"/>
          </a:xfrm>
          <a:prstGeom prst="rect">
            <a:avLst/>
          </a:prstGeom>
          <a:noFill/>
          <a:ln w="9525">
            <a:noFill/>
          </a:ln>
        </p:spPr>
      </p:pic>
      <p:sp>
        <p:nvSpPr>
          <p:cNvPr id="226" name="文本框 225"/>
          <p:cNvSpPr txBox="1"/>
          <p:nvPr/>
        </p:nvSpPr>
        <p:spPr>
          <a:xfrm>
            <a:off x="-861695" y="3650615"/>
            <a:ext cx="5080000" cy="675640"/>
          </a:xfrm>
          <a:prstGeom prst="rect">
            <a:avLst/>
          </a:prstGeom>
          <a:noFill/>
          <a:ln w="9525">
            <a:noFill/>
          </a:ln>
        </p:spPr>
        <p:txBody>
          <a:bodyPr>
            <a:spAutoFit/>
          </a:bodyPr>
          <a:p>
            <a:pPr indent="0" algn="r"/>
            <a:r>
              <a:rPr lang="en-US" b="0">
                <a:latin typeface="NEU-BZ" charset="0"/>
                <a:ea typeface="宋体" panose="02010600030101010101" pitchFamily="2" charset="-122"/>
                <a:cs typeface="Times New Roman" panose="02020603050405020304" charset="0"/>
              </a:rPr>
              <a:t></a:t>
            </a:r>
            <a:r>
              <a:rPr lang="en-US" sz="2000" b="0" i="1">
                <a:latin typeface="微软雅黑" panose="020B0503020204020204" charset="-122"/>
                <a:ea typeface="微软雅黑" panose="020B0503020204020204" charset="-122"/>
                <a:cs typeface="Times New Roman" panose="02020603050405020304" charset="0"/>
              </a:rPr>
              <a:t>n</a:t>
            </a:r>
            <a:r>
              <a:rPr lang="en-US" sz="2000" b="0">
                <a:latin typeface="微软雅黑" panose="020B0503020204020204" charset="-122"/>
                <a:ea typeface="微软雅黑" panose="020B0503020204020204" charset="-122"/>
                <a:cs typeface="Times New Roman" panose="02020603050405020304" charset="0"/>
              </a:rPr>
              <a:t>HOCH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rPr>
              <a:t>—</a:t>
            </a:r>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rPr>
              <a:t>—</a:t>
            </a:r>
            <a:r>
              <a:rPr lang="en-US" sz="2000" b="0">
                <a:latin typeface="微软雅黑" panose="020B0503020204020204" charset="-122"/>
                <a:ea typeface="微软雅黑" panose="020B0503020204020204" charset="-122"/>
                <a:cs typeface="Times New Roman" panose="02020603050405020304" charset="0"/>
              </a:rPr>
              <a:t>COOH</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5" name="图片 4"/>
          <p:cNvPicPr/>
          <p:nvPr/>
        </p:nvPicPr>
        <p:blipFill>
          <a:blip r:embed="rId1"/>
          <a:stretch>
            <a:fillRect/>
          </a:stretch>
        </p:blipFill>
        <p:spPr>
          <a:xfrm>
            <a:off x="4218305" y="3908425"/>
            <a:ext cx="728345" cy="417830"/>
          </a:xfrm>
          <a:prstGeom prst="rect">
            <a:avLst/>
          </a:prstGeom>
          <a:noFill/>
          <a:ln w="9525">
            <a:noFill/>
          </a:ln>
        </p:spPr>
      </p:pic>
      <p:pic>
        <p:nvPicPr>
          <p:cNvPr id="227" name="图片 226"/>
          <p:cNvPicPr/>
          <p:nvPr/>
        </p:nvPicPr>
        <p:blipFill>
          <a:blip r:embed="rId3"/>
          <a:stretch>
            <a:fillRect/>
          </a:stretch>
        </p:blipFill>
        <p:spPr>
          <a:xfrm>
            <a:off x="5140960" y="3567430"/>
            <a:ext cx="2219325" cy="719455"/>
          </a:xfrm>
          <a:prstGeom prst="rect">
            <a:avLst/>
          </a:prstGeom>
          <a:noFill/>
          <a:ln w="9525">
            <a:noFill/>
          </a:ln>
        </p:spPr>
      </p:pic>
      <p:sp>
        <p:nvSpPr>
          <p:cNvPr id="228" name="文本框 227"/>
          <p:cNvSpPr txBox="1"/>
          <p:nvPr/>
        </p:nvSpPr>
        <p:spPr>
          <a:xfrm>
            <a:off x="3744595" y="3888105"/>
            <a:ext cx="5080000" cy="398780"/>
          </a:xfrm>
          <a:prstGeom prst="rect">
            <a:avLst/>
          </a:prstGeom>
          <a:noFill/>
          <a:ln w="9525">
            <a:noFill/>
          </a:ln>
        </p:spPr>
        <p:txBody>
          <a:bodyPr>
            <a:spAutoFit/>
          </a:bodyPr>
          <a:p>
            <a:pPr indent="0" algn="r"/>
            <a:r>
              <a:rPr lang="en-US" sz="2000" b="0">
                <a:latin typeface="微软雅黑" panose="020B0503020204020204" charset="-122"/>
                <a:ea typeface="微软雅黑" panose="020B0503020204020204" charset="-122"/>
                <a:cs typeface="Times New Roman" panose="02020603050405020304" charset="0"/>
              </a:rPr>
              <a:t>+(</a:t>
            </a:r>
            <a:r>
              <a:rPr lang="en-US" sz="2000" b="0" i="1">
                <a:latin typeface="微软雅黑" panose="020B0503020204020204" charset="-122"/>
                <a:ea typeface="微软雅黑" panose="020B0503020204020204" charset="-122"/>
                <a:cs typeface="Times New Roman" panose="02020603050405020304" charset="0"/>
              </a:rPr>
              <a:t>n</a:t>
            </a:r>
            <a:r>
              <a:rPr lang="en-US" sz="2000" b="0">
                <a:latin typeface="微软雅黑" panose="020B0503020204020204" charset="-122"/>
                <a:ea typeface="微软雅黑" panose="020B0503020204020204" charset="-122"/>
                <a:cs typeface="Times New Roman" panose="02020603050405020304" charset="0"/>
              </a:rPr>
              <a:t>-1</a:t>
            </a:r>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a:t>
            </a:r>
            <a:endParaRPr lang="en-US" altLang="en-US" sz="2000" b="0">
              <a:latin typeface="微软雅黑" panose="020B0503020204020204" charset="-122"/>
              <a:ea typeface="微软雅黑" panose="020B0503020204020204" charset="-122"/>
              <a:cs typeface="Times New Roman" panose="02020603050405020304" charset="0"/>
            </a:endParaRPr>
          </a:p>
        </p:txBody>
      </p:sp>
      <p:sp>
        <p:nvSpPr>
          <p:cNvPr id="6" name="文本框 5"/>
          <p:cNvSpPr txBox="1"/>
          <p:nvPr/>
        </p:nvSpPr>
        <p:spPr>
          <a:xfrm>
            <a:off x="8824595" y="3024505"/>
            <a:ext cx="1778635" cy="398780"/>
          </a:xfrm>
          <a:prstGeom prst="rect">
            <a:avLst/>
          </a:prstGeom>
          <a:noFill/>
        </p:spPr>
        <p:txBody>
          <a:bodyPr wrap="square" rtlCol="0" anchor="t">
            <a:noAutofit/>
          </a:bodyPr>
          <a:p>
            <a:r>
              <a:rPr lang="en-US" sz="2000">
                <a:latin typeface="微软雅黑" panose="020B0503020204020204" charset="-122"/>
                <a:ea typeface="微软雅黑" panose="020B0503020204020204" charset="-122"/>
                <a:cs typeface="Times New Roman" panose="02020603050405020304" charset="0"/>
                <a:sym typeface="+mn-ea"/>
              </a:rPr>
              <a:t>+(2</a:t>
            </a:r>
            <a:r>
              <a:rPr lang="en-US" sz="2000" i="1">
                <a:latin typeface="微软雅黑" panose="020B0503020204020204" charset="-122"/>
                <a:ea typeface="微软雅黑" panose="020B0503020204020204" charset="-122"/>
                <a:cs typeface="Times New Roman" panose="02020603050405020304" charset="0"/>
                <a:sym typeface="+mn-ea"/>
              </a:rPr>
              <a:t>n</a:t>
            </a:r>
            <a:r>
              <a:rPr lang="en-US" sz="2000">
                <a:latin typeface="微软雅黑" panose="020B0503020204020204" charset="-122"/>
                <a:ea typeface="微软雅黑" panose="020B0503020204020204" charset="-122"/>
                <a:cs typeface="Times New Roman" panose="02020603050405020304" charset="0"/>
                <a:sym typeface="+mn-ea"/>
              </a:rPr>
              <a:t>-1)H</a:t>
            </a:r>
            <a:r>
              <a:rPr lang="en-US" sz="2000" baseline="-25000">
                <a:latin typeface="微软雅黑" panose="020B0503020204020204" charset="-122"/>
                <a:ea typeface="微软雅黑" panose="020B0503020204020204" charset="-122"/>
                <a:cs typeface="Times New Roman" panose="02020603050405020304" charset="0"/>
                <a:sym typeface="+mn-ea"/>
              </a:rPr>
              <a:t>2</a:t>
            </a:r>
            <a:r>
              <a:rPr lang="en-US" sz="2000">
                <a:latin typeface="微软雅黑" panose="020B0503020204020204" charset="-122"/>
                <a:ea typeface="微软雅黑" panose="020B0503020204020204" charset="-122"/>
                <a:cs typeface="Times New Roman" panose="02020603050405020304" charset="0"/>
                <a:sym typeface="+mn-ea"/>
              </a:rPr>
              <a:t>O</a:t>
            </a:r>
            <a:endParaRPr lang="en-US" sz="2000" i="1">
              <a:latin typeface="微软雅黑" panose="020B0503020204020204" charset="-122"/>
              <a:ea typeface="微软雅黑" panose="020B0503020204020204" charset="-122"/>
              <a:cs typeface="Times New Roman" panose="02020603050405020304" charset="0"/>
              <a:sym typeface="+mn-ea"/>
            </a:endParaRPr>
          </a:p>
          <a:p>
            <a:endParaRPr lang="en-US" altLang="en-US" sz="2000" i="1">
              <a:latin typeface="微软雅黑" panose="020B0503020204020204" charset="-122"/>
              <a:ea typeface="微软雅黑" panose="020B0503020204020204"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13" name="文本框 112"/>
          <p:cNvSpPr txBox="1"/>
          <p:nvPr/>
        </p:nvSpPr>
        <p:spPr>
          <a:xfrm>
            <a:off x="665480" y="1163955"/>
            <a:ext cx="10556240" cy="1938020"/>
          </a:xfrm>
          <a:prstGeom prst="rect">
            <a:avLst/>
          </a:prstGeom>
          <a:noFill/>
          <a:ln w="9525">
            <a:noFill/>
          </a:ln>
        </p:spPr>
        <p:txBody>
          <a:bodyPr wrap="square">
            <a:spAutoFit/>
          </a:bodyPr>
          <a:p>
            <a:pPr indent="0" fontAlgn="auto">
              <a:lnSpc>
                <a:spcPct val="150000"/>
              </a:lnSpc>
            </a:pPr>
            <a:r>
              <a:rPr lang="en-US" altLang="zh-CN"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有机化合物中碳原子的成键特点</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有机物中碳原子的成键方式碳原子不仅可以以</a:t>
            </a:r>
            <a:r>
              <a:rPr lang="en-US" sz="2000" b="0">
                <a:latin typeface="微软雅黑" panose="020B0503020204020204" charset="-122"/>
                <a:ea typeface="微软雅黑" panose="020B0503020204020204" charset="-122"/>
                <a:cs typeface="微软雅黑" panose="020B0503020204020204" charset="-122"/>
              </a:rPr>
              <a:t>sp</a:t>
            </a:r>
            <a:r>
              <a:rPr lang="en-US" sz="2000" b="0" baseline="30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杂化的方式与其他原子形成</a:t>
            </a: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个单键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还可以以</a:t>
            </a:r>
            <a:r>
              <a:rPr lang="en-US" sz="2000" b="0">
                <a:latin typeface="微软雅黑" panose="020B0503020204020204" charset="-122"/>
                <a:ea typeface="微软雅黑" panose="020B0503020204020204" charset="-122"/>
                <a:cs typeface="微软雅黑" panose="020B0503020204020204" charset="-122"/>
              </a:rPr>
              <a:t>sp</a:t>
            </a:r>
            <a:r>
              <a:rPr lang="en-US" sz="2000" b="0" baseline="30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或</a:t>
            </a:r>
            <a:r>
              <a:rPr lang="en-US" sz="2000" b="0">
                <a:latin typeface="微软雅黑" panose="020B0503020204020204" charset="-122"/>
                <a:ea typeface="微软雅黑" panose="020B0503020204020204" charset="-122"/>
                <a:cs typeface="微软雅黑" panose="020B0503020204020204" charset="-122"/>
              </a:rPr>
              <a:t>sp</a:t>
            </a:r>
            <a:r>
              <a:rPr lang="zh-CN" sz="2000" b="0">
                <a:latin typeface="微软雅黑" panose="020B0503020204020204" charset="-122"/>
                <a:ea typeface="微软雅黑" panose="020B0503020204020204" charset="-122"/>
                <a:cs typeface="微软雅黑" panose="020B0503020204020204" charset="-122"/>
              </a:rPr>
              <a:t>杂化的方式形成稳定的双键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或大</a:t>
            </a:r>
            <a:r>
              <a:rPr lang="en-US" sz="2000" b="0">
                <a:latin typeface="微软雅黑" panose="020B0503020204020204" charset="-122"/>
                <a:ea typeface="微软雅黑" panose="020B0503020204020204" charset="-122"/>
                <a:cs typeface="微软雅黑" panose="020B0503020204020204" charset="-122"/>
              </a:rPr>
              <a:t>π</a:t>
            </a:r>
            <a:r>
              <a:rPr lang="zh-CN" sz="2000" b="0">
                <a:latin typeface="微软雅黑" panose="020B0503020204020204" charset="-122"/>
                <a:ea typeface="微软雅黑" panose="020B0503020204020204" charset="-122"/>
                <a:cs typeface="微软雅黑" panose="020B0503020204020204" charset="-122"/>
              </a:rPr>
              <a:t>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或三键。</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12165" y="3580130"/>
            <a:ext cx="9093835" cy="398780"/>
          </a:xfrm>
          <a:prstGeom prst="rect">
            <a:avLst/>
          </a:prstGeom>
          <a:noFill/>
          <a:ln w="9525">
            <a:noFill/>
          </a:ln>
        </p:spPr>
        <p:txBody>
          <a:bodyPr wrap="square">
            <a:spAutoFit/>
          </a:bodyPr>
          <a:p>
            <a:pPr indent="0"/>
            <a:r>
              <a:rPr lang="zh-CN" sz="2000" b="1">
                <a:latin typeface="微软雅黑" panose="020B0503020204020204" charset="-122"/>
                <a:ea typeface="微软雅黑" panose="020B0503020204020204" charset="-122"/>
                <a:cs typeface="微软雅黑" panose="020B0503020204020204" charset="-122"/>
              </a:rPr>
              <a:t>关键点拨：苯分子中含有12个σ键和1个大π键(</a:t>
            </a:r>
            <a:r>
              <a:rPr lang="en-US" altLang="zh-CN" sz="2000" b="1">
                <a:latin typeface="微软雅黑" panose="020B0503020204020204" charset="-122"/>
                <a:ea typeface="微软雅黑" panose="020B0503020204020204" charset="-122"/>
                <a:cs typeface="微软雅黑" panose="020B0503020204020204" charset="-122"/>
              </a:rPr>
              <a:t>         </a:t>
            </a:r>
            <a:r>
              <a:rPr lang="zh-CN" sz="2000" b="1">
                <a:latin typeface="微软雅黑" panose="020B0503020204020204" charset="-122"/>
                <a:ea typeface="微软雅黑" panose="020B0503020204020204" charset="-122"/>
                <a:cs typeface="微软雅黑" panose="020B0503020204020204" charset="-122"/>
              </a:rPr>
              <a:t>)。</a:t>
            </a:r>
            <a:endParaRPr lang="zh-CN" sz="20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65480" y="310324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碳原子成键的空间结构</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9" name="图片 8"/>
          <p:cNvPicPr/>
          <p:nvPr>
            <p:custDataLst>
              <p:tags r:id="rId1"/>
            </p:custDataLst>
          </p:nvPr>
        </p:nvPicPr>
        <p:blipFill>
          <a:blip r:embed="rId2"/>
          <a:stretch>
            <a:fillRect/>
          </a:stretch>
        </p:blipFill>
        <p:spPr>
          <a:xfrm>
            <a:off x="6254750" y="3568065"/>
            <a:ext cx="480695" cy="410845"/>
          </a:xfrm>
          <a:prstGeom prst="rect">
            <a:avLst/>
          </a:prstGeom>
          <a:noFill/>
          <a:ln w="9525">
            <a:noFill/>
          </a:ln>
        </p:spPr>
      </p:pic>
      <p:pic>
        <p:nvPicPr>
          <p:cNvPr id="68" name="image56.jpeg"/>
          <p:cNvPicPr>
            <a:picLocks noChangeAspect="1"/>
          </p:cNvPicPr>
          <p:nvPr>
            <p:custDataLst>
              <p:tags r:id="rId3"/>
            </p:custDataLst>
          </p:nvPr>
        </p:nvPicPr>
        <p:blipFill>
          <a:blip r:embed="rId4"/>
          <a:stretch>
            <a:fillRect/>
          </a:stretch>
        </p:blipFill>
        <p:spPr>
          <a:xfrm>
            <a:off x="1720850" y="4098290"/>
            <a:ext cx="1094105" cy="852170"/>
          </a:xfrm>
          <a:prstGeom prst="rect">
            <a:avLst/>
          </a:prstGeom>
        </p:spPr>
      </p:pic>
      <p:sp>
        <p:nvSpPr>
          <p:cNvPr id="10" name="文本框 9"/>
          <p:cNvSpPr txBox="1"/>
          <p:nvPr/>
        </p:nvSpPr>
        <p:spPr>
          <a:xfrm>
            <a:off x="2858135" y="4678680"/>
            <a:ext cx="496570" cy="368300"/>
          </a:xfrm>
          <a:prstGeom prst="rect">
            <a:avLst/>
          </a:prstGeom>
          <a:noFill/>
          <a:ln w="9525">
            <a:noFill/>
          </a:ln>
        </p:spPr>
        <p:txBody>
          <a:bodyPr wrap="square">
            <a:spAutoFit/>
          </a:bodyPr>
          <a:p>
            <a:pPr indent="0"/>
            <a:r>
              <a:rPr lang="zh-CN" b="0">
                <a:cs typeface="方正细等线_GBK" charset="0"/>
              </a:rPr>
              <a:t>甲</a:t>
            </a:r>
            <a:endParaRPr lang="zh-CN" altLang="en-US" b="0">
              <a:cs typeface="方正细等线_GBK" charset="0"/>
            </a:endParaRPr>
          </a:p>
        </p:txBody>
      </p:sp>
      <p:pic>
        <p:nvPicPr>
          <p:cNvPr id="69" name="image57.jpeg"/>
          <p:cNvPicPr>
            <a:picLocks noChangeAspect="1"/>
          </p:cNvPicPr>
          <p:nvPr>
            <p:custDataLst>
              <p:tags r:id="rId5"/>
            </p:custDataLst>
          </p:nvPr>
        </p:nvPicPr>
        <p:blipFill>
          <a:blip r:embed="rId6"/>
          <a:stretch>
            <a:fillRect/>
          </a:stretch>
        </p:blipFill>
        <p:spPr>
          <a:xfrm>
            <a:off x="3589655" y="4277360"/>
            <a:ext cx="1372870" cy="553720"/>
          </a:xfrm>
          <a:prstGeom prst="rect">
            <a:avLst/>
          </a:prstGeom>
        </p:spPr>
      </p:pic>
      <p:sp>
        <p:nvSpPr>
          <p:cNvPr id="11" name="文本框 10"/>
          <p:cNvSpPr txBox="1"/>
          <p:nvPr/>
        </p:nvSpPr>
        <p:spPr>
          <a:xfrm>
            <a:off x="5022850" y="4714875"/>
            <a:ext cx="387350" cy="368300"/>
          </a:xfrm>
          <a:prstGeom prst="rect">
            <a:avLst/>
          </a:prstGeom>
          <a:noFill/>
          <a:ln w="9525">
            <a:noFill/>
          </a:ln>
        </p:spPr>
        <p:txBody>
          <a:bodyPr wrap="square">
            <a:spAutoFit/>
          </a:bodyPr>
          <a:p>
            <a:pPr indent="0"/>
            <a:r>
              <a:rPr lang="zh-CN" b="0">
                <a:cs typeface="方正细等线_GBK" charset="0"/>
              </a:rPr>
              <a:t>乙</a:t>
            </a:r>
            <a:endParaRPr lang="zh-CN" altLang="en-US" b="0">
              <a:cs typeface="方正细等线_GBK" charset="0"/>
            </a:endParaRPr>
          </a:p>
        </p:txBody>
      </p:sp>
      <p:pic>
        <p:nvPicPr>
          <p:cNvPr id="70" name="image58.jpeg"/>
          <p:cNvPicPr>
            <a:picLocks noChangeAspect="1"/>
          </p:cNvPicPr>
          <p:nvPr>
            <p:custDataLst>
              <p:tags r:id="rId7"/>
            </p:custDataLst>
          </p:nvPr>
        </p:nvPicPr>
        <p:blipFill>
          <a:blip r:embed="rId8"/>
          <a:stretch>
            <a:fillRect/>
          </a:stretch>
        </p:blipFill>
        <p:spPr>
          <a:xfrm>
            <a:off x="5607050" y="4216400"/>
            <a:ext cx="1128395" cy="758190"/>
          </a:xfrm>
          <a:prstGeom prst="rect">
            <a:avLst/>
          </a:prstGeom>
        </p:spPr>
      </p:pic>
      <p:sp>
        <p:nvSpPr>
          <p:cNvPr id="12" name="文本框 11"/>
          <p:cNvSpPr txBox="1"/>
          <p:nvPr/>
        </p:nvSpPr>
        <p:spPr>
          <a:xfrm>
            <a:off x="6821805" y="4714875"/>
            <a:ext cx="521335" cy="368300"/>
          </a:xfrm>
          <a:prstGeom prst="rect">
            <a:avLst/>
          </a:prstGeom>
          <a:noFill/>
          <a:ln w="9525">
            <a:noFill/>
          </a:ln>
        </p:spPr>
        <p:txBody>
          <a:bodyPr wrap="square">
            <a:spAutoFit/>
          </a:bodyPr>
          <a:p>
            <a:pPr indent="0"/>
            <a:r>
              <a:rPr lang="zh-CN" b="0">
                <a:cs typeface="方正细等线_GBK" charset="0"/>
              </a:rPr>
              <a:t>丙</a:t>
            </a:r>
            <a:endParaRPr lang="zh-CN" altLang="en-US" b="0">
              <a:cs typeface="方正细等线_GBK" charset="0"/>
            </a:endParaRPr>
          </a:p>
        </p:txBody>
      </p:sp>
      <p:pic>
        <p:nvPicPr>
          <p:cNvPr id="71" name="image59.jpeg"/>
          <p:cNvPicPr>
            <a:picLocks noChangeAspect="1"/>
          </p:cNvPicPr>
          <p:nvPr>
            <p:custDataLst>
              <p:tags r:id="rId9"/>
            </p:custDataLst>
          </p:nvPr>
        </p:nvPicPr>
        <p:blipFill>
          <a:blip r:embed="rId10"/>
          <a:stretch>
            <a:fillRect/>
          </a:stretch>
        </p:blipFill>
        <p:spPr>
          <a:xfrm>
            <a:off x="7448550" y="4037965"/>
            <a:ext cx="1237615" cy="841375"/>
          </a:xfrm>
          <a:prstGeom prst="rect">
            <a:avLst/>
          </a:prstGeom>
        </p:spPr>
      </p:pic>
      <p:sp>
        <p:nvSpPr>
          <p:cNvPr id="13" name="文本框 12"/>
          <p:cNvSpPr txBox="1"/>
          <p:nvPr/>
        </p:nvSpPr>
        <p:spPr>
          <a:xfrm>
            <a:off x="8781415" y="4690745"/>
            <a:ext cx="400050" cy="368300"/>
          </a:xfrm>
          <a:prstGeom prst="rect">
            <a:avLst/>
          </a:prstGeom>
          <a:noFill/>
          <a:ln w="9525">
            <a:noFill/>
          </a:ln>
        </p:spPr>
        <p:txBody>
          <a:bodyPr wrap="square">
            <a:spAutoFit/>
          </a:bodyPr>
          <a:p>
            <a:pPr indent="0"/>
            <a:r>
              <a:rPr lang="zh-CN" b="0">
                <a:cs typeface="方正细等线_GBK" charset="0"/>
              </a:rPr>
              <a:t>丁</a:t>
            </a:r>
            <a:endParaRPr lang="zh-CN" altLang="en-US" b="0">
              <a:cs typeface="方正细等线_GBK" charset="0"/>
            </a:endParaRPr>
          </a:p>
        </p:txBody>
      </p:sp>
      <p:sp>
        <p:nvSpPr>
          <p:cNvPr id="14" name="文本框 13"/>
          <p:cNvSpPr txBox="1"/>
          <p:nvPr/>
        </p:nvSpPr>
        <p:spPr>
          <a:xfrm>
            <a:off x="675005" y="4929505"/>
            <a:ext cx="10460355"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       ①</a:t>
            </a:r>
            <a:r>
              <a:rPr lang="zh-CN" sz="2000" b="0" u="wavy">
                <a:latin typeface="微软雅黑" panose="020B0503020204020204" charset="-122"/>
                <a:ea typeface="微软雅黑" panose="020B0503020204020204" charset="-122"/>
                <a:cs typeface="微软雅黑" panose="020B0503020204020204" charset="-122"/>
              </a:rPr>
              <a:t>一个碳原子形成</a:t>
            </a:r>
            <a:r>
              <a:rPr lang="en-US" sz="2000" b="0" u="wavy">
                <a:latin typeface="微软雅黑" panose="020B0503020204020204" charset="-122"/>
                <a:ea typeface="微软雅黑" panose="020B0503020204020204" charset="-122"/>
                <a:cs typeface="微软雅黑" panose="020B0503020204020204" charset="-122"/>
              </a:rPr>
              <a:t>4</a:t>
            </a:r>
            <a:r>
              <a:rPr lang="zh-CN" sz="2000" b="0" u="wavy">
                <a:latin typeface="微软雅黑" panose="020B0503020204020204" charset="-122"/>
                <a:ea typeface="微软雅黑" panose="020B0503020204020204" charset="-122"/>
                <a:cs typeface="微软雅黑" panose="020B0503020204020204" charset="-122"/>
              </a:rPr>
              <a:t>个单键时</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碳原子和周围与之成键的</a:t>
            </a:r>
            <a:r>
              <a:rPr lang="en-US" sz="2000" b="0" u="wavy">
                <a:latin typeface="微软雅黑" panose="020B0503020204020204" charset="-122"/>
                <a:ea typeface="微软雅黑" panose="020B0503020204020204" charset="-122"/>
                <a:cs typeface="微软雅黑" panose="020B0503020204020204" charset="-122"/>
              </a:rPr>
              <a:t>4</a:t>
            </a:r>
            <a:r>
              <a:rPr lang="zh-CN" sz="2000" b="0" u="wavy">
                <a:latin typeface="微软雅黑" panose="020B0503020204020204" charset="-122"/>
                <a:ea typeface="微软雅黑" panose="020B0503020204020204" charset="-122"/>
                <a:cs typeface="微软雅黑" panose="020B0503020204020204" charset="-122"/>
              </a:rPr>
              <a:t>个原子形成四面体结构</a:t>
            </a:r>
            <a:r>
              <a:rPr lang="zh-CN" sz="2000" b="0">
                <a:latin typeface="微软雅黑" panose="020B0503020204020204" charset="-122"/>
                <a:ea typeface="微软雅黑" panose="020B0503020204020204" charset="-122"/>
                <a:cs typeface="微软雅黑" panose="020B0503020204020204" charset="-122"/>
              </a:rPr>
              <a:t>。如图甲所示</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甲烷分子</a:t>
            </a:r>
            <a:r>
              <a:rPr lang="zh-CN" sz="2000" b="0" u="wavy">
                <a:latin typeface="微软雅黑" panose="020B0503020204020204" charset="-122"/>
                <a:ea typeface="微软雅黑" panose="020B0503020204020204" charset="-122"/>
                <a:cs typeface="微软雅黑" panose="020B0503020204020204" charset="-122"/>
              </a:rPr>
              <a:t>最多有</a:t>
            </a:r>
            <a:r>
              <a:rPr lang="en-US" sz="2000" b="0" u="wavy">
                <a:latin typeface="微软雅黑" panose="020B0503020204020204" charset="-122"/>
                <a:ea typeface="微软雅黑" panose="020B0503020204020204" charset="-122"/>
                <a:cs typeface="微软雅黑" panose="020B0503020204020204" charset="-122"/>
              </a:rPr>
              <a:t>3</a:t>
            </a:r>
            <a:r>
              <a:rPr lang="zh-CN" sz="2000" b="0" u="wavy">
                <a:latin typeface="微软雅黑" panose="020B0503020204020204" charset="-122"/>
                <a:ea typeface="微软雅黑" panose="020B0503020204020204" charset="-122"/>
                <a:cs typeface="微软雅黑" panose="020B0503020204020204" charset="-122"/>
              </a:rPr>
              <a:t>个原子处在同一平面上</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28" name="文本框 227"/>
          <p:cNvSpPr txBox="1"/>
          <p:nvPr/>
        </p:nvSpPr>
        <p:spPr>
          <a:xfrm>
            <a:off x="717550" y="953770"/>
            <a:ext cx="8513445"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聚氨基酸类</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与</a:t>
            </a:r>
            <a:r>
              <a:rPr lang="en-US" sz="2000" b="0">
                <a:latin typeface="微软雅黑" panose="020B0503020204020204" charset="-122"/>
                <a:ea typeface="微软雅黑" panose="020B0503020204020204" charset="-122"/>
                <a:cs typeface="微软雅黑" panose="020B0503020204020204" charset="-122"/>
              </a:rPr>
              <a:t>—COOH</a:t>
            </a:r>
            <a:r>
              <a:rPr lang="zh-CN" sz="2000" b="0">
                <a:latin typeface="微软雅黑" panose="020B0503020204020204" charset="-122"/>
                <a:ea typeface="微软雅黑" panose="020B0503020204020204" charset="-122"/>
                <a:cs typeface="微软雅黑" panose="020B0503020204020204" charset="-122"/>
              </a:rPr>
              <a:t>间缩聚</a:t>
            </a:r>
            <a:r>
              <a:rPr lang="en-US" sz="2000" b="0" i="1">
                <a:latin typeface="微软雅黑" panose="020B0503020204020204" charset="-122"/>
                <a:ea typeface="微软雅黑" panose="020B0503020204020204" charset="-122"/>
                <a:cs typeface="微软雅黑" panose="020B0503020204020204" charset="-122"/>
              </a:rPr>
              <a:t>n</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N—CH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COOH</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3114675" y="1493520"/>
            <a:ext cx="791210" cy="406400"/>
          </a:xfrm>
          <a:prstGeom prst="rect">
            <a:avLst/>
          </a:prstGeom>
          <a:noFill/>
          <a:ln w="9525">
            <a:noFill/>
          </a:ln>
        </p:spPr>
      </p:pic>
      <p:pic>
        <p:nvPicPr>
          <p:cNvPr id="229" name="图片 228"/>
          <p:cNvPicPr/>
          <p:nvPr/>
        </p:nvPicPr>
        <p:blipFill>
          <a:blip r:embed="rId2"/>
          <a:stretch>
            <a:fillRect/>
          </a:stretch>
        </p:blipFill>
        <p:spPr>
          <a:xfrm>
            <a:off x="3905885" y="1479550"/>
            <a:ext cx="1670050" cy="488950"/>
          </a:xfrm>
          <a:prstGeom prst="rect">
            <a:avLst/>
          </a:prstGeom>
          <a:noFill/>
          <a:ln w="9525">
            <a:noFill/>
          </a:ln>
        </p:spPr>
      </p:pic>
      <p:sp>
        <p:nvSpPr>
          <p:cNvPr id="230" name="文本框 229"/>
          <p:cNvSpPr txBox="1"/>
          <p:nvPr/>
        </p:nvSpPr>
        <p:spPr>
          <a:xfrm>
            <a:off x="-662940" y="2551430"/>
            <a:ext cx="5080000" cy="398780"/>
          </a:xfrm>
          <a:prstGeom prst="rect">
            <a:avLst/>
          </a:prstGeom>
          <a:noFill/>
          <a:ln w="9525">
            <a:noFill/>
          </a:ln>
        </p:spPr>
        <p:txBody>
          <a:bodyPr>
            <a:spAutoFit/>
          </a:bodyPr>
          <a:p>
            <a:pPr indent="0" algn="ctr"/>
            <a:r>
              <a:rPr lang="en-US" sz="2000" b="0" i="1">
                <a:latin typeface="微软雅黑" panose="020B0503020204020204" charset="-122"/>
                <a:ea typeface="微软雅黑" panose="020B0503020204020204" charset="-122"/>
                <a:cs typeface="Times New Roman" panose="02020603050405020304" charset="0"/>
              </a:rPr>
              <a:t>n</a:t>
            </a:r>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NCH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COOH+</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4" name="图片 3"/>
          <p:cNvPicPr/>
          <p:nvPr/>
        </p:nvPicPr>
        <p:blipFill>
          <a:blip r:embed="rId3"/>
          <a:stretch>
            <a:fillRect/>
          </a:stretch>
        </p:blipFill>
        <p:spPr>
          <a:xfrm>
            <a:off x="2919730" y="2308225"/>
            <a:ext cx="1699895" cy="720090"/>
          </a:xfrm>
          <a:prstGeom prst="rect">
            <a:avLst/>
          </a:prstGeom>
          <a:noFill/>
          <a:ln w="9525">
            <a:noFill/>
          </a:ln>
        </p:spPr>
      </p:pic>
      <p:pic>
        <p:nvPicPr>
          <p:cNvPr id="231" name="图片 230"/>
          <p:cNvPicPr/>
          <p:nvPr/>
        </p:nvPicPr>
        <p:blipFill>
          <a:blip r:embed="rId1"/>
          <a:stretch>
            <a:fillRect/>
          </a:stretch>
        </p:blipFill>
        <p:spPr>
          <a:xfrm>
            <a:off x="4431665" y="2515870"/>
            <a:ext cx="1144270" cy="417830"/>
          </a:xfrm>
          <a:prstGeom prst="rect">
            <a:avLst/>
          </a:prstGeom>
          <a:noFill/>
          <a:ln w="9525">
            <a:noFill/>
          </a:ln>
        </p:spPr>
      </p:pic>
      <p:pic>
        <p:nvPicPr>
          <p:cNvPr id="232" name="图片 231"/>
          <p:cNvPicPr/>
          <p:nvPr/>
        </p:nvPicPr>
        <p:blipFill>
          <a:blip r:embed="rId4"/>
          <a:stretch>
            <a:fillRect/>
          </a:stretch>
        </p:blipFill>
        <p:spPr>
          <a:xfrm>
            <a:off x="5590540" y="2331085"/>
            <a:ext cx="2741295" cy="862965"/>
          </a:xfrm>
          <a:prstGeom prst="rect">
            <a:avLst/>
          </a:prstGeom>
          <a:noFill/>
          <a:ln w="9525">
            <a:noFill/>
          </a:ln>
        </p:spPr>
      </p:pic>
      <p:sp>
        <p:nvSpPr>
          <p:cNvPr id="233" name="文本框 232"/>
          <p:cNvSpPr txBox="1"/>
          <p:nvPr/>
        </p:nvSpPr>
        <p:spPr>
          <a:xfrm>
            <a:off x="4814570" y="2515870"/>
            <a:ext cx="5080000" cy="398780"/>
          </a:xfrm>
          <a:prstGeom prst="rect">
            <a:avLst/>
          </a:prstGeom>
          <a:noFill/>
          <a:ln w="9525">
            <a:noFill/>
          </a:ln>
        </p:spPr>
        <p:txBody>
          <a:bodyPr>
            <a:spAutoFit/>
          </a:bodyPr>
          <a:p>
            <a:pPr indent="0" algn="r"/>
            <a:r>
              <a:rPr lang="en-US" sz="2000" b="0">
                <a:latin typeface="微软雅黑" panose="020B0503020204020204" charset="-122"/>
                <a:ea typeface="微软雅黑" panose="020B0503020204020204" charset="-122"/>
                <a:cs typeface="Times New Roman" panose="02020603050405020304" charset="0"/>
              </a:rPr>
              <a:t>+(2</a:t>
            </a:r>
            <a:r>
              <a:rPr lang="en-US" sz="2000" b="0" i="1">
                <a:latin typeface="微软雅黑" panose="020B0503020204020204" charset="-122"/>
                <a:ea typeface="微软雅黑" panose="020B0503020204020204" charset="-122"/>
                <a:cs typeface="Times New Roman" panose="02020603050405020304" charset="0"/>
              </a:rPr>
              <a:t>n</a:t>
            </a:r>
            <a:r>
              <a:rPr lang="en-US" sz="2000" b="0">
                <a:latin typeface="微软雅黑" panose="020B0503020204020204" charset="-122"/>
                <a:ea typeface="微软雅黑" panose="020B0503020204020204" charset="-122"/>
                <a:cs typeface="Times New Roman" panose="02020603050405020304" charset="0"/>
              </a:rPr>
              <a:t>-1)H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a:t>
            </a:r>
            <a:endParaRPr lang="en-US" altLang="en-US" sz="2000" b="0">
              <a:latin typeface="微软雅黑" panose="020B0503020204020204" charset="-122"/>
              <a:ea typeface="微软雅黑" panose="020B0503020204020204" charset="-122"/>
              <a:cs typeface="Times New Roman" panose="02020603050405020304" charset="0"/>
            </a:endParaRPr>
          </a:p>
        </p:txBody>
      </p:sp>
      <p:sp>
        <p:nvSpPr>
          <p:cNvPr id="5" name="文本框 4"/>
          <p:cNvSpPr txBox="1"/>
          <p:nvPr/>
        </p:nvSpPr>
        <p:spPr>
          <a:xfrm>
            <a:off x="5575935" y="1479550"/>
            <a:ext cx="609600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Times New Roman" panose="02020603050405020304" charset="0"/>
                <a:sym typeface="+mn-ea"/>
              </a:rPr>
              <a:t>+(</a:t>
            </a:r>
            <a:r>
              <a:rPr lang="en-US" sz="2000" i="1">
                <a:latin typeface="微软雅黑" panose="020B0503020204020204" charset="-122"/>
                <a:ea typeface="微软雅黑" panose="020B0503020204020204" charset="-122"/>
                <a:cs typeface="Times New Roman" panose="02020603050405020304" charset="0"/>
                <a:sym typeface="+mn-ea"/>
              </a:rPr>
              <a:t>n</a:t>
            </a:r>
            <a:r>
              <a:rPr lang="en-US" sz="2000">
                <a:latin typeface="微软雅黑" panose="020B0503020204020204" charset="-122"/>
                <a:ea typeface="微软雅黑" panose="020B0503020204020204" charset="-122"/>
                <a:cs typeface="Times New Roman" panose="02020603050405020304" charset="0"/>
                <a:sym typeface="+mn-ea"/>
              </a:rPr>
              <a:t>-1)H</a:t>
            </a:r>
            <a:r>
              <a:rPr lang="en-US" sz="2000" baseline="-25000">
                <a:latin typeface="微软雅黑" panose="020B0503020204020204" charset="-122"/>
                <a:ea typeface="微软雅黑" panose="020B0503020204020204" charset="-122"/>
                <a:cs typeface="Times New Roman" panose="02020603050405020304" charset="0"/>
                <a:sym typeface="+mn-ea"/>
              </a:rPr>
              <a:t>2</a:t>
            </a:r>
            <a:r>
              <a:rPr lang="en-US" sz="2000">
                <a:latin typeface="微软雅黑" panose="020B0503020204020204" charset="-122"/>
                <a:ea typeface="微软雅黑" panose="020B0503020204020204" charset="-122"/>
                <a:cs typeface="Times New Roman" panose="02020603050405020304" charset="0"/>
                <a:sym typeface="+mn-ea"/>
              </a:rPr>
              <a:t>O</a:t>
            </a:r>
            <a:endParaRPr lang="en-US" altLang="en-US" sz="2000" i="1">
              <a:latin typeface="微软雅黑" panose="020B0503020204020204" charset="-122"/>
              <a:ea typeface="微软雅黑" panose="020B0503020204020204" charset="-122"/>
              <a:cs typeface="Times New Roman" panose="02020603050405020304" charset="0"/>
              <a:sym typeface="+mn-ea"/>
            </a:endParaRPr>
          </a:p>
        </p:txBody>
      </p:sp>
      <p:sp>
        <p:nvSpPr>
          <p:cNvPr id="6" name="文本框 5"/>
          <p:cNvSpPr txBox="1"/>
          <p:nvPr/>
        </p:nvSpPr>
        <p:spPr>
          <a:xfrm>
            <a:off x="717550" y="2941002"/>
            <a:ext cx="5080000" cy="1014730"/>
          </a:xfrm>
          <a:prstGeom prst="rect">
            <a:avLst/>
          </a:prstGeom>
          <a:noFill/>
          <a:ln w="9525">
            <a:noFill/>
          </a:ln>
        </p:spPr>
        <p:txBody>
          <a:bodyPr>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酚醛树脂类</a:t>
            </a:r>
            <a:r>
              <a:rPr lang="en-US" sz="2000" b="0" i="1">
                <a:latin typeface="微软雅黑" panose="020B0503020204020204" charset="-122"/>
                <a:ea typeface="微软雅黑" panose="020B0503020204020204" charset="-122"/>
                <a:cs typeface="微软雅黑" panose="020B0503020204020204" charset="-122"/>
              </a:rPr>
              <a:t></a:t>
            </a:r>
            <a:endParaRPr lang="en-US" altLang="en-US" sz="2000" b="0" i="1">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5"/>
          <a:stretch>
            <a:fillRect/>
          </a:stretch>
        </p:blipFill>
        <p:spPr>
          <a:xfrm>
            <a:off x="2516505" y="3601720"/>
            <a:ext cx="985520" cy="758825"/>
          </a:xfrm>
          <a:prstGeom prst="rect">
            <a:avLst/>
          </a:prstGeom>
          <a:noFill/>
          <a:ln w="9525">
            <a:noFill/>
          </a:ln>
        </p:spPr>
      </p:pic>
      <p:pic>
        <p:nvPicPr>
          <p:cNvPr id="234" name="图片 233"/>
          <p:cNvPicPr/>
          <p:nvPr/>
        </p:nvPicPr>
        <p:blipFill>
          <a:blip r:embed="rId6"/>
          <a:stretch>
            <a:fillRect/>
          </a:stretch>
        </p:blipFill>
        <p:spPr>
          <a:xfrm>
            <a:off x="3502025" y="3784600"/>
            <a:ext cx="579755" cy="563880"/>
          </a:xfrm>
          <a:prstGeom prst="rect">
            <a:avLst/>
          </a:prstGeom>
          <a:noFill/>
          <a:ln w="9525">
            <a:noFill/>
          </a:ln>
        </p:spPr>
      </p:pic>
      <p:pic>
        <p:nvPicPr>
          <p:cNvPr id="235" name="图片 234"/>
          <p:cNvPicPr/>
          <p:nvPr/>
        </p:nvPicPr>
        <p:blipFill>
          <a:blip r:embed="rId7"/>
          <a:stretch>
            <a:fillRect/>
          </a:stretch>
        </p:blipFill>
        <p:spPr>
          <a:xfrm>
            <a:off x="4140200" y="3601720"/>
            <a:ext cx="1295400" cy="796290"/>
          </a:xfrm>
          <a:prstGeom prst="rect">
            <a:avLst/>
          </a:prstGeom>
          <a:noFill/>
          <a:ln w="9525">
            <a:noFill/>
          </a:ln>
        </p:spPr>
      </p:pic>
      <p:sp>
        <p:nvSpPr>
          <p:cNvPr id="236" name="文本框 235"/>
          <p:cNvSpPr txBox="1"/>
          <p:nvPr/>
        </p:nvSpPr>
        <p:spPr>
          <a:xfrm>
            <a:off x="3817620" y="3867467"/>
            <a:ext cx="5080000" cy="398780"/>
          </a:xfrm>
          <a:prstGeom prst="rect">
            <a:avLst/>
          </a:prstGeom>
          <a:noFill/>
          <a:ln w="9525">
            <a:noFill/>
          </a:ln>
        </p:spPr>
        <p:txBody>
          <a:bodyPr>
            <a:spAutoFit/>
          </a:bodyPr>
          <a:p>
            <a:pPr indent="0" algn="ctr"/>
            <a:r>
              <a:rPr lang="en-US" sz="2000" b="0">
                <a:latin typeface="微软雅黑" panose="020B0503020204020204" charset="-122"/>
                <a:ea typeface="微软雅黑" panose="020B0503020204020204" charset="-122"/>
                <a:cs typeface="Times New Roman" panose="02020603050405020304" charset="0"/>
              </a:rPr>
              <a:t>+(</a:t>
            </a:r>
            <a:r>
              <a:rPr lang="en-US" sz="2000" b="0" i="1">
                <a:latin typeface="微软雅黑" panose="020B0503020204020204" charset="-122"/>
                <a:ea typeface="微软雅黑" panose="020B0503020204020204" charset="-122"/>
                <a:cs typeface="Times New Roman" panose="02020603050405020304" charset="0"/>
              </a:rPr>
              <a:t>n</a:t>
            </a:r>
            <a:r>
              <a:rPr lang="en-US" sz="2000" b="0">
                <a:latin typeface="微软雅黑" panose="020B0503020204020204" charset="-122"/>
                <a:ea typeface="微软雅黑" panose="020B0503020204020204" charset="-122"/>
                <a:cs typeface="Times New Roman" panose="02020603050405020304" charset="0"/>
              </a:rPr>
              <a:t>-1)H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a:t>
            </a:r>
            <a:endParaRPr lang="en-US" altLang="en-US" sz="2000" b="0">
              <a:latin typeface="微软雅黑" panose="020B0503020204020204" charset="-122"/>
              <a:ea typeface="微软雅黑" panose="020B0503020204020204" charset="-122"/>
              <a:cs typeface="Times New Roman" panose="02020603050405020304" charset="0"/>
            </a:endParaRPr>
          </a:p>
        </p:txBody>
      </p:sp>
      <p:sp>
        <p:nvSpPr>
          <p:cNvPr id="8" name="文本框 7"/>
          <p:cNvSpPr txBox="1"/>
          <p:nvPr/>
        </p:nvSpPr>
        <p:spPr>
          <a:xfrm>
            <a:off x="1115695" y="3784600"/>
            <a:ext cx="2386330" cy="553085"/>
          </a:xfrm>
          <a:prstGeom prst="rect">
            <a:avLst/>
          </a:prstGeom>
          <a:noFill/>
        </p:spPr>
        <p:txBody>
          <a:bodyPr wrap="square" rtlCol="0" anchor="t">
            <a:spAutoFit/>
          </a:bodyPr>
          <a:p>
            <a:pPr indent="0" fontAlgn="auto">
              <a:lnSpc>
                <a:spcPct val="150000"/>
              </a:lnSpc>
            </a:pPr>
            <a:r>
              <a:rPr lang="en-US" sz="2000" i="1">
                <a:latin typeface="微软雅黑" panose="020B0503020204020204" charset="-122"/>
                <a:ea typeface="微软雅黑" panose="020B0503020204020204" charset="-122"/>
                <a:cs typeface="微软雅黑" panose="020B0503020204020204" charset="-122"/>
                <a:sym typeface="+mn-ea"/>
              </a:rPr>
              <a:t>n</a:t>
            </a:r>
            <a:r>
              <a:rPr lang="en-US" sz="2000">
                <a:latin typeface="微软雅黑" panose="020B0503020204020204" charset="-122"/>
                <a:ea typeface="微软雅黑" panose="020B0503020204020204" charset="-122"/>
                <a:cs typeface="微软雅黑" panose="020B0503020204020204" charset="-122"/>
                <a:sym typeface="+mn-ea"/>
              </a:rPr>
              <a:t>HCHO+</a:t>
            </a:r>
            <a:r>
              <a:rPr lang="en-US" sz="2000" i="1">
                <a:latin typeface="微软雅黑" panose="020B0503020204020204" charset="-122"/>
                <a:ea typeface="微软雅黑" panose="020B0503020204020204" charset="-122"/>
                <a:cs typeface="微软雅黑" panose="020B0503020204020204" charset="-122"/>
                <a:sym typeface="+mn-ea"/>
              </a:rPr>
              <a:t>n</a:t>
            </a:r>
            <a:endParaRPr lang="en-US" altLang="en-US" sz="2000" i="1">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718185" y="446341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兰亭中黑_GBK" charset="0"/>
              </a:rPr>
              <a:t>归纳总结</a:t>
            </a:r>
            <a:r>
              <a:rPr lang="zh-CN" sz="2000" b="0">
                <a:solidFill>
                  <a:srgbClr val="FF0000"/>
                </a:solidFill>
                <a:latin typeface="微软雅黑" panose="020B0503020204020204" charset="-122"/>
                <a:ea typeface="微软雅黑" panose="020B0503020204020204" charset="-122"/>
                <a:cs typeface="方正兰亭中黑_GBK" charset="0"/>
              </a:rPr>
              <a:t>缩聚反应方程式的书写注意点</a:t>
            </a:r>
            <a:r>
              <a:rPr lang="zh-CN" b="0">
                <a:cs typeface="方正书宋_GBK" charset="0"/>
              </a:rPr>
              <a:t>　</a:t>
            </a:r>
            <a:endParaRPr lang="zh-CN" altLang="en-US" b="0">
              <a:cs typeface="方正书宋_GBK" charset="0"/>
            </a:endParaRPr>
          </a:p>
        </p:txBody>
      </p:sp>
      <p:sp>
        <p:nvSpPr>
          <p:cNvPr id="10" name="文本框 9"/>
          <p:cNvSpPr txBox="1"/>
          <p:nvPr/>
        </p:nvSpPr>
        <p:spPr>
          <a:xfrm>
            <a:off x="718185" y="4810125"/>
            <a:ext cx="10953750"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①</a:t>
            </a:r>
            <a:r>
              <a:rPr lang="zh-CN" sz="2000" b="0">
                <a:latin typeface="微软雅黑" panose="020B0503020204020204" charset="-122"/>
                <a:ea typeface="微软雅黑" panose="020B0503020204020204" charset="-122"/>
                <a:cs typeface="微软雅黑" panose="020B0503020204020204" charset="-122"/>
              </a:rPr>
              <a:t>各单体物质的量与缩聚物结构简式的下角标一般要一致。</a:t>
            </a:r>
            <a:r>
              <a:rPr lang="en-US" sz="2000" b="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注意生成的小分子的物质的量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由一种单体进行缩聚反应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生成的小分子物质的量一般为</a:t>
            </a:r>
            <a:r>
              <a:rPr lang="en-US" sz="2000" b="0" i="1">
                <a:latin typeface="微软雅黑" panose="020B0503020204020204" charset="-122"/>
                <a:ea typeface="微软雅黑" panose="020B0503020204020204" charset="-122"/>
                <a:cs typeface="微软雅黑" panose="020B0503020204020204" charset="-122"/>
              </a:rPr>
              <a:t>n</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由两种单体进行缩聚反应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生成的小分子物</a:t>
            </a:r>
            <a:r>
              <a:rPr lang="en-US" altLang="zh-CN" sz="2000" b="0">
                <a:latin typeface="微软雅黑" panose="020B0503020204020204" charset="-122"/>
                <a:ea typeface="微软雅黑" panose="020B0503020204020204" charset="-122"/>
                <a:cs typeface="微软雅黑" panose="020B0503020204020204" charset="-122"/>
              </a:rPr>
              <a:t>     </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2919730" y="5692775"/>
            <a:ext cx="6096000" cy="553085"/>
          </a:xfrm>
          <a:prstGeom prst="rect">
            <a:avLst/>
          </a:prstGeom>
          <a:noFill/>
        </p:spPr>
        <p:txBody>
          <a:bodyPr wrap="square" rtlCol="0" anchor="t">
            <a:spAutoFit/>
          </a:bodyPr>
          <a:p>
            <a:pPr indent="0" fontAlgn="auto">
              <a:lnSpc>
                <a:spcPct val="150000"/>
              </a:lnSpc>
            </a:pPr>
            <a:r>
              <a:rPr lang="zh-CN" sz="2000">
                <a:latin typeface="微软雅黑" panose="020B0503020204020204" charset="-122"/>
                <a:ea typeface="微软雅黑" panose="020B0503020204020204" charset="-122"/>
                <a:cs typeface="微软雅黑" panose="020B0503020204020204" charset="-122"/>
                <a:sym typeface="+mn-ea"/>
              </a:rPr>
              <a:t>质的量一般为</a:t>
            </a:r>
            <a:r>
              <a:rPr lang="en-US" sz="2000">
                <a:latin typeface="微软雅黑" panose="020B0503020204020204" charset="-122"/>
                <a:ea typeface="微软雅黑" panose="020B0503020204020204" charset="-122"/>
                <a:cs typeface="微软雅黑" panose="020B0503020204020204" charset="-122"/>
                <a:sym typeface="+mn-ea"/>
              </a:rPr>
              <a:t>2</a:t>
            </a:r>
            <a:r>
              <a:rPr lang="en-US" sz="2000" i="1">
                <a:latin typeface="微软雅黑" panose="020B0503020204020204" charset="-122"/>
                <a:ea typeface="微软雅黑" panose="020B0503020204020204" charset="-122"/>
                <a:cs typeface="微软雅黑" panose="020B0503020204020204" charset="-122"/>
                <a:sym typeface="+mn-ea"/>
              </a:rPr>
              <a:t>n</a:t>
            </a:r>
            <a:r>
              <a:rPr lang="en-US" sz="2000">
                <a:latin typeface="微软雅黑" panose="020B0503020204020204" charset="-122"/>
                <a:ea typeface="微软雅黑" panose="020B0503020204020204" charset="-122"/>
                <a:cs typeface="微软雅黑" panose="020B0503020204020204" charset="-122"/>
                <a:sym typeface="+mn-ea"/>
              </a:rPr>
              <a:t>-1</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36" name="文本框 235"/>
          <p:cNvSpPr txBox="1"/>
          <p:nvPr/>
        </p:nvSpPr>
        <p:spPr>
          <a:xfrm>
            <a:off x="684530" y="966470"/>
            <a:ext cx="10887710" cy="193802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高聚物单体的推断方法</a:t>
            </a:r>
            <a:r>
              <a:rPr lang="zh-CN" sz="2000" b="0" u="wavy">
                <a:latin typeface="微软雅黑" panose="020B0503020204020204" charset="-122"/>
                <a:ea typeface="微软雅黑" panose="020B0503020204020204" charset="-122"/>
                <a:cs typeface="微软雅黑" panose="020B0503020204020204" charset="-122"/>
              </a:rPr>
              <a:t>推断单体时</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一定要先判断是加聚产物还是缩聚产物</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并找准分离处</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(1)</a:t>
            </a:r>
            <a:r>
              <a:rPr lang="zh-CN" sz="2000" b="0" u="wavy">
                <a:latin typeface="微软雅黑" panose="020B0503020204020204" charset="-122"/>
                <a:ea typeface="微软雅黑" panose="020B0503020204020204" charset="-122"/>
                <a:cs typeface="微软雅黑" panose="020B0503020204020204" charset="-122"/>
              </a:rPr>
              <a:t>加聚产物的主链一般全为碳原子</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按</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凡双键</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四个碳</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无双键</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两个碳</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的规律画线断键</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然后半键闭合、单双键互换</a:t>
            </a:r>
            <a:r>
              <a:rPr lang="zh-CN" sz="2000" b="0">
                <a:latin typeface="微软雅黑" panose="020B0503020204020204" charset="-122"/>
                <a:ea typeface="微软雅黑" panose="020B0503020204020204" charset="-122"/>
                <a:cs typeface="微软雅黑" panose="020B0503020204020204" charset="-122"/>
              </a:rPr>
              <a:t>。如</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3700780" y="2525395"/>
            <a:ext cx="1764665" cy="539750"/>
          </a:xfrm>
          <a:prstGeom prst="rect">
            <a:avLst/>
          </a:prstGeom>
          <a:noFill/>
          <a:ln w="9525">
            <a:noFill/>
          </a:ln>
        </p:spPr>
      </p:pic>
      <p:pic>
        <p:nvPicPr>
          <p:cNvPr id="237" name="图片 236"/>
          <p:cNvPicPr/>
          <p:nvPr/>
        </p:nvPicPr>
        <p:blipFill>
          <a:blip r:embed="rId2"/>
          <a:stretch>
            <a:fillRect/>
          </a:stretch>
        </p:blipFill>
        <p:spPr>
          <a:xfrm>
            <a:off x="3556000" y="2781618"/>
            <a:ext cx="144780" cy="144780"/>
          </a:xfrm>
          <a:prstGeom prst="rect">
            <a:avLst/>
          </a:prstGeom>
          <a:noFill/>
          <a:ln w="9525">
            <a:noFill/>
          </a:ln>
        </p:spPr>
      </p:pic>
      <p:sp>
        <p:nvSpPr>
          <p:cNvPr id="238" name="文本框 237"/>
          <p:cNvSpPr txBox="1"/>
          <p:nvPr/>
        </p:nvSpPr>
        <p:spPr>
          <a:xfrm>
            <a:off x="4364355" y="2484438"/>
            <a:ext cx="5080000" cy="398780"/>
          </a:xfrm>
          <a:prstGeom prst="rect">
            <a:avLst/>
          </a:prstGeom>
          <a:noFill/>
          <a:ln w="9525">
            <a:noFill/>
          </a:ln>
        </p:spPr>
        <p:txBody>
          <a:bodyPr>
            <a:spAutoFit/>
          </a:bodyPr>
          <a:p>
            <a:pPr indent="0"/>
            <a:r>
              <a:rPr lang="zh-CN" b="0">
                <a:cs typeface="方正书宋_GBK" charset="0"/>
              </a:rPr>
              <a:t>　</a:t>
            </a:r>
            <a:r>
              <a:rPr lang="en-US" b="0">
                <a:latin typeface="NEU-BZ" charset="0"/>
                <a:ea typeface="宋体" panose="02010600030101010101" pitchFamily="2" charset="-122"/>
                <a:cs typeface="Times New Roman" panose="02020603050405020304" charset="0"/>
              </a:rPr>
              <a:t> </a:t>
            </a:r>
            <a:r>
              <a:rPr lang="zh-CN" b="0">
                <a:cs typeface="方正书宋_GBK" charset="0"/>
              </a:rPr>
              <a:t>　　　　</a:t>
            </a:r>
            <a:r>
              <a:rPr lang="zh-CN" sz="2000" b="0">
                <a:latin typeface="微软雅黑" panose="020B0503020204020204" charset="-122"/>
                <a:ea typeface="微软雅黑" panose="020B0503020204020204" charset="-122"/>
                <a:cs typeface="方正书宋_GBK" charset="0"/>
              </a:rPr>
              <a:t>的单体为</a:t>
            </a:r>
            <a:endParaRPr lang="zh-CN" altLang="en-US" sz="2000" b="0">
              <a:latin typeface="微软雅黑" panose="020B0503020204020204" charset="-122"/>
              <a:ea typeface="微软雅黑" panose="020B0503020204020204" charset="-122"/>
              <a:cs typeface="方正书宋_GBK" charset="0"/>
            </a:endParaRPr>
          </a:p>
        </p:txBody>
      </p:sp>
      <p:pic>
        <p:nvPicPr>
          <p:cNvPr id="4" name="图片 3"/>
          <p:cNvPicPr/>
          <p:nvPr/>
        </p:nvPicPr>
        <p:blipFill>
          <a:blip r:embed="rId3"/>
          <a:stretch>
            <a:fillRect/>
          </a:stretch>
        </p:blipFill>
        <p:spPr>
          <a:xfrm>
            <a:off x="6703695" y="2525395"/>
            <a:ext cx="1157605" cy="320675"/>
          </a:xfrm>
          <a:prstGeom prst="rect">
            <a:avLst/>
          </a:prstGeom>
          <a:noFill/>
          <a:ln w="9525">
            <a:noFill/>
          </a:ln>
        </p:spPr>
      </p:pic>
      <p:sp>
        <p:nvSpPr>
          <p:cNvPr id="239" name="文本框 238"/>
          <p:cNvSpPr txBox="1"/>
          <p:nvPr/>
        </p:nvSpPr>
        <p:spPr>
          <a:xfrm>
            <a:off x="7719060" y="2522537"/>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书宋_GBK" charset="0"/>
              </a:rPr>
              <a:t>和</a:t>
            </a:r>
            <a:endParaRPr lang="zh-CN" altLang="en-US" sz="2000" b="0">
              <a:latin typeface="微软雅黑" panose="020B0503020204020204" charset="-122"/>
              <a:ea typeface="微软雅黑" panose="020B0503020204020204" charset="-122"/>
              <a:cs typeface="方正书宋_GBK" charset="0"/>
            </a:endParaRPr>
          </a:p>
        </p:txBody>
      </p:sp>
      <p:pic>
        <p:nvPicPr>
          <p:cNvPr id="5" name="图片 4"/>
          <p:cNvPicPr/>
          <p:nvPr/>
        </p:nvPicPr>
        <p:blipFill>
          <a:blip r:embed="rId4"/>
          <a:stretch>
            <a:fillRect/>
          </a:stretch>
        </p:blipFill>
        <p:spPr>
          <a:xfrm>
            <a:off x="8028305" y="2515870"/>
            <a:ext cx="1242695" cy="353695"/>
          </a:xfrm>
          <a:prstGeom prst="rect">
            <a:avLst/>
          </a:prstGeom>
          <a:noFill/>
          <a:ln w="9525">
            <a:noFill/>
          </a:ln>
        </p:spPr>
      </p:pic>
      <p:sp>
        <p:nvSpPr>
          <p:cNvPr id="240" name="文本框 239"/>
          <p:cNvSpPr txBox="1"/>
          <p:nvPr/>
        </p:nvSpPr>
        <p:spPr>
          <a:xfrm>
            <a:off x="9166225" y="2501582"/>
            <a:ext cx="5080000" cy="368300"/>
          </a:xfrm>
          <a:prstGeom prst="rect">
            <a:avLst/>
          </a:prstGeom>
          <a:noFill/>
          <a:ln w="9525">
            <a:noFill/>
          </a:ln>
        </p:spPr>
        <p:txBody>
          <a:bodyPr>
            <a:spAutoFit/>
          </a:bodyPr>
          <a:p>
            <a:pPr indent="0"/>
            <a:r>
              <a:rPr lang="en-US" b="0">
                <a:latin typeface="方正书宋_GBK" charset="0"/>
                <a:ea typeface="宋体" panose="02010600030101010101" pitchFamily="2" charset="-122"/>
                <a:cs typeface="Times New Roman" panose="02020603050405020304" charset="0"/>
              </a:rPr>
              <a:t>,</a:t>
            </a:r>
            <a:endParaRPr lang="en-US" altLang="en-US" b="0">
              <a:latin typeface="方正书宋_GBK" charset="0"/>
              <a:ea typeface="宋体" panose="02010600030101010101" pitchFamily="2" charset="-122"/>
              <a:cs typeface="Times New Roman" panose="02020603050405020304" charset="0"/>
            </a:endParaRPr>
          </a:p>
        </p:txBody>
      </p:sp>
      <p:pic>
        <p:nvPicPr>
          <p:cNvPr id="6" name="图片 5"/>
          <p:cNvPicPr/>
          <p:nvPr/>
        </p:nvPicPr>
        <p:blipFill>
          <a:blip r:embed="rId5"/>
          <a:stretch>
            <a:fillRect/>
          </a:stretch>
        </p:blipFill>
        <p:spPr>
          <a:xfrm>
            <a:off x="9438005" y="2525395"/>
            <a:ext cx="2164080" cy="765810"/>
          </a:xfrm>
          <a:prstGeom prst="rect">
            <a:avLst/>
          </a:prstGeom>
          <a:noFill/>
          <a:ln w="9525">
            <a:noFill/>
          </a:ln>
        </p:spPr>
      </p:pic>
      <p:pic>
        <p:nvPicPr>
          <p:cNvPr id="241" name="图片 240"/>
          <p:cNvPicPr/>
          <p:nvPr/>
        </p:nvPicPr>
        <p:blipFill>
          <a:blip r:embed="rId2"/>
          <a:stretch>
            <a:fillRect/>
          </a:stretch>
        </p:blipFill>
        <p:spPr>
          <a:xfrm>
            <a:off x="3556000" y="4694237"/>
            <a:ext cx="144780" cy="144780"/>
          </a:xfrm>
          <a:prstGeom prst="rect">
            <a:avLst/>
          </a:prstGeom>
          <a:noFill/>
          <a:ln w="9525">
            <a:noFill/>
          </a:ln>
        </p:spPr>
      </p:pic>
      <p:sp>
        <p:nvSpPr>
          <p:cNvPr id="242" name="文本框 241"/>
          <p:cNvSpPr txBox="1"/>
          <p:nvPr/>
        </p:nvSpPr>
        <p:spPr>
          <a:xfrm>
            <a:off x="-1645285" y="2927032"/>
            <a:ext cx="5080000" cy="398780"/>
          </a:xfrm>
          <a:prstGeom prst="rect">
            <a:avLst/>
          </a:prstGeom>
          <a:noFill/>
          <a:ln w="9525">
            <a:noFill/>
          </a:ln>
        </p:spPr>
        <p:txBody>
          <a:bodyPr>
            <a:spAutoFit/>
          </a:bodyPr>
          <a:p>
            <a:pPr indent="0"/>
            <a:r>
              <a:rPr lang="zh-CN" b="0">
                <a:cs typeface="方正书宋_GBK" charset="0"/>
              </a:rPr>
              <a:t>　　　　　　　　　　</a:t>
            </a:r>
            <a:r>
              <a:rPr lang="zh-CN" sz="2000" b="0">
                <a:latin typeface="微软雅黑" panose="020B0503020204020204" charset="-122"/>
                <a:ea typeface="微软雅黑" panose="020B0503020204020204" charset="-122"/>
                <a:cs typeface="方正书宋_GBK" charset="0"/>
              </a:rPr>
              <a:t>的单体为</a:t>
            </a:r>
            <a:endParaRPr lang="zh-CN" altLang="en-US" sz="2000" b="0">
              <a:latin typeface="微软雅黑" panose="020B0503020204020204" charset="-122"/>
              <a:ea typeface="微软雅黑" panose="020B0503020204020204" charset="-122"/>
              <a:cs typeface="方正书宋_GBK" charset="0"/>
            </a:endParaRPr>
          </a:p>
        </p:txBody>
      </p:sp>
      <p:pic>
        <p:nvPicPr>
          <p:cNvPr id="7" name="图片 6"/>
          <p:cNvPicPr/>
          <p:nvPr/>
        </p:nvPicPr>
        <p:blipFill>
          <a:blip r:embed="rId6"/>
          <a:stretch>
            <a:fillRect/>
          </a:stretch>
        </p:blipFill>
        <p:spPr>
          <a:xfrm>
            <a:off x="1711960" y="2966085"/>
            <a:ext cx="1242060" cy="365125"/>
          </a:xfrm>
          <a:prstGeom prst="rect">
            <a:avLst/>
          </a:prstGeom>
          <a:noFill/>
          <a:ln w="9525">
            <a:noFill/>
          </a:ln>
        </p:spPr>
      </p:pic>
      <p:sp>
        <p:nvSpPr>
          <p:cNvPr id="243" name="文本框 242"/>
          <p:cNvSpPr txBox="1"/>
          <p:nvPr/>
        </p:nvSpPr>
        <p:spPr>
          <a:xfrm>
            <a:off x="2948305" y="2922587"/>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书宋_GBK" charset="0"/>
              </a:rPr>
              <a:t>和</a:t>
            </a:r>
            <a:endParaRPr lang="zh-CN" altLang="en-US" sz="2000" b="0">
              <a:latin typeface="微软雅黑" panose="020B0503020204020204" charset="-122"/>
              <a:ea typeface="微软雅黑" panose="020B0503020204020204" charset="-122"/>
              <a:cs typeface="方正书宋_GBK" charset="0"/>
            </a:endParaRPr>
          </a:p>
        </p:txBody>
      </p:sp>
      <p:pic>
        <p:nvPicPr>
          <p:cNvPr id="8" name="图片 7"/>
          <p:cNvPicPr/>
          <p:nvPr/>
        </p:nvPicPr>
        <p:blipFill>
          <a:blip r:embed="rId7"/>
          <a:stretch>
            <a:fillRect/>
          </a:stretch>
        </p:blipFill>
        <p:spPr>
          <a:xfrm>
            <a:off x="3324225" y="2904490"/>
            <a:ext cx="1313180" cy="407035"/>
          </a:xfrm>
          <a:prstGeom prst="rect">
            <a:avLst/>
          </a:prstGeom>
          <a:noFill/>
          <a:ln w="9525">
            <a:noFill/>
          </a:ln>
        </p:spPr>
      </p:pic>
      <p:sp>
        <p:nvSpPr>
          <p:cNvPr id="244" name="文本框 243"/>
          <p:cNvSpPr txBox="1"/>
          <p:nvPr/>
        </p:nvSpPr>
        <p:spPr>
          <a:xfrm>
            <a:off x="4637405" y="2972117"/>
            <a:ext cx="5080000" cy="368300"/>
          </a:xfrm>
          <a:prstGeom prst="rect">
            <a:avLst/>
          </a:prstGeom>
          <a:noFill/>
          <a:ln w="9525">
            <a:noFill/>
          </a:ln>
        </p:spPr>
        <p:txBody>
          <a:bodyPr>
            <a:spAutoFit/>
          </a:bodyPr>
          <a:p>
            <a:pPr indent="0"/>
            <a:r>
              <a:rPr lang="zh-CN" b="0">
                <a:cs typeface="方正书宋_GBK" charset="0"/>
              </a:rPr>
              <a:t>。</a:t>
            </a:r>
            <a:endParaRPr lang="zh-CN" altLang="en-US" b="0">
              <a:cs typeface="方正书宋_GBK" charset="0"/>
            </a:endParaRPr>
          </a:p>
        </p:txBody>
      </p:sp>
      <p:sp>
        <p:nvSpPr>
          <p:cNvPr id="9" name="文本框 8"/>
          <p:cNvSpPr txBox="1"/>
          <p:nvPr/>
        </p:nvSpPr>
        <p:spPr>
          <a:xfrm>
            <a:off x="684530" y="343979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2)</a:t>
            </a:r>
            <a:r>
              <a:rPr lang="zh-CN" sz="2000" b="0" u="wavy">
                <a:latin typeface="微软雅黑" panose="020B0503020204020204" charset="-122"/>
                <a:ea typeface="微软雅黑" panose="020B0503020204020204" charset="-122"/>
                <a:cs typeface="微软雅黑" panose="020B0503020204020204" charset="-122"/>
              </a:rPr>
              <a:t>缩聚产物的链节中不全为碳原子</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一般有</a:t>
            </a:r>
            <a:endParaRPr lang="zh-CN" altLang="en-US" sz="2000" b="0" u="wavy">
              <a:latin typeface="微软雅黑" panose="020B0503020204020204" charset="-122"/>
              <a:ea typeface="微软雅黑" panose="020B0503020204020204" charset="-122"/>
              <a:cs typeface="微软雅黑" panose="020B0503020204020204" charset="-122"/>
            </a:endParaRPr>
          </a:p>
        </p:txBody>
      </p:sp>
      <p:pic>
        <p:nvPicPr>
          <p:cNvPr id="10" name="图片 9"/>
          <p:cNvPicPr/>
          <p:nvPr/>
        </p:nvPicPr>
        <p:blipFill>
          <a:blip r:embed="rId8"/>
          <a:stretch>
            <a:fillRect/>
          </a:stretch>
        </p:blipFill>
        <p:spPr>
          <a:xfrm>
            <a:off x="5554980" y="3316605"/>
            <a:ext cx="1082040" cy="516255"/>
          </a:xfrm>
          <a:prstGeom prst="rect">
            <a:avLst/>
          </a:prstGeom>
          <a:noFill/>
          <a:ln w="9525">
            <a:noFill/>
          </a:ln>
        </p:spPr>
      </p:pic>
      <p:sp>
        <p:nvSpPr>
          <p:cNvPr id="245" name="文本框 244"/>
          <p:cNvSpPr txBox="1"/>
          <p:nvPr/>
        </p:nvSpPr>
        <p:spPr>
          <a:xfrm>
            <a:off x="6522085" y="3407410"/>
            <a:ext cx="5080000" cy="398780"/>
          </a:xfrm>
          <a:prstGeom prst="rect">
            <a:avLst/>
          </a:prstGeom>
          <a:noFill/>
          <a:ln w="9525">
            <a:noFill/>
          </a:ln>
        </p:spPr>
        <p:txBody>
          <a:bodyPr>
            <a:spAutoFit/>
          </a:bodyPr>
          <a:p>
            <a:pPr indent="0"/>
            <a:r>
              <a:rPr lang="zh-CN" sz="2000" b="0" u="wavy">
                <a:latin typeface="微软雅黑" panose="020B0503020204020204" charset="-122"/>
                <a:ea typeface="微软雅黑" panose="020B0503020204020204" charset="-122"/>
                <a:cs typeface="方正书宋_GBK" charset="0"/>
              </a:rPr>
              <a:t>、</a:t>
            </a:r>
            <a:endParaRPr lang="zh-CN" altLang="en-US" sz="2000" b="0" u="wavy">
              <a:latin typeface="微软雅黑" panose="020B0503020204020204" charset="-122"/>
              <a:ea typeface="微软雅黑" panose="020B0503020204020204" charset="-122"/>
              <a:cs typeface="方正书宋_GBK" charset="0"/>
            </a:endParaRPr>
          </a:p>
        </p:txBody>
      </p:sp>
      <p:pic>
        <p:nvPicPr>
          <p:cNvPr id="11" name="图片 10"/>
          <p:cNvPicPr/>
          <p:nvPr/>
        </p:nvPicPr>
        <p:blipFill>
          <a:blip r:embed="rId9"/>
          <a:stretch>
            <a:fillRect/>
          </a:stretch>
        </p:blipFill>
        <p:spPr>
          <a:xfrm>
            <a:off x="6802120" y="3390265"/>
            <a:ext cx="1226820" cy="442595"/>
          </a:xfrm>
          <a:prstGeom prst="rect">
            <a:avLst/>
          </a:prstGeom>
          <a:noFill/>
          <a:ln w="9525">
            <a:noFill/>
          </a:ln>
        </p:spPr>
      </p:pic>
      <p:sp>
        <p:nvSpPr>
          <p:cNvPr id="246" name="文本框 245"/>
          <p:cNvSpPr txBox="1"/>
          <p:nvPr/>
        </p:nvSpPr>
        <p:spPr>
          <a:xfrm>
            <a:off x="7861300" y="3407410"/>
            <a:ext cx="5080000" cy="398780"/>
          </a:xfrm>
          <a:prstGeom prst="rect">
            <a:avLst/>
          </a:prstGeom>
          <a:noFill/>
          <a:ln w="9525">
            <a:noFill/>
          </a:ln>
        </p:spPr>
        <p:txBody>
          <a:bodyPr>
            <a:spAutoFit/>
          </a:bodyPr>
          <a:p>
            <a:pPr indent="0"/>
            <a:r>
              <a:rPr lang="zh-CN" sz="2000" b="0" u="wavy">
                <a:latin typeface="微软雅黑" panose="020B0503020204020204" charset="-122"/>
                <a:ea typeface="微软雅黑" panose="020B0503020204020204" charset="-122"/>
                <a:cs typeface="微软雅黑" panose="020B0503020204020204" charset="-122"/>
              </a:rPr>
              <a:t>等结构</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在</a:t>
            </a:r>
            <a:endParaRPr lang="zh-CN" altLang="en-US" sz="2000" b="0" u="wavy">
              <a:latin typeface="微软雅黑" panose="020B0503020204020204" charset="-122"/>
              <a:ea typeface="微软雅黑" panose="020B0503020204020204" charset="-122"/>
              <a:cs typeface="微软雅黑" panose="020B0503020204020204" charset="-122"/>
            </a:endParaRPr>
          </a:p>
        </p:txBody>
      </p:sp>
      <p:pic>
        <p:nvPicPr>
          <p:cNvPr id="12" name="图片 11"/>
          <p:cNvPicPr/>
          <p:nvPr/>
        </p:nvPicPr>
        <p:blipFill>
          <a:blip r:embed="rId10"/>
          <a:stretch>
            <a:fillRect/>
          </a:stretch>
        </p:blipFill>
        <p:spPr>
          <a:xfrm>
            <a:off x="9000490" y="3184525"/>
            <a:ext cx="1214755" cy="648335"/>
          </a:xfrm>
          <a:prstGeom prst="rect">
            <a:avLst/>
          </a:prstGeom>
          <a:noFill/>
          <a:ln w="9525">
            <a:noFill/>
          </a:ln>
        </p:spPr>
      </p:pic>
      <p:pic>
        <p:nvPicPr>
          <p:cNvPr id="247" name="图片 246"/>
          <p:cNvPicPr/>
          <p:nvPr/>
        </p:nvPicPr>
        <p:blipFill>
          <a:blip r:embed="rId2"/>
          <a:stretch>
            <a:fillRect/>
          </a:stretch>
        </p:blipFill>
        <p:spPr>
          <a:xfrm>
            <a:off x="6217285" y="5516245"/>
            <a:ext cx="144780" cy="144780"/>
          </a:xfrm>
          <a:prstGeom prst="rect">
            <a:avLst/>
          </a:prstGeom>
          <a:noFill/>
          <a:ln w="9525">
            <a:noFill/>
          </a:ln>
        </p:spPr>
      </p:pic>
      <p:sp>
        <p:nvSpPr>
          <p:cNvPr id="248" name="文本框 247"/>
          <p:cNvSpPr txBox="1"/>
          <p:nvPr/>
        </p:nvSpPr>
        <p:spPr>
          <a:xfrm>
            <a:off x="10147300" y="3371850"/>
            <a:ext cx="5080000" cy="398780"/>
          </a:xfrm>
          <a:prstGeom prst="rect">
            <a:avLst/>
          </a:prstGeom>
          <a:noFill/>
          <a:ln w="9525">
            <a:noFill/>
          </a:ln>
        </p:spPr>
        <p:txBody>
          <a:bodyPr>
            <a:spAutoFit/>
          </a:bodyPr>
          <a:p>
            <a:pPr indent="0"/>
            <a:r>
              <a:rPr lang="zh-CN" sz="2000" b="0" u="wavy">
                <a:latin typeface="微软雅黑" panose="020B0503020204020204" charset="-122"/>
                <a:ea typeface="微软雅黑" panose="020B0503020204020204" charset="-122"/>
                <a:cs typeface="方正书宋_GBK" charset="0"/>
              </a:rPr>
              <a:t>或</a:t>
            </a:r>
            <a:endParaRPr lang="zh-CN" altLang="en-US" sz="2000" b="0" u="wavy">
              <a:latin typeface="微软雅黑" panose="020B0503020204020204" charset="-122"/>
              <a:ea typeface="微软雅黑" panose="020B0503020204020204" charset="-122"/>
              <a:cs typeface="方正书宋_GBK" charset="0"/>
            </a:endParaRPr>
          </a:p>
        </p:txBody>
      </p:sp>
      <p:pic>
        <p:nvPicPr>
          <p:cNvPr id="13" name="图片 12"/>
          <p:cNvPicPr/>
          <p:nvPr/>
        </p:nvPicPr>
        <p:blipFill>
          <a:blip r:embed="rId11"/>
          <a:stretch>
            <a:fillRect/>
          </a:stretch>
        </p:blipFill>
        <p:spPr>
          <a:xfrm>
            <a:off x="10446385" y="3184525"/>
            <a:ext cx="1325880" cy="594360"/>
          </a:xfrm>
          <a:prstGeom prst="rect">
            <a:avLst/>
          </a:prstGeom>
          <a:noFill/>
          <a:ln w="9525">
            <a:noFill/>
          </a:ln>
        </p:spPr>
      </p:pic>
      <p:sp>
        <p:nvSpPr>
          <p:cNvPr id="250" name="文本框 249"/>
          <p:cNvSpPr txBox="1"/>
          <p:nvPr/>
        </p:nvSpPr>
        <p:spPr>
          <a:xfrm>
            <a:off x="684530" y="3937635"/>
            <a:ext cx="9170670" cy="398780"/>
          </a:xfrm>
          <a:prstGeom prst="rect">
            <a:avLst/>
          </a:prstGeom>
          <a:noFill/>
          <a:ln w="9525">
            <a:noFill/>
          </a:ln>
        </p:spPr>
        <p:txBody>
          <a:bodyPr wrap="square">
            <a:spAutoFit/>
          </a:bodyPr>
          <a:p>
            <a:pPr indent="0"/>
            <a:r>
              <a:rPr lang="zh-CN" sz="2000" b="0" u="wavy">
                <a:latin typeface="微软雅黑" panose="020B0503020204020204" charset="-122"/>
                <a:ea typeface="微软雅黑" panose="020B0503020204020204" charset="-122"/>
                <a:cs typeface="微软雅黑" panose="020B0503020204020204" charset="-122"/>
              </a:rPr>
              <a:t>画线处断键</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碳原子上连</a:t>
            </a:r>
            <a:r>
              <a:rPr lang="en-US" sz="2000" b="0" u="wavy">
                <a:latin typeface="微软雅黑" panose="020B0503020204020204" charset="-122"/>
                <a:ea typeface="微软雅黑" panose="020B0503020204020204" charset="-122"/>
                <a:cs typeface="微软雅黑" panose="020B0503020204020204" charset="-122"/>
              </a:rPr>
              <a:t>—</a:t>
            </a:r>
            <a:r>
              <a:rPr lang="en-US" sz="2000" b="0" u="wavy">
                <a:latin typeface="微软雅黑" panose="020B0503020204020204" charset="-122"/>
                <a:ea typeface="微软雅黑" panose="020B0503020204020204" charset="-122"/>
                <a:cs typeface="微软雅黑" panose="020B0503020204020204" charset="-122"/>
              </a:rPr>
              <a:t>OH,</a:t>
            </a:r>
            <a:r>
              <a:rPr lang="zh-CN" sz="2000" b="0" u="wavy">
                <a:latin typeface="微软雅黑" panose="020B0503020204020204" charset="-122"/>
                <a:ea typeface="微软雅黑" panose="020B0503020204020204" charset="-122"/>
                <a:cs typeface="微软雅黑" panose="020B0503020204020204" charset="-122"/>
              </a:rPr>
              <a:t>氧原子和氮原子上连</a:t>
            </a:r>
            <a:r>
              <a:rPr lang="en-US" sz="2000" b="0" u="wavy">
                <a:latin typeface="微软雅黑" panose="020B0503020204020204" charset="-122"/>
                <a:ea typeface="微软雅黑" panose="020B0503020204020204" charset="-122"/>
                <a:cs typeface="微软雅黑" panose="020B0503020204020204" charset="-122"/>
              </a:rPr>
              <a:t>—</a:t>
            </a:r>
            <a:r>
              <a:rPr lang="en-US" sz="2000" b="0" u="wavy">
                <a:latin typeface="微软雅黑" panose="020B0503020204020204" charset="-122"/>
                <a:ea typeface="微软雅黑" panose="020B0503020204020204" charset="-122"/>
                <a:cs typeface="微软雅黑" panose="020B0503020204020204" charset="-122"/>
              </a:rPr>
              <a:t>H,</a:t>
            </a:r>
            <a:r>
              <a:rPr lang="zh-CN" sz="2000" b="0" u="wavy">
                <a:latin typeface="微软雅黑" panose="020B0503020204020204" charset="-122"/>
                <a:ea typeface="微软雅黑" panose="020B0503020204020204" charset="-122"/>
                <a:cs typeface="微软雅黑" panose="020B0503020204020204" charset="-122"/>
              </a:rPr>
              <a:t>即得单体。</a:t>
            </a:r>
            <a:r>
              <a:rPr lang="en-US" sz="2000" b="0" u="wavy">
                <a:latin typeface="微软雅黑" panose="020B0503020204020204" charset="-122"/>
                <a:ea typeface="微软雅黑" panose="020B0503020204020204" charset="-122"/>
                <a:cs typeface="微软雅黑" panose="020B0503020204020204" charset="-122"/>
              </a:rPr>
              <a:t> </a:t>
            </a:r>
            <a:endParaRPr lang="en-US" altLang="en-US" sz="2000" b="0" u="wavy">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10123805" cy="650875"/>
          </a:xfrm>
          <a:prstGeom prst="rect">
            <a:avLst/>
          </a:prstGeom>
          <a:noFill/>
        </p:spPr>
        <p:txBody>
          <a:bodyPr wrap="square" rtlCol="0">
            <a:no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250" name="文本框 249"/>
          <p:cNvSpPr txBox="1"/>
          <p:nvPr/>
        </p:nvSpPr>
        <p:spPr>
          <a:xfrm>
            <a:off x="774065" y="1031240"/>
            <a:ext cx="5080000" cy="460375"/>
          </a:xfrm>
          <a:prstGeom prst="rect">
            <a:avLst/>
          </a:prstGeom>
          <a:noFill/>
          <a:ln w="9525">
            <a:noFill/>
          </a:ln>
        </p:spPr>
        <p:txBody>
          <a:bodyPr>
            <a:spAutoFit/>
          </a:bodyPr>
          <a:p>
            <a:pPr indent="0"/>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3</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74065" y="1491615"/>
            <a:ext cx="8454390" cy="778510"/>
          </a:xfrm>
          <a:prstGeom prst="rect">
            <a:avLst/>
          </a:prstGeom>
          <a:noFill/>
          <a:ln w="9525">
            <a:noFill/>
          </a:ln>
        </p:spPr>
        <p:txBody>
          <a:bodyPr>
            <a:no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山东</a:t>
            </a:r>
            <a:r>
              <a:rPr lang="en-US" sz="2000" b="0">
                <a:latin typeface="微软雅黑" panose="020B0503020204020204" charset="-122"/>
                <a:ea typeface="微软雅黑" panose="020B0503020204020204" charset="-122"/>
                <a:cs typeface="微软雅黑" panose="020B0503020204020204" charset="-122"/>
              </a:rPr>
              <a:t>2022</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4,2</a:t>
            </a:r>
            <a:r>
              <a:rPr lang="zh-CN" sz="2000" b="0">
                <a:latin typeface="微软雅黑" panose="020B0503020204020204" charset="-122"/>
                <a:ea typeface="微软雅黑" panose="020B0503020204020204" charset="-122"/>
                <a:cs typeface="微软雅黑" panose="020B0503020204020204" charset="-122"/>
              </a:rPr>
              <a:t>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下列高分子材料制备方法正确的是</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74065" y="209359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聚乳酸</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2031365" y="1919605"/>
            <a:ext cx="1000760" cy="746760"/>
          </a:xfrm>
          <a:prstGeom prst="rect">
            <a:avLst/>
          </a:prstGeom>
          <a:noFill/>
          <a:ln w="9525">
            <a:noFill/>
          </a:ln>
        </p:spPr>
      </p:pic>
      <p:sp>
        <p:nvSpPr>
          <p:cNvPr id="251" name="文本框 250"/>
          <p:cNvSpPr txBox="1"/>
          <p:nvPr/>
        </p:nvSpPr>
        <p:spPr>
          <a:xfrm>
            <a:off x="3143885" y="2037715"/>
            <a:ext cx="5080000" cy="1014730"/>
          </a:xfrm>
          <a:prstGeom prst="rect">
            <a:avLst/>
          </a:prstGeom>
          <a:noFill/>
          <a:ln w="9525">
            <a:noFill/>
          </a:ln>
        </p:spPr>
        <p:txBody>
          <a:bodyPr>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由乳酸经加聚反应制备</a:t>
            </a:r>
            <a:r>
              <a:rPr lang="en-US" sz="2000" b="0">
                <a:latin typeface="微软雅黑" panose="020B0503020204020204" charset="-122"/>
                <a:ea typeface="微软雅黑" panose="020B0503020204020204" charset="-122"/>
                <a:cs typeface="微软雅黑" panose="020B0503020204020204" charset="-122"/>
              </a:rPr>
              <a:t></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2"/>
          <a:stretch>
            <a:fillRect/>
          </a:stretch>
        </p:blipFill>
        <p:spPr>
          <a:xfrm>
            <a:off x="2103755" y="3094355"/>
            <a:ext cx="2830195" cy="592455"/>
          </a:xfrm>
          <a:prstGeom prst="rect">
            <a:avLst/>
          </a:prstGeom>
          <a:noFill/>
          <a:ln w="9525">
            <a:noFill/>
          </a:ln>
        </p:spPr>
      </p:pic>
      <p:pic>
        <p:nvPicPr>
          <p:cNvPr id="7" name="图片 6"/>
          <p:cNvPicPr/>
          <p:nvPr/>
        </p:nvPicPr>
        <p:blipFill>
          <a:blip r:embed="rId3"/>
          <a:stretch>
            <a:fillRect/>
          </a:stretch>
        </p:blipFill>
        <p:spPr>
          <a:xfrm>
            <a:off x="2332355" y="3799840"/>
            <a:ext cx="1099185" cy="598170"/>
          </a:xfrm>
          <a:prstGeom prst="rect">
            <a:avLst/>
          </a:prstGeom>
          <a:noFill/>
          <a:ln w="9525">
            <a:noFill/>
          </a:ln>
        </p:spPr>
      </p:pic>
      <p:grpSp>
        <p:nvGrpSpPr>
          <p:cNvPr id="21" name="组合 20"/>
          <p:cNvGrpSpPr/>
          <p:nvPr/>
        </p:nvGrpSpPr>
        <p:grpSpPr>
          <a:xfrm>
            <a:off x="774065" y="3747135"/>
            <a:ext cx="7737475" cy="588010"/>
            <a:chOff x="1219" y="6217"/>
            <a:chExt cx="12185" cy="926"/>
          </a:xfrm>
        </p:grpSpPr>
        <p:sp>
          <p:nvSpPr>
            <p:cNvPr id="252" name="文本框 251"/>
            <p:cNvSpPr txBox="1"/>
            <p:nvPr/>
          </p:nvSpPr>
          <p:spPr>
            <a:xfrm>
              <a:off x="1219" y="6217"/>
              <a:ext cx="8000" cy="871"/>
            </a:xfrm>
            <a:prstGeom prst="rect">
              <a:avLst/>
            </a:prstGeom>
            <a:noFill/>
            <a:ln w="9525">
              <a:noFill/>
            </a:ln>
          </p:spPr>
          <p:txBody>
            <a:bodyPr>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聚乙烯醇</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253" name="文本框 252"/>
            <p:cNvSpPr txBox="1"/>
            <p:nvPr/>
          </p:nvSpPr>
          <p:spPr>
            <a:xfrm>
              <a:off x="5404" y="6395"/>
              <a:ext cx="8000" cy="628"/>
            </a:xfrm>
            <a:prstGeom prst="rect">
              <a:avLst/>
            </a:prstGeom>
            <a:noFill/>
            <a:ln w="9525">
              <a:noFill/>
            </a:ln>
          </p:spPr>
          <p:txBody>
            <a:bodyPr>
              <a:spAutoFit/>
            </a:bodyPr>
            <a:p>
              <a:pPr indent="0"/>
              <a:r>
                <a:rPr lang="en-US" sz="2000" b="0" i="1" baseline="-25000">
                  <a:latin typeface="微软雅黑" panose="020B0503020204020204" charset="-122"/>
                  <a:ea typeface="微软雅黑" panose="020B0503020204020204" charset="-122"/>
                  <a:cs typeface="微软雅黑" panose="020B0503020204020204" charset="-122"/>
                </a:rPr>
                <a:t>n</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由聚乙酸乙烯酯</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4"/>
            <a:stretch>
              <a:fillRect/>
            </a:stretch>
          </p:blipFill>
          <p:spPr>
            <a:xfrm>
              <a:off x="8869" y="6217"/>
              <a:ext cx="2526" cy="926"/>
            </a:xfrm>
            <a:prstGeom prst="rect">
              <a:avLst/>
            </a:prstGeom>
            <a:noFill/>
            <a:ln w="9525">
              <a:noFill/>
            </a:ln>
          </p:spPr>
        </p:pic>
      </p:grpSp>
      <p:sp>
        <p:nvSpPr>
          <p:cNvPr id="254" name="文本框 253"/>
          <p:cNvSpPr txBox="1"/>
          <p:nvPr/>
        </p:nvSpPr>
        <p:spPr>
          <a:xfrm>
            <a:off x="7018655" y="387731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经消去反应制备</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774065" y="2558415"/>
            <a:ext cx="6096000" cy="641985"/>
          </a:xfrm>
          <a:prstGeom prst="rect">
            <a:avLst/>
          </a:prstGeom>
          <a:noFill/>
        </p:spPr>
        <p:txBody>
          <a:bodyPr wrap="square" rtlCol="0" anchor="t">
            <a:noAutofit/>
          </a:bodyPr>
          <a:p>
            <a:pPr indent="0" fontAlgn="auto">
              <a:lnSpc>
                <a:spcPct val="150000"/>
              </a:lnSpc>
            </a:pPr>
            <a:r>
              <a:rPr lang="en-US" sz="2000">
                <a:latin typeface="微软雅黑" panose="020B0503020204020204" charset="-122"/>
                <a:ea typeface="微软雅黑" panose="020B0503020204020204" charset="-122"/>
                <a:cs typeface="微软雅黑" panose="020B0503020204020204" charset="-122"/>
                <a:sym typeface="+mn-ea"/>
              </a:rPr>
              <a:t>B.</a:t>
            </a:r>
            <a:r>
              <a:rPr lang="zh-CN" sz="2000">
                <a:latin typeface="微软雅黑" panose="020B0503020204020204" charset="-122"/>
                <a:ea typeface="微软雅黑" panose="020B0503020204020204" charset="-122"/>
                <a:cs typeface="微软雅黑" panose="020B0503020204020204" charset="-122"/>
                <a:sym typeface="+mn-ea"/>
              </a:rPr>
              <a:t>聚四氟乙烯</a:t>
            </a:r>
            <a:r>
              <a:rPr lang="en-US" sz="2000">
                <a:latin typeface="微软雅黑" panose="020B0503020204020204" charset="-122"/>
                <a:ea typeface="微软雅黑" panose="020B0503020204020204" charset="-122"/>
                <a:cs typeface="微软雅黑" panose="020B0503020204020204" charset="-122"/>
                <a:sym typeface="+mn-ea"/>
              </a:rPr>
              <a:t>(CF</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—CF</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由四氟乙烯经加聚反应制备</a:t>
            </a:r>
            <a:r>
              <a:rPr lang="en-US" sz="2000">
                <a:latin typeface="微软雅黑" panose="020B0503020204020204" charset="-122"/>
                <a:ea typeface="微软雅黑" panose="020B0503020204020204" charset="-122"/>
                <a:cs typeface="微软雅黑" panose="020B0503020204020204" charset="-122"/>
                <a:sym typeface="+mn-ea"/>
              </a:rPr>
              <a:t></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774065" y="3199765"/>
            <a:ext cx="1802130" cy="553085"/>
          </a:xfrm>
          <a:prstGeom prst="rect">
            <a:avLst/>
          </a:prstGeom>
          <a:noFill/>
        </p:spPr>
        <p:txBody>
          <a:bodyPr wrap="square" rtlCol="0" anchor="t">
            <a:spAutoFit/>
          </a:bodyPr>
          <a:p>
            <a:pPr indent="0" fontAlgn="auto">
              <a:lnSpc>
                <a:spcPct val="150000"/>
              </a:lnSpc>
            </a:pPr>
            <a:r>
              <a:rPr lang="en-US" sz="2000">
                <a:latin typeface="微软雅黑" panose="020B0503020204020204" charset="-122"/>
                <a:ea typeface="微软雅黑" panose="020B0503020204020204" charset="-122"/>
                <a:cs typeface="微软雅黑" panose="020B0503020204020204" charset="-122"/>
                <a:sym typeface="+mn-ea"/>
              </a:rPr>
              <a:t>C.</a:t>
            </a:r>
            <a:r>
              <a:rPr lang="zh-CN" sz="2000">
                <a:latin typeface="微软雅黑" panose="020B0503020204020204" charset="-122"/>
                <a:ea typeface="微软雅黑" panose="020B0503020204020204" charset="-122"/>
                <a:cs typeface="微软雅黑" panose="020B0503020204020204" charset="-122"/>
                <a:sym typeface="+mn-ea"/>
              </a:rPr>
              <a:t>尼龙</a:t>
            </a:r>
            <a:r>
              <a:rPr lang="en-US" sz="2000">
                <a:latin typeface="微软雅黑" panose="020B0503020204020204" charset="-122"/>
                <a:ea typeface="微软雅黑" panose="020B0503020204020204" charset="-122"/>
                <a:cs typeface="微软雅黑" panose="020B0503020204020204" charset="-122"/>
                <a:sym typeface="+mn-ea"/>
              </a:rPr>
              <a:t>-66(</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4933950" y="3339465"/>
            <a:ext cx="609600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由己胺和己酸经缩聚反应制备</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nvSpPr>
        <p:spPr>
          <a:xfrm>
            <a:off x="7391400" y="1512570"/>
            <a:ext cx="4064000" cy="398780"/>
          </a:xfrm>
          <a:prstGeom prst="rect">
            <a:avLst/>
          </a:prstGeom>
          <a:noFill/>
        </p:spPr>
        <p:txBody>
          <a:bodyPr wrap="square" rtlCol="0">
            <a:spAutoFit/>
          </a:bodyPr>
          <a:p>
            <a:r>
              <a:rPr lang="zh-CN" altLang="en-US" sz="2000">
                <a:solidFill>
                  <a:srgbClr val="FF0000"/>
                </a:solidFill>
              </a:rPr>
              <a:t>B</a:t>
            </a:r>
            <a:endParaRPr lang="zh-CN" altLang="en-US" sz="2000">
              <a:solidFill>
                <a:srgbClr val="FF0000"/>
              </a:solidFill>
            </a:endParaRPr>
          </a:p>
        </p:txBody>
      </p:sp>
      <p:grpSp>
        <p:nvGrpSpPr>
          <p:cNvPr id="13" name="组合 12"/>
          <p:cNvGrpSpPr/>
          <p:nvPr/>
        </p:nvGrpSpPr>
        <p:grpSpPr>
          <a:xfrm>
            <a:off x="488950" y="4511040"/>
            <a:ext cx="11442700" cy="1588770"/>
            <a:chOff x="768" y="1632"/>
            <a:chExt cx="18020" cy="2502"/>
          </a:xfrm>
        </p:grpSpPr>
        <p:sp>
          <p:nvSpPr>
            <p:cNvPr id="14" name="文本框 13"/>
            <p:cNvSpPr txBox="1"/>
            <p:nvPr>
              <p:custDataLst>
                <p:tags r:id="rId5"/>
              </p:custDataLst>
            </p:nvPr>
          </p:nvSpPr>
          <p:spPr>
            <a:xfrm>
              <a:off x="768" y="1632"/>
              <a:ext cx="17145" cy="628"/>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【解析】聚乳酸是由乳酸</a:t>
              </a:r>
              <a:r>
                <a:rPr lang="en-US" sz="2000" b="0">
                  <a:latin typeface="微软雅黑" panose="020B0503020204020204" charset="-122"/>
                  <a:ea typeface="微软雅黑" panose="020B0503020204020204" charset="-122"/>
                  <a:cs typeface="微软雅黑" panose="020B0503020204020204" charset="-122"/>
                </a:rPr>
                <a:t>[HOCH</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COOH]</a:t>
              </a:r>
              <a:r>
                <a:rPr lang="zh-CN" sz="2000" b="0">
                  <a:latin typeface="微软雅黑" panose="020B0503020204020204" charset="-122"/>
                  <a:ea typeface="微软雅黑" panose="020B0503020204020204" charset="-122"/>
                  <a:cs typeface="微软雅黑" panose="020B0503020204020204" charset="-122"/>
                </a:rPr>
                <a:t>发生缩聚反应生成的</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聚四氟乙烯</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5" name="图片 14"/>
            <p:cNvPicPr/>
            <p:nvPr>
              <p:custDataLst>
                <p:tags r:id="rId6"/>
              </p:custDataLst>
            </p:nvPr>
          </p:nvPicPr>
          <p:blipFill>
            <a:blip r:embed="rId7"/>
            <a:stretch>
              <a:fillRect/>
            </a:stretch>
          </p:blipFill>
          <p:spPr>
            <a:xfrm>
              <a:off x="15966" y="1632"/>
              <a:ext cx="2289" cy="648"/>
            </a:xfrm>
            <a:prstGeom prst="rect">
              <a:avLst/>
            </a:prstGeom>
            <a:noFill/>
            <a:ln w="9525">
              <a:noFill/>
            </a:ln>
          </p:spPr>
        </p:pic>
        <p:sp>
          <p:nvSpPr>
            <p:cNvPr id="255" name="文本框 254"/>
            <p:cNvSpPr txBox="1"/>
            <p:nvPr>
              <p:custDataLst>
                <p:tags r:id="rId8"/>
              </p:custDataLst>
            </p:nvPr>
          </p:nvSpPr>
          <p:spPr>
            <a:xfrm>
              <a:off x="994" y="2482"/>
              <a:ext cx="8000" cy="628"/>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由四氟乙烯</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6" name="图片 15"/>
            <p:cNvPicPr/>
            <p:nvPr>
              <p:custDataLst>
                <p:tags r:id="rId9"/>
              </p:custDataLst>
            </p:nvPr>
          </p:nvPicPr>
          <p:blipFill>
            <a:blip r:embed="rId10"/>
            <a:stretch>
              <a:fillRect/>
            </a:stretch>
          </p:blipFill>
          <p:spPr>
            <a:xfrm>
              <a:off x="3380" y="2482"/>
              <a:ext cx="1838" cy="628"/>
            </a:xfrm>
            <a:prstGeom prst="rect">
              <a:avLst/>
            </a:prstGeom>
            <a:noFill/>
            <a:ln w="9525">
              <a:noFill/>
            </a:ln>
          </p:spPr>
        </p:pic>
        <p:sp>
          <p:nvSpPr>
            <p:cNvPr id="256" name="文本框 255"/>
            <p:cNvSpPr txBox="1"/>
            <p:nvPr>
              <p:custDataLst>
                <p:tags r:id="rId11"/>
              </p:custDataLst>
            </p:nvPr>
          </p:nvSpPr>
          <p:spPr>
            <a:xfrm>
              <a:off x="5008" y="2482"/>
              <a:ext cx="13535" cy="628"/>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经加聚反应制备</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尼龙</a:t>
              </a:r>
              <a:r>
                <a:rPr lang="en-US" sz="2000" b="0">
                  <a:latin typeface="微软雅黑" panose="020B0503020204020204" charset="-122"/>
                  <a:ea typeface="微软雅黑" panose="020B0503020204020204" charset="-122"/>
                  <a:cs typeface="微软雅黑" panose="020B0503020204020204" charset="-122"/>
                </a:rPr>
                <a:t>-66</a:t>
              </a:r>
              <a:r>
                <a:rPr lang="zh-CN" sz="2000" b="0">
                  <a:latin typeface="微软雅黑" panose="020B0503020204020204" charset="-122"/>
                  <a:ea typeface="微软雅黑" panose="020B0503020204020204" charset="-122"/>
                  <a:cs typeface="微软雅黑" panose="020B0503020204020204" charset="-122"/>
                </a:rPr>
                <a:t>是由己二胺和己二酸经过缩聚反应制得</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错</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7" name="图片 16"/>
            <p:cNvPicPr/>
            <p:nvPr>
              <p:custDataLst>
                <p:tags r:id="rId12"/>
              </p:custDataLst>
            </p:nvPr>
          </p:nvPicPr>
          <p:blipFill>
            <a:blip r:embed="rId13"/>
            <a:stretch>
              <a:fillRect/>
            </a:stretch>
          </p:blipFill>
          <p:spPr>
            <a:xfrm>
              <a:off x="3380" y="3312"/>
              <a:ext cx="1692" cy="822"/>
            </a:xfrm>
            <a:prstGeom prst="rect">
              <a:avLst/>
            </a:prstGeom>
            <a:noFill/>
            <a:ln w="9525">
              <a:noFill/>
            </a:ln>
          </p:spPr>
        </p:pic>
        <p:sp>
          <p:nvSpPr>
            <p:cNvPr id="257" name="文本框 256"/>
            <p:cNvSpPr txBox="1"/>
            <p:nvPr>
              <p:custDataLst>
                <p:tags r:id="rId14"/>
              </p:custDataLst>
            </p:nvPr>
          </p:nvSpPr>
          <p:spPr>
            <a:xfrm>
              <a:off x="5158" y="3332"/>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由聚乙酸乙烯酯</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8" name="图片 17"/>
            <p:cNvPicPr/>
            <p:nvPr>
              <p:custDataLst>
                <p:tags r:id="rId15"/>
              </p:custDataLst>
            </p:nvPr>
          </p:nvPicPr>
          <p:blipFill>
            <a:blip r:embed="rId16"/>
            <a:stretch>
              <a:fillRect/>
            </a:stretch>
          </p:blipFill>
          <p:spPr>
            <a:xfrm>
              <a:off x="8494" y="3312"/>
              <a:ext cx="1895" cy="708"/>
            </a:xfrm>
            <a:prstGeom prst="rect">
              <a:avLst/>
            </a:prstGeom>
            <a:noFill/>
            <a:ln w="9525">
              <a:noFill/>
            </a:ln>
          </p:spPr>
        </p:pic>
        <p:sp>
          <p:nvSpPr>
            <p:cNvPr id="258" name="文本框 257"/>
            <p:cNvSpPr txBox="1"/>
            <p:nvPr>
              <p:custDataLst>
                <p:tags r:id="rId17"/>
              </p:custDataLst>
            </p:nvPr>
          </p:nvSpPr>
          <p:spPr>
            <a:xfrm>
              <a:off x="10389" y="3370"/>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发生水解反应制得</a:t>
              </a: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错误</a:t>
              </a:r>
              <a:r>
                <a:rPr lang="zh-CN" b="0">
                  <a:cs typeface="方正楷体_GBK" charset="0"/>
                </a:rPr>
                <a:t>。</a:t>
              </a:r>
              <a:endParaRPr lang="zh-CN" altLang="en-US" b="0">
                <a:cs typeface="方正楷体_GBK" charset="0"/>
              </a:endParaRPr>
            </a:p>
          </p:txBody>
        </p:sp>
        <p:sp>
          <p:nvSpPr>
            <p:cNvPr id="19" name="文本框 18"/>
            <p:cNvSpPr txBox="1"/>
            <p:nvPr>
              <p:custDataLst>
                <p:tags r:id="rId18"/>
              </p:custDataLst>
            </p:nvPr>
          </p:nvSpPr>
          <p:spPr>
            <a:xfrm>
              <a:off x="18016" y="1632"/>
              <a:ext cx="773" cy="628"/>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Times New Roman" panose="02020603050405020304" charset="0"/>
                  <a:sym typeface="+mn-ea"/>
                </a:rPr>
                <a:t>)</a:t>
              </a:r>
              <a:endParaRPr lang="en-US" altLang="en-US" sz="2000">
                <a:latin typeface="微软雅黑" panose="020B0503020204020204" charset="-122"/>
                <a:ea typeface="微软雅黑" panose="020B0503020204020204" charset="-122"/>
                <a:cs typeface="Times New Roman" panose="02020603050405020304" charset="0"/>
                <a:sym typeface="+mn-ea"/>
              </a:endParaRPr>
            </a:p>
          </p:txBody>
        </p:sp>
        <p:sp>
          <p:nvSpPr>
            <p:cNvPr id="20" name="文本框 19"/>
            <p:cNvSpPr txBox="1"/>
            <p:nvPr>
              <p:custDataLst>
                <p:tags r:id="rId19"/>
              </p:custDataLst>
            </p:nvPr>
          </p:nvSpPr>
          <p:spPr>
            <a:xfrm>
              <a:off x="994" y="3312"/>
              <a:ext cx="4800" cy="628"/>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误</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聚乙烯醇</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grpSp>
      <p:sp>
        <p:nvSpPr>
          <p:cNvPr id="22" name="文本框 21"/>
          <p:cNvSpPr txBox="1"/>
          <p:nvPr/>
        </p:nvSpPr>
        <p:spPr>
          <a:xfrm>
            <a:off x="9065895" y="328930"/>
            <a:ext cx="4064000" cy="368300"/>
          </a:xfrm>
          <a:prstGeom prst="rect">
            <a:avLst/>
          </a:prstGeom>
          <a:noFill/>
        </p:spPr>
        <p:txBody>
          <a:bodyPr wrap="square" rtlCol="0">
            <a:spAutoFit/>
          </a:bodyPr>
          <a:p>
            <a:r>
              <a:rPr lang="zh-CN" altLang="en-US"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b="1" dirty="0">
                <a:solidFill>
                  <a:srgbClr val="FFFFFF"/>
                </a:solidFill>
                <a:latin typeface="微软雅黑" panose="020B0503020204020204" charset="-122"/>
                <a:ea typeface="微软雅黑" panose="020B0503020204020204" charset="-122"/>
                <a:cs typeface="微软雅黑" panose="020B0503020204020204" charset="-122"/>
                <a:sym typeface="+mn-ea"/>
              </a:rPr>
              <a:t>P226</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3994785" y="3497580"/>
            <a:ext cx="7058660"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有机合成与推断</a:t>
            </a:r>
            <a:endParaRPr lang="en-US" altLang="zh-CN"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
        <p:nvSpPr>
          <p:cNvPr id="2" name="文本框 1"/>
          <p:cNvSpPr txBox="1"/>
          <p:nvPr/>
        </p:nvSpPr>
        <p:spPr>
          <a:xfrm>
            <a:off x="1908810" y="3497580"/>
            <a:ext cx="1555115" cy="521970"/>
          </a:xfrm>
          <a:prstGeom prst="rect">
            <a:avLst/>
          </a:prstGeom>
          <a:noFill/>
        </p:spPr>
        <p:txBody>
          <a:bodyPr wrap="square" rtlCol="0">
            <a:spAutoFit/>
          </a:bodyPr>
          <a:p>
            <a:r>
              <a:rPr lang="zh-CN" altLang="en-US" sz="2800" dirty="0">
                <a:solidFill>
                  <a:schemeClr val="bg1"/>
                </a:solidFill>
                <a:latin typeface="微软雅黑" panose="020B0503020204020204" charset="-122"/>
                <a:ea typeface="微软雅黑" panose="020B0503020204020204" charset="-122"/>
                <a:cs typeface="微软雅黑" panose="020B0503020204020204" charset="-122"/>
                <a:sym typeface="+mn-ea"/>
              </a:rPr>
              <a:t>专题</a:t>
            </a:r>
            <a:r>
              <a:rPr lang="en-US" altLang="zh-CN" sz="2800" dirty="0">
                <a:solidFill>
                  <a:schemeClr val="bg1"/>
                </a:solidFill>
                <a:latin typeface="微软雅黑" panose="020B0503020204020204" charset="-122"/>
                <a:ea typeface="微软雅黑" panose="020B0503020204020204" charset="-122"/>
                <a:cs typeface="微软雅黑" panose="020B0503020204020204" charset="-122"/>
                <a:sym typeface="+mn-ea"/>
              </a:rPr>
              <a:t>14</a:t>
            </a:r>
            <a:endParaRPr lang="en-US" altLang="zh-CN" sz="2800"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58" name="文本框 257"/>
          <p:cNvSpPr txBox="1"/>
          <p:nvPr/>
        </p:nvSpPr>
        <p:spPr>
          <a:xfrm>
            <a:off x="627380" y="1003935"/>
            <a:ext cx="10974705" cy="1825625"/>
          </a:xfrm>
          <a:prstGeom prst="rect">
            <a:avLst/>
          </a:prstGeom>
          <a:noFill/>
          <a:ln w="9525">
            <a:noFill/>
          </a:ln>
        </p:spPr>
        <p:txBody>
          <a:bodyPr>
            <a:no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有机合成与推断是高考必考题型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通常以药物、新材料、新物质的合成路线为背景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考查有机推断和合成路线设计。突破此类问题需要熟悉官能团的性质和有机化学反应条件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能够根据合成路线中已知物质的结构简式、前后反应条件、题目已知信息推断流程中各物质的结构简式以及每步的反应类型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并据此设计合成路线。</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27380" y="2991485"/>
            <a:ext cx="10974070" cy="2861310"/>
          </a:xfrm>
          <a:prstGeom prst="rect">
            <a:avLst/>
          </a:prstGeom>
          <a:noFill/>
          <a:ln w="9525">
            <a:noFill/>
          </a:ln>
        </p:spPr>
        <p:txBody>
          <a:bodyPr wrap="square">
            <a:sp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0">
                <a:solidFill>
                  <a:schemeClr val="tx1"/>
                </a:solidFill>
                <a:latin typeface="微软雅黑" panose="020B0503020204020204" charset="-122"/>
                <a:ea typeface="微软雅黑" panose="020B0503020204020204" charset="-122"/>
                <a:cs typeface="微软雅黑" panose="020B0503020204020204" charset="-122"/>
              </a:rPr>
              <a:t>有机合成与推断</a:t>
            </a:r>
            <a:r>
              <a:rPr lang="en-US" sz="2000" b="0">
                <a:solidFill>
                  <a:schemeClr val="tx1"/>
                </a:solidFill>
                <a:latin typeface="微软雅黑" panose="020B0503020204020204" charset="-122"/>
                <a:ea typeface="微软雅黑" panose="020B0503020204020204" charset="-122"/>
                <a:cs typeface="微软雅黑" panose="020B0503020204020204" charset="-122"/>
              </a:rPr>
              <a:t>(</a:t>
            </a:r>
            <a:r>
              <a:rPr lang="en-US"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0">
                <a:solidFill>
                  <a:schemeClr val="tx1"/>
                </a:solidFill>
                <a:latin typeface="微软雅黑" panose="020B0503020204020204" charset="-122"/>
                <a:ea typeface="微软雅黑" panose="020B0503020204020204" charset="-122"/>
                <a:cs typeface="微软雅黑" panose="020B0503020204020204" charset="-122"/>
              </a:rPr>
              <a:t>推理方法解答有机合成题时</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首先要判断待合成有机物的类别、带有何种官能团</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然后结合所学知识或题给新信息</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分析得出官能团的引入、转换、保护或消除的方法</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找出合成该有机物的关键。</a:t>
            </a:r>
            <a:r>
              <a:rPr lang="en-US" sz="2000" b="0">
                <a:solidFill>
                  <a:schemeClr val="tx1"/>
                </a:solidFill>
                <a:latin typeface="微软雅黑" panose="020B0503020204020204" charset="-122"/>
                <a:ea typeface="微软雅黑" panose="020B0503020204020204" charset="-122"/>
                <a:cs typeface="微软雅黑" panose="020B0503020204020204" charset="-122"/>
              </a:rPr>
              <a:t>①</a:t>
            </a:r>
            <a:r>
              <a:rPr lang="zh-CN" sz="2000" b="0">
                <a:solidFill>
                  <a:schemeClr val="tx1"/>
                </a:solidFill>
                <a:latin typeface="微软雅黑" panose="020B0503020204020204" charset="-122"/>
                <a:ea typeface="微软雅黑" panose="020B0503020204020204" charset="-122"/>
                <a:cs typeface="微软雅黑" panose="020B0503020204020204" charset="-122"/>
              </a:rPr>
              <a:t>顺推法</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研究原料分子的性质</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找出合成所需的直接或间接的中间产物</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逐步推向待合成的有机化合物。</a:t>
            </a:r>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3" name="文本框 2"/>
          <p:cNvSpPr txBox="1"/>
          <p:nvPr/>
        </p:nvSpPr>
        <p:spPr>
          <a:xfrm>
            <a:off x="622935" y="940435"/>
            <a:ext cx="10895965" cy="1967865"/>
          </a:xfrm>
          <a:prstGeom prst="rect">
            <a:avLst/>
          </a:prstGeom>
          <a:noFill/>
        </p:spPr>
        <p:txBody>
          <a:bodyPr wrap="square" rtlCol="0" anchor="t">
            <a:noAutofit/>
          </a:bodyPr>
          <a:p>
            <a:pPr indent="0" fontAlgn="auto">
              <a:lnSpc>
                <a:spcPct val="150000"/>
              </a:lnSpc>
            </a:pPr>
            <a:r>
              <a:rPr lang="en-US" sz="2000">
                <a:latin typeface="微软雅黑" panose="020B0503020204020204" charset="-122"/>
                <a:ea typeface="微软雅黑" panose="020B0503020204020204" charset="-122"/>
                <a:cs typeface="微软雅黑" panose="020B0503020204020204" charset="-122"/>
                <a:sym typeface="+mn-ea"/>
              </a:rPr>
              <a:t>②</a:t>
            </a:r>
            <a:r>
              <a:rPr lang="zh-CN" sz="2000">
                <a:latin typeface="微软雅黑" panose="020B0503020204020204" charset="-122"/>
                <a:ea typeface="微软雅黑" panose="020B0503020204020204" charset="-122"/>
                <a:cs typeface="微软雅黑" panose="020B0503020204020204" charset="-122"/>
                <a:sym typeface="+mn-ea"/>
              </a:rPr>
              <a:t>逆推法</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从目标分子入手</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分析目标有机物的结构特点</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找出合成所需的直接或间接的中间产物</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逐步推向已知原料</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再设计出合理的路线。</a:t>
            </a:r>
            <a:r>
              <a:rPr lang="en-US" sz="2000">
                <a:latin typeface="微软雅黑" panose="020B0503020204020204" charset="-122"/>
                <a:ea typeface="微软雅黑" panose="020B0503020204020204" charset="-122"/>
                <a:cs typeface="微软雅黑" panose="020B0503020204020204" charset="-122"/>
                <a:sym typeface="+mn-ea"/>
              </a:rPr>
              <a:t>③</a:t>
            </a:r>
            <a:r>
              <a:rPr lang="zh-CN" sz="2000">
                <a:latin typeface="微软雅黑" panose="020B0503020204020204" charset="-122"/>
                <a:ea typeface="微软雅黑" panose="020B0503020204020204" charset="-122"/>
                <a:cs typeface="微软雅黑" panose="020B0503020204020204" charset="-122"/>
                <a:sym typeface="+mn-ea"/>
              </a:rPr>
              <a:t>综合法</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既从原料分子进行正推</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也从目标分子进行逆推</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同时通过中间产物衔接两种方法得出最佳途径。</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258" name="文本框 257"/>
          <p:cNvSpPr txBox="1"/>
          <p:nvPr/>
        </p:nvSpPr>
        <p:spPr>
          <a:xfrm>
            <a:off x="622935" y="290830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解题思路</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725" name="image713.jpeg"/>
          <p:cNvPicPr>
            <a:picLocks noChangeAspect="1"/>
          </p:cNvPicPr>
          <p:nvPr>
            <p:custDataLst>
              <p:tags r:id="rId1"/>
            </p:custDataLst>
          </p:nvPr>
        </p:nvPicPr>
        <p:blipFill>
          <a:blip r:embed="rId2"/>
          <a:stretch>
            <a:fillRect/>
          </a:stretch>
        </p:blipFill>
        <p:spPr>
          <a:xfrm>
            <a:off x="2259330" y="3120390"/>
            <a:ext cx="7038340" cy="28740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58" name="文本框 257"/>
          <p:cNvSpPr txBox="1"/>
          <p:nvPr/>
        </p:nvSpPr>
        <p:spPr>
          <a:xfrm>
            <a:off x="723265" y="100965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考法</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　有机推断</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23265" y="1383030"/>
            <a:ext cx="5080000" cy="1014730"/>
          </a:xfrm>
          <a:prstGeom prst="rect">
            <a:avLst/>
          </a:prstGeom>
          <a:noFill/>
          <a:ln w="9525">
            <a:noFill/>
          </a:ln>
        </p:spPr>
        <p:txBody>
          <a:bodyPr>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根据特定的反应条件进行推断</a:t>
            </a:r>
            <a:r>
              <a:rPr lang="en-US" sz="2000" b="0">
                <a:latin typeface="微软雅黑" panose="020B0503020204020204" charset="-122"/>
                <a:ea typeface="微软雅黑" panose="020B0503020204020204" charset="-122"/>
                <a:cs typeface="微软雅黑" panose="020B0503020204020204" charset="-122"/>
              </a:rPr>
              <a:t>(1)“</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1384300" y="2023745"/>
            <a:ext cx="876300" cy="476885"/>
          </a:xfrm>
          <a:prstGeom prst="rect">
            <a:avLst/>
          </a:prstGeom>
          <a:noFill/>
          <a:ln w="9525">
            <a:noFill/>
          </a:ln>
        </p:spPr>
      </p:pic>
      <p:sp>
        <p:nvSpPr>
          <p:cNvPr id="259" name="文本框 258"/>
          <p:cNvSpPr txBox="1"/>
          <p:nvPr/>
        </p:nvSpPr>
        <p:spPr>
          <a:xfrm>
            <a:off x="2132965" y="1814195"/>
            <a:ext cx="9486900" cy="1269365"/>
          </a:xfrm>
          <a:prstGeom prst="rect">
            <a:avLst/>
          </a:prstGeom>
          <a:noFill/>
          <a:ln w="9525">
            <a:noFill/>
          </a:ln>
        </p:spPr>
        <p:txBody>
          <a:bodyPr wrap="square">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为烷烃和烷基中的氢原子被取代的反应条件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如烷烃的取代、芳香烃及其他芳香族</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2"/>
          <a:stretch>
            <a:fillRect/>
          </a:stretch>
        </p:blipFill>
        <p:spPr>
          <a:xfrm>
            <a:off x="1384300" y="2938780"/>
            <a:ext cx="495300" cy="542925"/>
          </a:xfrm>
          <a:prstGeom prst="rect">
            <a:avLst/>
          </a:prstGeom>
          <a:noFill/>
          <a:ln w="9525">
            <a:noFill/>
          </a:ln>
        </p:spPr>
      </p:pic>
      <p:sp>
        <p:nvSpPr>
          <p:cNvPr id="260" name="文本框 259"/>
          <p:cNvSpPr txBox="1"/>
          <p:nvPr/>
        </p:nvSpPr>
        <p:spPr>
          <a:xfrm>
            <a:off x="2019300" y="292798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为不饱和键加氢反应的条件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包括</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3"/>
          <a:stretch>
            <a:fillRect/>
          </a:stretch>
        </p:blipFill>
        <p:spPr>
          <a:xfrm>
            <a:off x="6109335" y="2938780"/>
            <a:ext cx="845820" cy="451485"/>
          </a:xfrm>
          <a:prstGeom prst="rect">
            <a:avLst/>
          </a:prstGeom>
          <a:noFill/>
          <a:ln w="9525">
            <a:noFill/>
          </a:ln>
        </p:spPr>
      </p:pic>
      <p:sp>
        <p:nvSpPr>
          <p:cNvPr id="261" name="文本框 260"/>
          <p:cNvSpPr txBox="1"/>
          <p:nvPr/>
        </p:nvSpPr>
        <p:spPr>
          <a:xfrm>
            <a:off x="6955155" y="2958465"/>
            <a:ext cx="631825" cy="368300"/>
          </a:xfrm>
          <a:prstGeom prst="rect">
            <a:avLst/>
          </a:prstGeom>
          <a:noFill/>
          <a:ln w="9525">
            <a:noFill/>
          </a:ln>
        </p:spPr>
        <p:txBody>
          <a:bodyPr wrap="square">
            <a:spAutoFit/>
          </a:bodyPr>
          <a:p>
            <a:pPr indent="0"/>
            <a:r>
              <a:rPr lang="zh-CN" b="0">
                <a:cs typeface="方正书宋_GBK" charset="0"/>
              </a:rPr>
              <a:t>、</a:t>
            </a:r>
            <a:endParaRPr lang="zh-CN" altLang="en-US" b="0">
              <a:cs typeface="方正书宋_GBK" charset="0"/>
            </a:endParaRPr>
          </a:p>
        </p:txBody>
      </p:sp>
      <p:pic>
        <p:nvPicPr>
          <p:cNvPr id="7" name="图片 6"/>
          <p:cNvPicPr/>
          <p:nvPr/>
        </p:nvPicPr>
        <p:blipFill>
          <a:blip r:embed="rId4"/>
          <a:stretch>
            <a:fillRect/>
          </a:stretch>
        </p:blipFill>
        <p:spPr>
          <a:xfrm>
            <a:off x="7239000" y="2938780"/>
            <a:ext cx="1191895" cy="411480"/>
          </a:xfrm>
          <a:prstGeom prst="rect">
            <a:avLst/>
          </a:prstGeom>
          <a:noFill/>
          <a:ln w="9525">
            <a:noFill/>
          </a:ln>
        </p:spPr>
      </p:pic>
      <p:sp>
        <p:nvSpPr>
          <p:cNvPr id="262" name="文本框 261"/>
          <p:cNvSpPr txBox="1"/>
          <p:nvPr/>
        </p:nvSpPr>
        <p:spPr>
          <a:xfrm>
            <a:off x="8570595" y="2981960"/>
            <a:ext cx="1449070" cy="368300"/>
          </a:xfrm>
          <a:prstGeom prst="rect">
            <a:avLst/>
          </a:prstGeom>
          <a:noFill/>
          <a:ln w="9525">
            <a:noFill/>
          </a:ln>
        </p:spPr>
        <p:txBody>
          <a:bodyPr wrap="square">
            <a:spAutoFit/>
          </a:bodyPr>
          <a:p>
            <a:pPr indent="0"/>
            <a:r>
              <a:rPr lang="zh-CN" b="0">
                <a:cs typeface="方正书宋_GBK" charset="0"/>
              </a:rPr>
              <a:t>、</a:t>
            </a:r>
            <a:endParaRPr lang="zh-CN" altLang="en-US" b="0">
              <a:cs typeface="方正书宋_GBK" charset="0"/>
            </a:endParaRPr>
          </a:p>
        </p:txBody>
      </p:sp>
      <p:pic>
        <p:nvPicPr>
          <p:cNvPr id="8" name="图片 7"/>
          <p:cNvPicPr/>
          <p:nvPr/>
        </p:nvPicPr>
        <p:blipFill>
          <a:blip r:embed="rId5"/>
          <a:stretch>
            <a:fillRect/>
          </a:stretch>
        </p:blipFill>
        <p:spPr>
          <a:xfrm>
            <a:off x="8754745" y="2938145"/>
            <a:ext cx="955040" cy="452120"/>
          </a:xfrm>
          <a:prstGeom prst="rect">
            <a:avLst/>
          </a:prstGeom>
          <a:noFill/>
          <a:ln w="9525">
            <a:noFill/>
          </a:ln>
        </p:spPr>
      </p:pic>
      <p:sp>
        <p:nvSpPr>
          <p:cNvPr id="263" name="文本框 262"/>
          <p:cNvSpPr txBox="1"/>
          <p:nvPr/>
        </p:nvSpPr>
        <p:spPr>
          <a:xfrm>
            <a:off x="9600565" y="292798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与</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的加成。</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723265" y="2329180"/>
            <a:ext cx="6717030" cy="512445"/>
          </a:xfrm>
          <a:prstGeom prst="rect">
            <a:avLst/>
          </a:prstGeom>
          <a:noFill/>
        </p:spPr>
        <p:txBody>
          <a:bodyPr wrap="square" rtlCol="0" anchor="t">
            <a:noAutofit/>
          </a:bodyPr>
          <a:p>
            <a:pPr indent="0" fontAlgn="auto">
              <a:lnSpc>
                <a:spcPct val="150000"/>
              </a:lnSpc>
            </a:pPr>
            <a:r>
              <a:rPr lang="zh-CN" sz="2000">
                <a:latin typeface="微软雅黑" panose="020B0503020204020204" charset="-122"/>
                <a:ea typeface="微软雅黑" panose="020B0503020204020204" charset="-122"/>
                <a:cs typeface="微软雅黑" panose="020B0503020204020204" charset="-122"/>
                <a:sym typeface="+mn-ea"/>
              </a:rPr>
              <a:t>化合物侧链烷基的取代、不饱和烃中烷基的取代等。</a:t>
            </a:r>
            <a:r>
              <a:rPr lang="en-US" sz="2000">
                <a:latin typeface="微软雅黑" panose="020B0503020204020204" charset="-122"/>
                <a:ea typeface="微软雅黑" panose="020B0503020204020204" charset="-122"/>
                <a:cs typeface="微软雅黑" panose="020B0503020204020204" charset="-122"/>
                <a:sym typeface="+mn-ea"/>
              </a:rPr>
              <a:t>(2)“</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723265" y="376682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a:t>
            </a:r>
            <a:r>
              <a:rPr lang="en-US" sz="2000" b="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方正书宋_GBK" charset="0"/>
              </a:rPr>
              <a:t>“</a:t>
            </a:r>
            <a:endParaRPr lang="en-US" altLang="en-US" sz="2000" b="0">
              <a:latin typeface="微软雅黑" panose="020B0503020204020204" charset="-122"/>
              <a:ea typeface="微软雅黑" panose="020B0503020204020204" charset="-122"/>
              <a:cs typeface="方正书宋_GBK" charset="0"/>
            </a:endParaRPr>
          </a:p>
        </p:txBody>
      </p:sp>
      <p:pic>
        <p:nvPicPr>
          <p:cNvPr id="11" name="图片 10"/>
          <p:cNvPicPr/>
          <p:nvPr/>
        </p:nvPicPr>
        <p:blipFill>
          <a:blip r:embed="rId6"/>
          <a:stretch>
            <a:fillRect/>
          </a:stretch>
        </p:blipFill>
        <p:spPr>
          <a:xfrm>
            <a:off x="1440180" y="3762375"/>
            <a:ext cx="820420" cy="467360"/>
          </a:xfrm>
          <a:prstGeom prst="rect">
            <a:avLst/>
          </a:prstGeom>
          <a:noFill/>
          <a:ln w="9525">
            <a:noFill/>
          </a:ln>
        </p:spPr>
      </p:pic>
      <p:sp>
        <p:nvSpPr>
          <p:cNvPr id="264" name="文本框 263"/>
          <p:cNvSpPr txBox="1"/>
          <p:nvPr/>
        </p:nvSpPr>
        <p:spPr>
          <a:xfrm>
            <a:off x="2159000" y="3682365"/>
            <a:ext cx="9385300" cy="55308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是醇消去</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r>
              <a:rPr lang="zh-CN" sz="2000" b="0">
                <a:latin typeface="微软雅黑" panose="020B0503020204020204" charset="-122"/>
                <a:ea typeface="微软雅黑" panose="020B0503020204020204" charset="-122"/>
                <a:cs typeface="微软雅黑" panose="020B0503020204020204" charset="-122"/>
              </a:rPr>
              <a:t>生成烯烃或炔烃、酯化反应、醇分子间脱水生成醚的反应或</a:t>
            </a:r>
            <a:r>
              <a:rPr lang="zh-CN" sz="2000" b="0" u="wavy">
                <a:latin typeface="微软雅黑" panose="020B0503020204020204" charset="-122"/>
                <a:ea typeface="微软雅黑" panose="020B0503020204020204" charset="-122"/>
                <a:cs typeface="微软雅黑" panose="020B0503020204020204" charset="-122"/>
              </a:rPr>
              <a:t>纤维素</a:t>
            </a:r>
            <a:endParaRPr lang="en-US" altLang="en-US" sz="2000" b="0">
              <a:latin typeface="微软雅黑" panose="020B0503020204020204" charset="-122"/>
              <a:ea typeface="微软雅黑" panose="020B0503020204020204" charset="-122"/>
              <a:cs typeface="微软雅黑" panose="020B0503020204020204" charset="-122"/>
            </a:endParaRPr>
          </a:p>
        </p:txBody>
      </p:sp>
      <p:grpSp>
        <p:nvGrpSpPr>
          <p:cNvPr id="14" name="组合 13"/>
          <p:cNvGrpSpPr/>
          <p:nvPr/>
        </p:nvGrpSpPr>
        <p:grpSpPr>
          <a:xfrm>
            <a:off x="1553210" y="5012055"/>
            <a:ext cx="9086215" cy="446405"/>
            <a:chOff x="2268" y="7613"/>
            <a:chExt cx="14309" cy="703"/>
          </a:xfrm>
        </p:grpSpPr>
        <p:pic>
          <p:nvPicPr>
            <p:cNvPr id="12" name="图片 11"/>
            <p:cNvPicPr/>
            <p:nvPr/>
          </p:nvPicPr>
          <p:blipFill>
            <a:blip r:embed="rId7"/>
            <a:stretch>
              <a:fillRect/>
            </a:stretch>
          </p:blipFill>
          <p:spPr>
            <a:xfrm>
              <a:off x="2268" y="7636"/>
              <a:ext cx="1541" cy="680"/>
            </a:xfrm>
            <a:prstGeom prst="rect">
              <a:avLst/>
            </a:prstGeom>
            <a:noFill/>
            <a:ln w="9525">
              <a:noFill/>
            </a:ln>
          </p:spPr>
        </p:pic>
        <p:sp>
          <p:nvSpPr>
            <p:cNvPr id="265" name="文本框 264"/>
            <p:cNvSpPr txBox="1"/>
            <p:nvPr/>
          </p:nvSpPr>
          <p:spPr>
            <a:xfrm>
              <a:off x="3717" y="7613"/>
              <a:ext cx="12860" cy="628"/>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是卤代烃消去</a:t>
              </a:r>
              <a:r>
                <a:rPr lang="en-US" sz="2000" b="0">
                  <a:latin typeface="微软雅黑" panose="020B0503020204020204" charset="-122"/>
                  <a:ea typeface="微软雅黑" panose="020B0503020204020204" charset="-122"/>
                  <a:cs typeface="微软雅黑" panose="020B0503020204020204" charset="-122"/>
                </a:rPr>
                <a:t>HX</a:t>
              </a:r>
              <a:r>
                <a:rPr lang="zh-CN" sz="2000" b="0">
                  <a:latin typeface="微软雅黑" panose="020B0503020204020204" charset="-122"/>
                  <a:ea typeface="微软雅黑" panose="020B0503020204020204" charset="-122"/>
                  <a:cs typeface="微软雅黑" panose="020B0503020204020204" charset="-122"/>
                </a:rPr>
                <a:t>生成不饱和有机物的反应条件。</a:t>
              </a:r>
              <a:endParaRPr lang="zh-CN" altLang="en-US" sz="2000" b="0">
                <a:latin typeface="微软雅黑" panose="020B0503020204020204" charset="-122"/>
                <a:ea typeface="微软雅黑" panose="020B0503020204020204" charset="-122"/>
                <a:cs typeface="微软雅黑" panose="020B0503020204020204" charset="-122"/>
              </a:endParaRPr>
            </a:p>
          </p:txBody>
        </p:sp>
      </p:grpSp>
      <p:sp>
        <p:nvSpPr>
          <p:cNvPr id="13" name="文本框 12"/>
          <p:cNvSpPr txBox="1"/>
          <p:nvPr/>
        </p:nvSpPr>
        <p:spPr>
          <a:xfrm>
            <a:off x="723265" y="4235450"/>
            <a:ext cx="6121400" cy="613410"/>
          </a:xfrm>
          <a:prstGeom prst="rect">
            <a:avLst/>
          </a:prstGeom>
          <a:noFill/>
        </p:spPr>
        <p:txBody>
          <a:bodyPr wrap="square" rtlCol="0" anchor="t">
            <a:noAutofit/>
          </a:bodyPr>
          <a:p>
            <a:pPr indent="0" fontAlgn="auto">
              <a:lnSpc>
                <a:spcPct val="150000"/>
              </a:lnSpc>
            </a:pPr>
            <a:r>
              <a:rPr lang="zh-CN" sz="2000" u="wavy">
                <a:latin typeface="微软雅黑" panose="020B0503020204020204" charset="-122"/>
                <a:ea typeface="微软雅黑" panose="020B0503020204020204" charset="-122"/>
                <a:cs typeface="微软雅黑" panose="020B0503020204020204" charset="-122"/>
                <a:sym typeface="+mn-ea"/>
              </a:rPr>
              <a:t>的水解反应等</a:t>
            </a:r>
            <a:r>
              <a:rPr lang="zh-CN" sz="2000">
                <a:latin typeface="微软雅黑" panose="020B0503020204020204" charset="-122"/>
                <a:ea typeface="微软雅黑" panose="020B0503020204020204" charset="-122"/>
                <a:cs typeface="微软雅黑" panose="020B0503020204020204" charset="-122"/>
                <a:sym typeface="+mn-ea"/>
              </a:rPr>
              <a:t>的反应条件。</a:t>
            </a:r>
            <a:r>
              <a:rPr lang="en-US" sz="2000">
                <a:latin typeface="微软雅黑" panose="020B0503020204020204" charset="-122"/>
                <a:ea typeface="微软雅黑" panose="020B0503020204020204" charset="-122"/>
                <a:cs typeface="微软雅黑" panose="020B0503020204020204" charset="-122"/>
                <a:sym typeface="+mn-ea"/>
              </a:rPr>
              <a:t></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15" name="文本框 14"/>
          <p:cNvSpPr txBox="1"/>
          <p:nvPr/>
        </p:nvSpPr>
        <p:spPr>
          <a:xfrm>
            <a:off x="723265" y="4846320"/>
            <a:ext cx="6096000" cy="553085"/>
          </a:xfrm>
          <a:prstGeom prst="rect">
            <a:avLst/>
          </a:prstGeom>
          <a:noFill/>
        </p:spPr>
        <p:txBody>
          <a:bodyPr wrap="square" rtlCol="0" anchor="t">
            <a:spAutoFit/>
          </a:bodyPr>
          <a:p>
            <a:pPr indent="0" fontAlgn="auto">
              <a:lnSpc>
                <a:spcPct val="150000"/>
              </a:lnSpc>
            </a:pPr>
            <a:r>
              <a:rPr lang="en-US" sz="2000">
                <a:latin typeface="微软雅黑" panose="020B0503020204020204" charset="-122"/>
                <a:ea typeface="微软雅黑" panose="020B0503020204020204" charset="-122"/>
                <a:cs typeface="微软雅黑" panose="020B0503020204020204" charset="-122"/>
                <a:sym typeface="+mn-ea"/>
              </a:rPr>
              <a:t>(4)“</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65" name="文本框 264"/>
          <p:cNvSpPr txBox="1"/>
          <p:nvPr/>
        </p:nvSpPr>
        <p:spPr>
          <a:xfrm>
            <a:off x="723900" y="107442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(5)</a:t>
            </a:r>
            <a:r>
              <a:rPr lang="en-US" sz="2000" b="0">
                <a:latin typeface="微软雅黑" panose="020B0503020204020204" charset="-122"/>
                <a:ea typeface="微软雅黑" panose="020B0503020204020204" charset="-122"/>
                <a:cs typeface="方正书宋_GBK" charset="0"/>
              </a:rPr>
              <a:t>“</a:t>
            </a:r>
            <a:endParaRPr lang="en-US" altLang="en-US" sz="2000" b="0">
              <a:latin typeface="微软雅黑" panose="020B0503020204020204" charset="-122"/>
              <a:ea typeface="微软雅黑" panose="020B0503020204020204" charset="-122"/>
              <a:cs typeface="方正书宋_GBK" charset="0"/>
            </a:endParaRPr>
          </a:p>
        </p:txBody>
      </p:sp>
      <p:pic>
        <p:nvPicPr>
          <p:cNvPr id="3" name="图片 2"/>
          <p:cNvPicPr/>
          <p:nvPr/>
        </p:nvPicPr>
        <p:blipFill>
          <a:blip r:embed="rId1"/>
          <a:stretch>
            <a:fillRect/>
          </a:stretch>
        </p:blipFill>
        <p:spPr>
          <a:xfrm>
            <a:off x="1487170" y="1150620"/>
            <a:ext cx="1105535" cy="466725"/>
          </a:xfrm>
          <a:prstGeom prst="rect">
            <a:avLst/>
          </a:prstGeom>
          <a:noFill/>
          <a:ln w="9525">
            <a:noFill/>
          </a:ln>
        </p:spPr>
      </p:pic>
      <p:sp>
        <p:nvSpPr>
          <p:cNvPr id="266" name="文本框 265"/>
          <p:cNvSpPr txBox="1"/>
          <p:nvPr/>
        </p:nvSpPr>
        <p:spPr>
          <a:xfrm>
            <a:off x="2592705" y="1074420"/>
            <a:ext cx="728980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是卤代烃水解生成醇或酯类水解的反应条件。</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23900" y="179451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(6)</a:t>
            </a:r>
            <a:r>
              <a:rPr lang="en-US" sz="2000" b="0">
                <a:latin typeface="微软雅黑" panose="020B0503020204020204" charset="-122"/>
                <a:ea typeface="微软雅黑" panose="020B0503020204020204" charset="-122"/>
                <a:cs typeface="方正书宋_GBK" charset="0"/>
              </a:rPr>
              <a:t>“</a:t>
            </a:r>
            <a:endParaRPr lang="en-US" altLang="en-US" sz="2000" b="0">
              <a:latin typeface="微软雅黑" panose="020B0503020204020204" charset="-122"/>
              <a:ea typeface="微软雅黑" panose="020B0503020204020204" charset="-122"/>
              <a:cs typeface="方正书宋_GBK" charset="0"/>
            </a:endParaRPr>
          </a:p>
        </p:txBody>
      </p:sp>
      <p:pic>
        <p:nvPicPr>
          <p:cNvPr id="5" name="图片 4"/>
          <p:cNvPicPr/>
          <p:nvPr/>
        </p:nvPicPr>
        <p:blipFill>
          <a:blip r:embed="rId2"/>
          <a:stretch>
            <a:fillRect/>
          </a:stretch>
        </p:blipFill>
        <p:spPr>
          <a:xfrm>
            <a:off x="1487170" y="1794510"/>
            <a:ext cx="756920" cy="479425"/>
          </a:xfrm>
          <a:prstGeom prst="rect">
            <a:avLst/>
          </a:prstGeom>
          <a:noFill/>
          <a:ln w="9525">
            <a:noFill/>
          </a:ln>
        </p:spPr>
      </p:pic>
      <p:sp>
        <p:nvSpPr>
          <p:cNvPr id="267" name="文本框 266"/>
          <p:cNvSpPr txBox="1"/>
          <p:nvPr/>
        </p:nvSpPr>
        <p:spPr>
          <a:xfrm>
            <a:off x="2332355" y="1772285"/>
            <a:ext cx="781113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是酯类水解、糖类水解、油脂的酸性水解</a:t>
            </a:r>
            <a:r>
              <a:rPr lang="zh-CN" sz="2000" b="0" u="wavy">
                <a:latin typeface="微软雅黑" panose="020B0503020204020204" charset="-122"/>
                <a:ea typeface="微软雅黑" panose="020B0503020204020204" charset="-122"/>
                <a:cs typeface="微软雅黑" panose="020B0503020204020204" charset="-122"/>
              </a:rPr>
              <a:t>或淀粉水解的反应条件。</a:t>
            </a:r>
            <a:endParaRPr lang="zh-CN" altLang="en-US" sz="2000" b="0" u="wavy">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777240" y="2575243"/>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a:t>
            </a:r>
            <a:r>
              <a:rPr lang="en-US" sz="2000" b="0">
                <a:latin typeface="微软雅黑" panose="020B0503020204020204" charset="-122"/>
                <a:ea typeface="微软雅黑" panose="020B0503020204020204" charset="-122"/>
                <a:cs typeface="Times New Roman" panose="02020603050405020304" charset="0"/>
              </a:rPr>
              <a:t>7)</a:t>
            </a:r>
            <a:r>
              <a:rPr lang="en-US" sz="2000" b="0">
                <a:latin typeface="微软雅黑" panose="020B0503020204020204" charset="-122"/>
                <a:ea typeface="微软雅黑" panose="020B0503020204020204" charset="-122"/>
                <a:cs typeface="方正书宋_GBK" charset="0"/>
              </a:rPr>
              <a:t>“</a:t>
            </a:r>
            <a:endParaRPr lang="en-US" altLang="en-US" sz="2000" b="0">
              <a:latin typeface="微软雅黑" panose="020B0503020204020204" charset="-122"/>
              <a:ea typeface="微软雅黑" panose="020B0503020204020204" charset="-122"/>
              <a:cs typeface="方正书宋_GBK" charset="0"/>
            </a:endParaRPr>
          </a:p>
        </p:txBody>
      </p:sp>
      <p:pic>
        <p:nvPicPr>
          <p:cNvPr id="7" name="图片 6"/>
          <p:cNvPicPr/>
          <p:nvPr/>
        </p:nvPicPr>
        <p:blipFill>
          <a:blip r:embed="rId3"/>
          <a:stretch>
            <a:fillRect/>
          </a:stretch>
        </p:blipFill>
        <p:spPr>
          <a:xfrm>
            <a:off x="1487170" y="2632075"/>
            <a:ext cx="757555" cy="342265"/>
          </a:xfrm>
          <a:prstGeom prst="rect">
            <a:avLst/>
          </a:prstGeom>
          <a:noFill/>
          <a:ln w="9525">
            <a:noFill/>
          </a:ln>
        </p:spPr>
      </p:pic>
      <p:sp>
        <p:nvSpPr>
          <p:cNvPr id="268" name="文本框 267"/>
          <p:cNvSpPr txBox="1"/>
          <p:nvPr/>
        </p:nvSpPr>
        <p:spPr>
          <a:xfrm>
            <a:off x="2244725" y="2605723"/>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方正书宋_GBK" charset="0"/>
              </a:rPr>
              <a:t>”“</a:t>
            </a:r>
            <a:endParaRPr lang="en-US" altLang="en-US" sz="2000" b="0">
              <a:latin typeface="微软雅黑" panose="020B0503020204020204" charset="-122"/>
              <a:ea typeface="微软雅黑" panose="020B0503020204020204" charset="-122"/>
              <a:cs typeface="方正书宋_GBK" charset="0"/>
            </a:endParaRPr>
          </a:p>
        </p:txBody>
      </p:sp>
      <p:pic>
        <p:nvPicPr>
          <p:cNvPr id="8" name="图片 7"/>
          <p:cNvPicPr/>
          <p:nvPr/>
        </p:nvPicPr>
        <p:blipFill>
          <a:blip r:embed="rId4"/>
          <a:stretch>
            <a:fillRect/>
          </a:stretch>
        </p:blipFill>
        <p:spPr>
          <a:xfrm>
            <a:off x="2959100" y="2606675"/>
            <a:ext cx="556260" cy="367665"/>
          </a:xfrm>
          <a:prstGeom prst="rect">
            <a:avLst/>
          </a:prstGeom>
          <a:noFill/>
          <a:ln w="9525">
            <a:noFill/>
          </a:ln>
        </p:spPr>
      </p:pic>
      <p:sp>
        <p:nvSpPr>
          <p:cNvPr id="269" name="文本框 268"/>
          <p:cNvSpPr txBox="1"/>
          <p:nvPr/>
        </p:nvSpPr>
        <p:spPr>
          <a:xfrm>
            <a:off x="777240" y="3275648"/>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(8</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9" name="图片 8"/>
          <p:cNvPicPr/>
          <p:nvPr/>
        </p:nvPicPr>
        <p:blipFill>
          <a:blip r:embed="rId5"/>
          <a:stretch>
            <a:fillRect/>
          </a:stretch>
        </p:blipFill>
        <p:spPr>
          <a:xfrm>
            <a:off x="1579880" y="3332480"/>
            <a:ext cx="664210" cy="384175"/>
          </a:xfrm>
          <a:prstGeom prst="rect">
            <a:avLst/>
          </a:prstGeom>
          <a:noFill/>
          <a:ln w="9525">
            <a:noFill/>
          </a:ln>
        </p:spPr>
      </p:pic>
      <p:sp>
        <p:nvSpPr>
          <p:cNvPr id="270" name="文本框 269"/>
          <p:cNvSpPr txBox="1"/>
          <p:nvPr/>
        </p:nvSpPr>
        <p:spPr>
          <a:xfrm>
            <a:off x="2332355" y="3145790"/>
            <a:ext cx="9230995"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为苯及其同系物苯环上的氢原子被卤素原子取代的反应条件。</a:t>
            </a:r>
            <a:r>
              <a:rPr lang="en-US" sz="2000" b="0">
                <a:latin typeface="微软雅黑" panose="020B0503020204020204" charset="-122"/>
                <a:ea typeface="微软雅黑" panose="020B0503020204020204" charset="-122"/>
                <a:cs typeface="微软雅黑" panose="020B0503020204020204" charset="-122"/>
              </a:rPr>
              <a:t></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0" name="图片 9"/>
          <p:cNvPicPr/>
          <p:nvPr/>
        </p:nvPicPr>
        <p:blipFill>
          <a:blip r:embed="rId6"/>
          <a:stretch>
            <a:fillRect/>
          </a:stretch>
        </p:blipFill>
        <p:spPr>
          <a:xfrm>
            <a:off x="1579880" y="4301490"/>
            <a:ext cx="1070610" cy="534670"/>
          </a:xfrm>
          <a:prstGeom prst="rect">
            <a:avLst/>
          </a:prstGeom>
          <a:noFill/>
          <a:ln w="9525">
            <a:noFill/>
          </a:ln>
        </p:spPr>
      </p:pic>
      <p:sp>
        <p:nvSpPr>
          <p:cNvPr id="271" name="文本框 270"/>
          <p:cNvSpPr txBox="1"/>
          <p:nvPr/>
        </p:nvSpPr>
        <p:spPr>
          <a:xfrm>
            <a:off x="2713355" y="4301173"/>
            <a:ext cx="5080000" cy="368300"/>
          </a:xfrm>
          <a:prstGeom prst="rect">
            <a:avLst/>
          </a:prstGeom>
          <a:noFill/>
          <a:ln w="9525">
            <a:noFill/>
          </a:ln>
        </p:spPr>
        <p:txBody>
          <a:bodyPr>
            <a:spAutoFit/>
          </a:bodyPr>
          <a:p>
            <a:pPr indent="0"/>
            <a:r>
              <a:rPr lang="en-US" b="0">
                <a:latin typeface="NEU-BZ" charset="0"/>
                <a:cs typeface="方正书宋_GBK" charset="0"/>
              </a:rPr>
              <a:t>”“</a:t>
            </a:r>
            <a:endParaRPr lang="en-US" altLang="en-US" b="0">
              <a:latin typeface="NEU-BZ" charset="0"/>
              <a:cs typeface="方正书宋_GBK" charset="0"/>
            </a:endParaRPr>
          </a:p>
        </p:txBody>
      </p:sp>
      <p:pic>
        <p:nvPicPr>
          <p:cNvPr id="11" name="图片 10"/>
          <p:cNvPicPr/>
          <p:nvPr/>
        </p:nvPicPr>
        <p:blipFill>
          <a:blip r:embed="rId4"/>
          <a:stretch>
            <a:fillRect/>
          </a:stretch>
        </p:blipFill>
        <p:spPr>
          <a:xfrm>
            <a:off x="3134360" y="4266565"/>
            <a:ext cx="657860" cy="539115"/>
          </a:xfrm>
          <a:prstGeom prst="rect">
            <a:avLst/>
          </a:prstGeom>
          <a:noFill/>
          <a:ln w="9525">
            <a:noFill/>
          </a:ln>
        </p:spPr>
      </p:pic>
      <p:sp>
        <p:nvSpPr>
          <p:cNvPr id="272" name="文本框 271"/>
          <p:cNvSpPr txBox="1"/>
          <p:nvPr/>
        </p:nvSpPr>
        <p:spPr>
          <a:xfrm>
            <a:off x="3792220" y="4301173"/>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是醛氧化的条件。</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3606800" y="2578100"/>
            <a:ext cx="609600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为醇催化氧化的条件。</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777240" y="3659505"/>
            <a:ext cx="8233410" cy="641985"/>
          </a:xfrm>
          <a:prstGeom prst="rect">
            <a:avLst/>
          </a:prstGeom>
          <a:noFill/>
        </p:spPr>
        <p:txBody>
          <a:bodyPr wrap="square" rtlCol="0" anchor="t">
            <a:noAutofit/>
          </a:bodyPr>
          <a:p>
            <a:pPr indent="0" fontAlgn="auto">
              <a:lnSpc>
                <a:spcPct val="150000"/>
              </a:lnSpc>
            </a:pPr>
            <a:r>
              <a:rPr lang="en-US" sz="2000">
                <a:latin typeface="微软雅黑" panose="020B0503020204020204" charset="-122"/>
                <a:ea typeface="微软雅黑" panose="020B0503020204020204" charset="-122"/>
                <a:cs typeface="微软雅黑" panose="020B0503020204020204" charset="-122"/>
                <a:sym typeface="+mn-ea"/>
              </a:rPr>
              <a:t>(9)“</a:t>
            </a:r>
            <a:r>
              <a:rPr lang="zh-CN" sz="2000">
                <a:latin typeface="微软雅黑" panose="020B0503020204020204" charset="-122"/>
                <a:ea typeface="微软雅黑" panose="020B0503020204020204" charset="-122"/>
                <a:cs typeface="微软雅黑" panose="020B0503020204020204" charset="-122"/>
                <a:sym typeface="+mn-ea"/>
              </a:rPr>
              <a:t>溴水或</a:t>
            </a:r>
            <a:r>
              <a:rPr lang="en-US" sz="2000">
                <a:latin typeface="微软雅黑" panose="020B0503020204020204" charset="-122"/>
                <a:ea typeface="微软雅黑" panose="020B0503020204020204" charset="-122"/>
                <a:cs typeface="微软雅黑" panose="020B0503020204020204" charset="-122"/>
                <a:sym typeface="+mn-ea"/>
              </a:rPr>
              <a:t>Br</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zh-CN" sz="2000">
                <a:latin typeface="微软雅黑" panose="020B0503020204020204" charset="-122"/>
                <a:ea typeface="微软雅黑" panose="020B0503020204020204" charset="-122"/>
                <a:cs typeface="微软雅黑" panose="020B0503020204020204" charset="-122"/>
                <a:sym typeface="+mn-ea"/>
              </a:rPr>
              <a:t>的</a:t>
            </a:r>
            <a:r>
              <a:rPr lang="en-US" sz="2000">
                <a:latin typeface="微软雅黑" panose="020B0503020204020204" charset="-122"/>
                <a:ea typeface="微软雅黑" panose="020B0503020204020204" charset="-122"/>
                <a:cs typeface="微软雅黑" panose="020B0503020204020204" charset="-122"/>
                <a:sym typeface="+mn-ea"/>
              </a:rPr>
              <a:t>CCl</a:t>
            </a:r>
            <a:r>
              <a:rPr lang="en-US" sz="2000" baseline="-25000">
                <a:latin typeface="微软雅黑" panose="020B0503020204020204" charset="-122"/>
                <a:ea typeface="微软雅黑" panose="020B0503020204020204" charset="-122"/>
                <a:cs typeface="微软雅黑" panose="020B0503020204020204" charset="-122"/>
                <a:sym typeface="+mn-ea"/>
              </a:rPr>
              <a:t>4</a:t>
            </a:r>
            <a:r>
              <a:rPr lang="zh-CN" sz="2000">
                <a:latin typeface="微软雅黑" panose="020B0503020204020204" charset="-122"/>
                <a:ea typeface="微软雅黑" panose="020B0503020204020204" charset="-122"/>
                <a:cs typeface="微软雅黑" panose="020B0503020204020204" charset="-122"/>
                <a:sym typeface="+mn-ea"/>
              </a:rPr>
              <a:t>溶液</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是不饱和烃加成反应的条件。</a:t>
            </a:r>
            <a:r>
              <a:rPr lang="en-US" sz="2000">
                <a:latin typeface="微软雅黑" panose="020B0503020204020204" charset="-122"/>
                <a:ea typeface="微软雅黑" panose="020B0503020204020204" charset="-122"/>
                <a:cs typeface="微软雅黑" panose="020B0503020204020204" charset="-122"/>
                <a:sym typeface="+mn-ea"/>
              </a:rPr>
              <a:t>(10)“</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72" name="文本框 271"/>
          <p:cNvSpPr txBox="1"/>
          <p:nvPr/>
        </p:nvSpPr>
        <p:spPr>
          <a:xfrm>
            <a:off x="672465" y="98171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根据试剂或特征现象推断官能团的种类</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72465" y="1477645"/>
            <a:ext cx="669798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使</a:t>
            </a:r>
            <a:r>
              <a:rPr lang="en-US" sz="2000" b="0">
                <a:latin typeface="微软雅黑" panose="020B0503020204020204" charset="-122"/>
                <a:ea typeface="微软雅黑" panose="020B0503020204020204" charset="-122"/>
                <a:cs typeface="微软雅黑" panose="020B0503020204020204" charset="-122"/>
              </a:rPr>
              <a:t>Br</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的</a:t>
            </a:r>
            <a:r>
              <a:rPr lang="en-US" sz="2000" b="0">
                <a:latin typeface="微软雅黑" panose="020B0503020204020204" charset="-122"/>
                <a:ea typeface="微软雅黑" panose="020B0503020204020204" charset="-122"/>
                <a:cs typeface="微软雅黑" panose="020B0503020204020204" charset="-122"/>
              </a:rPr>
              <a:t>CCl</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溶液褪色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则该物质中可能含有</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5904865" y="1388745"/>
            <a:ext cx="1153795" cy="487680"/>
          </a:xfrm>
          <a:prstGeom prst="rect">
            <a:avLst/>
          </a:prstGeom>
          <a:noFill/>
          <a:ln w="9525">
            <a:noFill/>
          </a:ln>
        </p:spPr>
      </p:pic>
      <p:sp>
        <p:nvSpPr>
          <p:cNvPr id="273" name="文本框 272"/>
          <p:cNvSpPr txBox="1"/>
          <p:nvPr/>
        </p:nvSpPr>
        <p:spPr>
          <a:xfrm>
            <a:off x="7058660" y="146812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书宋_GBK" charset="0"/>
              </a:rPr>
              <a:t>或</a:t>
            </a:r>
            <a:endParaRPr lang="zh-CN" altLang="en-US" sz="2000" b="0">
              <a:latin typeface="微软雅黑" panose="020B0503020204020204" charset="-122"/>
              <a:ea typeface="微软雅黑" panose="020B0503020204020204" charset="-122"/>
              <a:cs typeface="方正书宋_GBK" charset="0"/>
            </a:endParaRPr>
          </a:p>
        </p:txBody>
      </p:sp>
      <p:pic>
        <p:nvPicPr>
          <p:cNvPr id="5" name="图片 4"/>
          <p:cNvPicPr/>
          <p:nvPr/>
        </p:nvPicPr>
        <p:blipFill>
          <a:blip r:embed="rId2"/>
          <a:stretch>
            <a:fillRect/>
          </a:stretch>
        </p:blipFill>
        <p:spPr>
          <a:xfrm>
            <a:off x="7482840" y="1468120"/>
            <a:ext cx="960120" cy="426085"/>
          </a:xfrm>
          <a:prstGeom prst="rect">
            <a:avLst/>
          </a:prstGeom>
          <a:noFill/>
          <a:ln w="9525">
            <a:noFill/>
          </a:ln>
        </p:spPr>
      </p:pic>
      <p:sp>
        <p:nvSpPr>
          <p:cNvPr id="274" name="文本框 273"/>
          <p:cNvSpPr txBox="1"/>
          <p:nvPr/>
        </p:nvSpPr>
        <p:spPr>
          <a:xfrm>
            <a:off x="672465" y="197358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使溴水褪色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则该物质中可能含有</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1"/>
          <a:stretch>
            <a:fillRect/>
          </a:stretch>
        </p:blipFill>
        <p:spPr>
          <a:xfrm>
            <a:off x="4786630" y="1973580"/>
            <a:ext cx="824230" cy="417830"/>
          </a:xfrm>
          <a:prstGeom prst="rect">
            <a:avLst/>
          </a:prstGeom>
          <a:noFill/>
          <a:ln w="9525">
            <a:noFill/>
          </a:ln>
        </p:spPr>
      </p:pic>
      <p:sp>
        <p:nvSpPr>
          <p:cNvPr id="275" name="文本框 274"/>
          <p:cNvSpPr txBox="1"/>
          <p:nvPr/>
        </p:nvSpPr>
        <p:spPr>
          <a:xfrm>
            <a:off x="5610860" y="2023745"/>
            <a:ext cx="5080000" cy="368300"/>
          </a:xfrm>
          <a:prstGeom prst="rect">
            <a:avLst/>
          </a:prstGeom>
          <a:noFill/>
          <a:ln w="9525">
            <a:noFill/>
          </a:ln>
        </p:spPr>
        <p:txBody>
          <a:bodyPr>
            <a:spAutoFit/>
          </a:bodyPr>
          <a:p>
            <a:pPr indent="0"/>
            <a:r>
              <a:rPr lang="zh-CN" b="0">
                <a:cs typeface="方正书宋_GBK" charset="0"/>
              </a:rPr>
              <a:t>、</a:t>
            </a:r>
            <a:endParaRPr lang="zh-CN" altLang="en-US" b="0">
              <a:cs typeface="方正书宋_GBK" charset="0"/>
            </a:endParaRPr>
          </a:p>
        </p:txBody>
      </p:sp>
      <p:pic>
        <p:nvPicPr>
          <p:cNvPr id="7" name="图片 6"/>
          <p:cNvPicPr/>
          <p:nvPr/>
        </p:nvPicPr>
        <p:blipFill>
          <a:blip r:embed="rId2"/>
          <a:stretch>
            <a:fillRect/>
          </a:stretch>
        </p:blipFill>
        <p:spPr>
          <a:xfrm>
            <a:off x="5904865" y="1973580"/>
            <a:ext cx="972185" cy="402590"/>
          </a:xfrm>
          <a:prstGeom prst="rect">
            <a:avLst/>
          </a:prstGeom>
          <a:noFill/>
          <a:ln w="9525">
            <a:noFill/>
          </a:ln>
        </p:spPr>
      </p:pic>
      <p:sp>
        <p:nvSpPr>
          <p:cNvPr id="276" name="文本框 275"/>
          <p:cNvSpPr txBox="1"/>
          <p:nvPr/>
        </p:nvSpPr>
        <p:spPr>
          <a:xfrm>
            <a:off x="6877050" y="202374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也可能含有</a:t>
            </a:r>
            <a:r>
              <a:rPr lang="en-US" sz="2000" b="0">
                <a:latin typeface="微软雅黑" panose="020B0503020204020204" charset="-122"/>
                <a:ea typeface="微软雅黑" panose="020B0503020204020204" charset="-122"/>
                <a:cs typeface="微软雅黑" panose="020B0503020204020204" charset="-122"/>
              </a:rPr>
              <a:t>—OH</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—CHO</a:t>
            </a:r>
            <a:r>
              <a:rPr lang="zh-CN" sz="2000" b="0">
                <a:latin typeface="微软雅黑" panose="020B0503020204020204" charset="-122"/>
                <a:ea typeface="微软雅黑" panose="020B0503020204020204" charset="-122"/>
                <a:cs typeface="微软雅黑" panose="020B0503020204020204" charset="-122"/>
              </a:rPr>
              <a:t>等还原性官</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8442960" y="1477645"/>
            <a:ext cx="6096000" cy="398780"/>
          </a:xfrm>
          <a:prstGeom prst="rect">
            <a:avLst/>
          </a:prstGeom>
          <a:noFill/>
        </p:spPr>
        <p:txBody>
          <a:bodyPr wrap="square" rtlCol="0" anchor="t">
            <a:spAutoFit/>
          </a:bodyPr>
          <a:p>
            <a:r>
              <a:rPr lang="zh-CN" sz="2000">
                <a:latin typeface="微软雅黑" panose="020B0503020204020204" charset="-122"/>
                <a:ea typeface="微软雅黑" panose="020B0503020204020204" charset="-122"/>
                <a:cs typeface="微软雅黑" panose="020B0503020204020204" charset="-122"/>
                <a:sym typeface="+mn-ea"/>
              </a:rPr>
              <a:t>结构。</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781050" y="2488565"/>
            <a:ext cx="6096000"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能团。</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672465" y="2983865"/>
            <a:ext cx="716661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使</a:t>
            </a:r>
            <a:r>
              <a:rPr lang="en-US" sz="2000" b="0">
                <a:latin typeface="微软雅黑" panose="020B0503020204020204" charset="-122"/>
                <a:ea typeface="微软雅黑" panose="020B0503020204020204" charset="-122"/>
                <a:cs typeface="微软雅黑" panose="020B0503020204020204" charset="-122"/>
              </a:rPr>
              <a:t>KMnO</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溶液褪色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则该物质中可能含有</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1" name="图片 10"/>
          <p:cNvPicPr/>
          <p:nvPr/>
        </p:nvPicPr>
        <p:blipFill>
          <a:blip r:embed="rId1"/>
          <a:stretch>
            <a:fillRect/>
          </a:stretch>
        </p:blipFill>
        <p:spPr>
          <a:xfrm>
            <a:off x="6052185" y="2887345"/>
            <a:ext cx="824865" cy="558800"/>
          </a:xfrm>
          <a:prstGeom prst="rect">
            <a:avLst/>
          </a:prstGeom>
          <a:noFill/>
          <a:ln w="9525">
            <a:noFill/>
          </a:ln>
        </p:spPr>
      </p:pic>
      <p:sp>
        <p:nvSpPr>
          <p:cNvPr id="277" name="文本框 276"/>
          <p:cNvSpPr txBox="1"/>
          <p:nvPr/>
        </p:nvSpPr>
        <p:spPr>
          <a:xfrm>
            <a:off x="6877050" y="2999423"/>
            <a:ext cx="5080000" cy="368300"/>
          </a:xfrm>
          <a:prstGeom prst="rect">
            <a:avLst/>
          </a:prstGeom>
          <a:noFill/>
          <a:ln w="9525">
            <a:noFill/>
          </a:ln>
        </p:spPr>
        <p:txBody>
          <a:bodyPr>
            <a:spAutoFit/>
          </a:bodyPr>
          <a:p>
            <a:pPr indent="0"/>
            <a:r>
              <a:rPr lang="zh-CN" b="0">
                <a:cs typeface="方正书宋_GBK" charset="0"/>
              </a:rPr>
              <a:t>、</a:t>
            </a:r>
            <a:endParaRPr lang="zh-CN" altLang="en-US" b="0">
              <a:cs typeface="方正书宋_GBK" charset="0"/>
            </a:endParaRPr>
          </a:p>
        </p:txBody>
      </p:sp>
      <p:pic>
        <p:nvPicPr>
          <p:cNvPr id="12" name="图片 11"/>
          <p:cNvPicPr/>
          <p:nvPr/>
        </p:nvPicPr>
        <p:blipFill>
          <a:blip r:embed="rId2"/>
          <a:stretch>
            <a:fillRect/>
          </a:stretch>
        </p:blipFill>
        <p:spPr>
          <a:xfrm>
            <a:off x="7188200" y="3035300"/>
            <a:ext cx="1104900" cy="320040"/>
          </a:xfrm>
          <a:prstGeom prst="rect">
            <a:avLst/>
          </a:prstGeom>
          <a:noFill/>
          <a:ln w="9525">
            <a:noFill/>
          </a:ln>
        </p:spPr>
      </p:pic>
      <p:sp>
        <p:nvSpPr>
          <p:cNvPr id="278" name="文本框 277"/>
          <p:cNvSpPr txBox="1"/>
          <p:nvPr/>
        </p:nvSpPr>
        <p:spPr>
          <a:xfrm>
            <a:off x="672465" y="3830320"/>
            <a:ext cx="10871200" cy="154241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遇</a:t>
            </a:r>
            <a:r>
              <a:rPr lang="en-US" sz="2000" b="0">
                <a:latin typeface="微软雅黑" panose="020B0503020204020204" charset="-122"/>
                <a:ea typeface="微软雅黑" panose="020B0503020204020204" charset="-122"/>
                <a:cs typeface="微软雅黑" panose="020B0503020204020204" charset="-122"/>
              </a:rPr>
              <a:t>FeCl</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溶液发生显色反应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则该物质中含酚羟基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加入溴水出现白色沉淀</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则该物质为苯酚。</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5)</a:t>
            </a:r>
            <a:r>
              <a:rPr lang="zh-CN" sz="2000" b="0">
                <a:latin typeface="微软雅黑" panose="020B0503020204020204" charset="-122"/>
                <a:ea typeface="微软雅黑" panose="020B0503020204020204" charset="-122"/>
                <a:cs typeface="微软雅黑" panose="020B0503020204020204" charset="-122"/>
              </a:rPr>
              <a:t>遇浓硝酸变黄</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则表明该物质是含有苯环的蛋白质。</a:t>
            </a:r>
            <a:r>
              <a:rPr lang="en-US" sz="2000" b="0">
                <a:latin typeface="微软雅黑" panose="020B0503020204020204" charset="-122"/>
                <a:ea typeface="微软雅黑" panose="020B0503020204020204" charset="-122"/>
                <a:cs typeface="微软雅黑" panose="020B0503020204020204" charset="-122"/>
              </a:rPr>
              <a:t></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8162925" y="2956560"/>
            <a:ext cx="6096000" cy="398780"/>
          </a:xfrm>
          <a:prstGeom prst="rect">
            <a:avLst/>
          </a:prstGeom>
          <a:noFill/>
        </p:spPr>
        <p:txBody>
          <a:bodyPr wrap="square" rtlCol="0" anchor="t">
            <a:spAutoFit/>
          </a:bodyPr>
          <a:p>
            <a:r>
              <a:rPr lang="zh-CN" sz="2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—OH</a:t>
            </a:r>
            <a:r>
              <a:rPr lang="zh-CN" sz="2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—CHO</a:t>
            </a:r>
            <a:r>
              <a:rPr lang="zh-CN" sz="2000">
                <a:latin typeface="微软雅黑" panose="020B0503020204020204" charset="-122"/>
                <a:ea typeface="微软雅黑" panose="020B0503020204020204" charset="-122"/>
                <a:cs typeface="微软雅黑" panose="020B0503020204020204" charset="-122"/>
                <a:sym typeface="+mn-ea"/>
              </a:rPr>
              <a:t>或为苯的</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nvSpPr>
        <p:spPr>
          <a:xfrm>
            <a:off x="781050" y="3446145"/>
            <a:ext cx="6096000" cy="398780"/>
          </a:xfrm>
          <a:prstGeom prst="rect">
            <a:avLst/>
          </a:prstGeom>
          <a:noFill/>
        </p:spPr>
        <p:txBody>
          <a:bodyPr wrap="square" rtlCol="0" anchor="t">
            <a:spAutoFit/>
          </a:bodyPr>
          <a:p>
            <a:r>
              <a:rPr lang="zh-CN" sz="2000">
                <a:latin typeface="微软雅黑" panose="020B0503020204020204" charset="-122"/>
                <a:ea typeface="微软雅黑" panose="020B0503020204020204" charset="-122"/>
                <a:cs typeface="微软雅黑" panose="020B0503020204020204" charset="-122"/>
                <a:sym typeface="+mn-ea"/>
              </a:rPr>
              <a:t>同系物等结构。</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78" name="文本框 277"/>
          <p:cNvSpPr txBox="1"/>
          <p:nvPr/>
        </p:nvSpPr>
        <p:spPr>
          <a:xfrm>
            <a:off x="613410" y="1461770"/>
            <a:ext cx="10847070" cy="203771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7)</a:t>
            </a:r>
            <a:r>
              <a:rPr lang="zh-CN" sz="2000" b="0">
                <a:latin typeface="微软雅黑" panose="020B0503020204020204" charset="-122"/>
                <a:ea typeface="微软雅黑" panose="020B0503020204020204" charset="-122"/>
                <a:cs typeface="微软雅黑" panose="020B0503020204020204" charset="-122"/>
              </a:rPr>
              <a:t>加入新制的</a:t>
            </a:r>
            <a:r>
              <a:rPr lang="en-US" sz="2000" b="0">
                <a:latin typeface="微软雅黑" panose="020B0503020204020204" charset="-122"/>
                <a:ea typeface="微软雅黑" panose="020B0503020204020204" charset="-122"/>
                <a:cs typeface="微软雅黑" panose="020B0503020204020204" charset="-122"/>
              </a:rPr>
              <a:t>Cu(</a:t>
            </a:r>
            <a:r>
              <a:rPr lang="en-US" sz="2000" b="0">
                <a:latin typeface="微软雅黑" panose="020B0503020204020204" charset="-122"/>
                <a:ea typeface="微软雅黑" panose="020B0503020204020204" charset="-122"/>
                <a:cs typeface="微软雅黑" panose="020B0503020204020204" charset="-122"/>
              </a:rPr>
              <a:t>OH)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加热煮沸有砖红色沉淀生成或加入新制银氨溶液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加热有银镜生成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表示含有</a:t>
            </a:r>
            <a:r>
              <a:rPr lang="en-US" sz="2000" b="0">
                <a:latin typeface="微软雅黑" panose="020B0503020204020204" charset="-122"/>
                <a:ea typeface="微软雅黑" panose="020B0503020204020204" charset="-122"/>
                <a:cs typeface="微软雅黑" panose="020B0503020204020204" charset="-122"/>
              </a:rPr>
              <a:t>—CHO</a:t>
            </a:r>
            <a:r>
              <a:rPr lang="zh-CN" sz="2000" b="0">
                <a:latin typeface="微软雅黑" panose="020B0503020204020204" charset="-122"/>
                <a:ea typeface="微软雅黑" panose="020B0503020204020204" charset="-122"/>
                <a:cs typeface="微软雅黑" panose="020B0503020204020204" charset="-122"/>
              </a:rPr>
              <a:t>或</a:t>
            </a:r>
            <a:r>
              <a:rPr lang="en-US" sz="2000" b="0">
                <a:latin typeface="微软雅黑" panose="020B0503020204020204" charset="-122"/>
                <a:ea typeface="微软雅黑" panose="020B0503020204020204" charset="-122"/>
                <a:cs typeface="微软雅黑" panose="020B0503020204020204" charset="-122"/>
              </a:rPr>
              <a:t>—OOCH</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8)</a:t>
            </a:r>
            <a:r>
              <a:rPr lang="zh-CN" sz="2000" b="0">
                <a:latin typeface="微软雅黑" panose="020B0503020204020204" charset="-122"/>
                <a:ea typeface="微软雅黑" panose="020B0503020204020204" charset="-122"/>
                <a:cs typeface="微软雅黑" panose="020B0503020204020204" charset="-122"/>
              </a:rPr>
              <a:t>加入</a:t>
            </a:r>
            <a:r>
              <a:rPr lang="en-US" sz="2000" b="0">
                <a:latin typeface="微软雅黑" panose="020B0503020204020204" charset="-122"/>
                <a:ea typeface="微软雅黑" panose="020B0503020204020204" charset="-122"/>
                <a:cs typeface="微软雅黑" panose="020B0503020204020204" charset="-122"/>
              </a:rPr>
              <a:t>Na</a:t>
            </a:r>
            <a:r>
              <a:rPr lang="zh-CN" sz="2000" b="0">
                <a:latin typeface="微软雅黑" panose="020B0503020204020204" charset="-122"/>
                <a:ea typeface="微软雅黑" panose="020B0503020204020204" charset="-122"/>
                <a:cs typeface="微软雅黑" panose="020B0503020204020204" charset="-122"/>
              </a:rPr>
              <a:t>放出</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表示含有</a:t>
            </a:r>
            <a:r>
              <a:rPr lang="en-US" sz="2000" b="0">
                <a:latin typeface="微软雅黑" panose="020B0503020204020204" charset="-122"/>
                <a:ea typeface="微软雅黑" panose="020B0503020204020204" charset="-122"/>
                <a:cs typeface="微软雅黑" panose="020B0503020204020204" charset="-122"/>
              </a:rPr>
              <a:t>—OH</a:t>
            </a:r>
            <a:r>
              <a:rPr lang="zh-CN" sz="2000" b="0">
                <a:latin typeface="微软雅黑" panose="020B0503020204020204" charset="-122"/>
                <a:ea typeface="微软雅黑" panose="020B0503020204020204" charset="-122"/>
                <a:cs typeface="微软雅黑" panose="020B0503020204020204" charset="-122"/>
              </a:rPr>
              <a:t>或</a:t>
            </a:r>
            <a:r>
              <a:rPr lang="en-US" sz="2000" b="0">
                <a:latin typeface="微软雅黑" panose="020B0503020204020204" charset="-122"/>
                <a:ea typeface="微软雅黑" panose="020B0503020204020204" charset="-122"/>
                <a:cs typeface="微软雅黑" panose="020B0503020204020204" charset="-122"/>
              </a:rPr>
              <a:t>—COOH</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9)</a:t>
            </a:r>
            <a:r>
              <a:rPr lang="zh-CN" sz="2000" b="0">
                <a:latin typeface="微软雅黑" panose="020B0503020204020204" charset="-122"/>
                <a:ea typeface="微软雅黑" panose="020B0503020204020204" charset="-122"/>
                <a:cs typeface="微软雅黑" panose="020B0503020204020204" charset="-122"/>
              </a:rPr>
              <a:t>加入</a:t>
            </a:r>
            <a:r>
              <a:rPr lang="en-US" sz="2000" b="0">
                <a:latin typeface="微软雅黑" panose="020B0503020204020204" charset="-122"/>
                <a:ea typeface="微软雅黑" panose="020B0503020204020204" charset="-122"/>
                <a:cs typeface="微软雅黑" panose="020B0503020204020204" charset="-122"/>
              </a:rPr>
              <a:t>Na</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或</a:t>
            </a:r>
            <a:r>
              <a:rPr lang="en-US" sz="2000" b="0">
                <a:latin typeface="微软雅黑" panose="020B0503020204020204" charset="-122"/>
                <a:ea typeface="微软雅黑" panose="020B0503020204020204" charset="-122"/>
                <a:cs typeface="微软雅黑" panose="020B0503020204020204" charset="-122"/>
              </a:rPr>
              <a:t>NaHCO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溶液产生气体</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表示含有</a:t>
            </a:r>
            <a:r>
              <a:rPr lang="en-US" sz="2000" b="0">
                <a:latin typeface="微软雅黑" panose="020B0503020204020204" charset="-122"/>
                <a:ea typeface="微软雅黑" panose="020B0503020204020204" charset="-122"/>
                <a:cs typeface="微软雅黑" panose="020B0503020204020204" charset="-122"/>
              </a:rPr>
              <a:t>—COOH</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13410" y="1006475"/>
            <a:ext cx="6096000" cy="553085"/>
          </a:xfrm>
          <a:prstGeom prst="rect">
            <a:avLst/>
          </a:prstGeom>
          <a:noFill/>
        </p:spPr>
        <p:txBody>
          <a:bodyPr wrap="square" rtlCol="0" anchor="t">
            <a:spAutoFit/>
          </a:bodyPr>
          <a:p>
            <a:pPr indent="0" fontAlgn="auto">
              <a:lnSpc>
                <a:spcPct val="150000"/>
              </a:lnSpc>
            </a:pPr>
            <a:r>
              <a:rPr lang="en-US" sz="2000">
                <a:latin typeface="微软雅黑" panose="020B0503020204020204" charset="-122"/>
                <a:ea typeface="微软雅黑" panose="020B0503020204020204" charset="-122"/>
                <a:cs typeface="微软雅黑" panose="020B0503020204020204" charset="-122"/>
                <a:sym typeface="+mn-ea"/>
              </a:rPr>
              <a:t>(6)</a:t>
            </a:r>
            <a:r>
              <a:rPr lang="zh-CN" sz="2000">
                <a:latin typeface="微软雅黑" panose="020B0503020204020204" charset="-122"/>
                <a:ea typeface="微软雅黑" panose="020B0503020204020204" charset="-122"/>
                <a:cs typeface="微软雅黑" panose="020B0503020204020204" charset="-122"/>
                <a:sym typeface="+mn-ea"/>
              </a:rPr>
              <a:t>遇</a:t>
            </a:r>
            <a:r>
              <a:rPr lang="en-US" sz="2000">
                <a:latin typeface="微软雅黑" panose="020B0503020204020204" charset="-122"/>
                <a:ea typeface="微软雅黑" panose="020B0503020204020204" charset="-122"/>
                <a:cs typeface="微软雅黑" panose="020B0503020204020204" charset="-122"/>
                <a:sym typeface="+mn-ea"/>
              </a:rPr>
              <a:t>I</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zh-CN" sz="2000">
                <a:latin typeface="微软雅黑" panose="020B0503020204020204" charset="-122"/>
                <a:ea typeface="微软雅黑" panose="020B0503020204020204" charset="-122"/>
                <a:cs typeface="微软雅黑" panose="020B0503020204020204" charset="-122"/>
                <a:sym typeface="+mn-ea"/>
              </a:rPr>
              <a:t>变蓝</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则该物质为淀粉。</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19" name="文本框 118"/>
          <p:cNvSpPr txBox="1"/>
          <p:nvPr/>
        </p:nvSpPr>
        <p:spPr>
          <a:xfrm>
            <a:off x="814070" y="1229360"/>
            <a:ext cx="9287510"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       ②</a:t>
            </a:r>
            <a:r>
              <a:rPr lang="zh-CN" sz="2000" b="0" u="wavy">
                <a:latin typeface="微软雅黑" panose="020B0503020204020204" charset="-122"/>
                <a:ea typeface="微软雅黑" panose="020B0503020204020204" charset="-122"/>
                <a:cs typeface="微软雅黑" panose="020B0503020204020204" charset="-122"/>
              </a:rPr>
              <a:t>碳原子之间或碳原子与其他原子之间形成双键时</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形成双键的原子及与之直接相连的原子处于同一平面上</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如图乙所示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17245" y="2147570"/>
            <a:ext cx="9151620" cy="147637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       ③</a:t>
            </a:r>
            <a:r>
              <a:rPr lang="zh-CN" sz="2000" b="0" u="wavy">
                <a:latin typeface="微软雅黑" panose="020B0503020204020204" charset="-122"/>
                <a:ea typeface="微软雅黑" panose="020B0503020204020204" charset="-122"/>
                <a:cs typeface="微软雅黑" panose="020B0503020204020204" charset="-122"/>
              </a:rPr>
              <a:t>碳原子之间或碳原子与其他原子之间形成三键时</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形成三键的原子以及与之直接相连的原子处于同一直线上</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如图丙所示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④</a:t>
            </a:r>
            <a:r>
              <a:rPr lang="zh-CN" sz="2000" b="0" u="wavy">
                <a:latin typeface="微软雅黑" panose="020B0503020204020204" charset="-122"/>
                <a:ea typeface="微软雅黑" panose="020B0503020204020204" charset="-122"/>
                <a:cs typeface="微软雅黑" panose="020B0503020204020204" charset="-122"/>
              </a:rPr>
              <a:t>苯分子中所有原子一定共平面</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如图丁所示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38505" y="3551555"/>
            <a:ext cx="9230360" cy="1583055"/>
          </a:xfrm>
          <a:prstGeom prst="rect">
            <a:avLst/>
          </a:prstGeom>
          <a:noFill/>
          <a:ln w="9525">
            <a:noFill/>
          </a:ln>
        </p:spPr>
        <p:txBody>
          <a:bodyPr>
            <a:noAutofit/>
          </a:bodyPr>
          <a:p>
            <a:pPr indent="0" fontAlgn="auto">
              <a:lnSpc>
                <a:spcPct val="150000"/>
              </a:lnSpc>
            </a:pPr>
            <a:r>
              <a:rPr lang="en-US" altLang="zh-CN"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同系物结构相似</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在分子组成上相差一个或若干个</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原子团的化合物</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互称为同系物。</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73" name="image61.jpeg"/>
          <p:cNvPicPr>
            <a:picLocks noChangeAspect="1"/>
          </p:cNvPicPr>
          <p:nvPr>
            <p:custDataLst>
              <p:tags r:id="rId1"/>
            </p:custDataLst>
          </p:nvPr>
        </p:nvPicPr>
        <p:blipFill>
          <a:blip r:embed="rId2"/>
          <a:stretch>
            <a:fillRect/>
          </a:stretch>
        </p:blipFill>
        <p:spPr>
          <a:xfrm>
            <a:off x="817245" y="4725035"/>
            <a:ext cx="1106170" cy="409575"/>
          </a:xfrm>
          <a:prstGeom prst="rect">
            <a:avLst/>
          </a:prstGeom>
        </p:spPr>
      </p:pic>
      <p:sp>
        <p:nvSpPr>
          <p:cNvPr id="5" name="文本框 4"/>
          <p:cNvSpPr txBox="1"/>
          <p:nvPr/>
        </p:nvSpPr>
        <p:spPr>
          <a:xfrm>
            <a:off x="1922780" y="4613910"/>
            <a:ext cx="8046085" cy="1123950"/>
          </a:xfrm>
          <a:prstGeom prst="rect">
            <a:avLst/>
          </a:prstGeom>
          <a:noFill/>
          <a:ln w="9525">
            <a:noFill/>
          </a:ln>
        </p:spPr>
        <p:txBody>
          <a:bodyPr wrap="square">
            <a:noAutofit/>
          </a:bodyPr>
          <a:p>
            <a:pPr indent="0" fontAlgn="auto">
              <a:lnSpc>
                <a:spcPct val="150000"/>
              </a:lnSpc>
            </a:pPr>
            <a:r>
              <a:rPr lang="zh-CN" sz="2000" b="1">
                <a:latin typeface="微软雅黑" panose="020B0503020204020204" charset="-122"/>
                <a:ea typeface="微软雅黑" panose="020B0503020204020204" charset="-122"/>
                <a:cs typeface="微软雅黑" panose="020B0503020204020204" charset="-122"/>
              </a:rPr>
              <a:t>互为同系物的有机物分子中含有官能团的种类和数目相同</a:t>
            </a:r>
            <a:r>
              <a:rPr lang="en-US" sz="2000" b="1">
                <a:latin typeface="微软雅黑" panose="020B0503020204020204" charset="-122"/>
                <a:ea typeface="微软雅黑" panose="020B0503020204020204" charset="-122"/>
                <a:cs typeface="微软雅黑" panose="020B0503020204020204" charset="-122"/>
              </a:rPr>
              <a:t>(</a:t>
            </a:r>
            <a:r>
              <a:rPr lang="zh-CN" sz="2000" b="1">
                <a:latin typeface="微软雅黑" panose="020B0503020204020204" charset="-122"/>
                <a:ea typeface="微软雅黑" panose="020B0503020204020204" charset="-122"/>
                <a:cs typeface="微软雅黑" panose="020B0503020204020204" charset="-122"/>
              </a:rPr>
              <a:t>若有环</a:t>
            </a:r>
            <a:r>
              <a:rPr lang="en-US" sz="2000" b="1">
                <a:latin typeface="微软雅黑" panose="020B0503020204020204" charset="-122"/>
                <a:ea typeface="微软雅黑" panose="020B0503020204020204" charset="-122"/>
                <a:cs typeface="微软雅黑" panose="020B0503020204020204" charset="-122"/>
              </a:rPr>
              <a:t>,</a:t>
            </a:r>
            <a:r>
              <a:rPr lang="zh-CN" sz="2000" b="1">
                <a:latin typeface="微软雅黑" panose="020B0503020204020204" charset="-122"/>
                <a:ea typeface="微软雅黑" panose="020B0503020204020204" charset="-122"/>
                <a:cs typeface="微软雅黑" panose="020B0503020204020204" charset="-122"/>
              </a:rPr>
              <a:t>必须满足环的种类和数量均相同</a:t>
            </a:r>
            <a:r>
              <a:rPr lang="en-US" sz="2000" b="1">
                <a:latin typeface="微软雅黑" panose="020B0503020204020204" charset="-122"/>
                <a:ea typeface="微软雅黑" panose="020B0503020204020204" charset="-122"/>
                <a:cs typeface="微软雅黑" panose="020B0503020204020204" charset="-122"/>
              </a:rPr>
              <a:t>)</a:t>
            </a:r>
            <a:r>
              <a:rPr lang="zh-CN" sz="2000" b="1">
                <a:latin typeface="微软雅黑" panose="020B0503020204020204" charset="-122"/>
                <a:ea typeface="微软雅黑" panose="020B0503020204020204" charset="-122"/>
                <a:cs typeface="微软雅黑" panose="020B0503020204020204" charset="-122"/>
              </a:rPr>
              <a:t>。</a:t>
            </a:r>
            <a:endParaRPr lang="zh-CN" altLang="en-US" sz="20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78" name="文本框 277"/>
          <p:cNvSpPr txBox="1"/>
          <p:nvPr/>
        </p:nvSpPr>
        <p:spPr>
          <a:xfrm>
            <a:off x="570230" y="930275"/>
            <a:ext cx="10823575" cy="1014730"/>
          </a:xfrm>
          <a:prstGeom prst="rect">
            <a:avLst/>
          </a:prstGeom>
          <a:noFill/>
          <a:ln w="9525">
            <a:noFill/>
          </a:ln>
        </p:spPr>
        <p:txBody>
          <a:bodyPr wrap="square">
            <a:sp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3.</a:t>
            </a:r>
            <a:r>
              <a:rPr lang="zh-CN" sz="2000" b="0">
                <a:solidFill>
                  <a:schemeClr val="tx1"/>
                </a:solidFill>
                <a:latin typeface="微软雅黑" panose="020B0503020204020204" charset="-122"/>
                <a:ea typeface="微软雅黑" panose="020B0503020204020204" charset="-122"/>
                <a:cs typeface="微软雅黑" panose="020B0503020204020204" charset="-122"/>
              </a:rPr>
              <a:t>根据性质确定官能团的位置</a:t>
            </a:r>
            <a:r>
              <a:rPr lang="en-US" sz="2000" b="0">
                <a:solidFill>
                  <a:schemeClr val="tx1"/>
                </a:solidFill>
                <a:latin typeface="微软雅黑" panose="020B0503020204020204" charset="-122"/>
                <a:ea typeface="微软雅黑" panose="020B0503020204020204" charset="-122"/>
                <a:cs typeface="微软雅黑" panose="020B0503020204020204" charset="-122"/>
              </a:rPr>
              <a:t>(</a:t>
            </a:r>
            <a:r>
              <a:rPr lang="en-US"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0">
                <a:solidFill>
                  <a:schemeClr val="tx1"/>
                </a:solidFill>
                <a:latin typeface="微软雅黑" panose="020B0503020204020204" charset="-122"/>
                <a:ea typeface="微软雅黑" panose="020B0503020204020204" charset="-122"/>
                <a:cs typeface="微软雅黑" panose="020B0503020204020204" charset="-122"/>
              </a:rPr>
              <a:t>若醇能被氧化为醛或羧酸</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则醇分子中应含有</a:t>
            </a:r>
            <a:r>
              <a:rPr lang="en-US" sz="2000" b="0">
                <a:solidFill>
                  <a:schemeClr val="tx1"/>
                </a:solidFill>
                <a:latin typeface="微软雅黑" panose="020B0503020204020204" charset="-122"/>
                <a:ea typeface="微软雅黑" panose="020B0503020204020204" charset="-122"/>
                <a:cs typeface="微软雅黑" panose="020B0503020204020204" charset="-122"/>
              </a:rPr>
              <a:t>—CH</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sz="2000" b="0">
                <a:solidFill>
                  <a:schemeClr val="tx1"/>
                </a:solidFill>
                <a:latin typeface="微软雅黑" panose="020B0503020204020204" charset="-122"/>
                <a:ea typeface="微软雅黑" panose="020B0503020204020204" charset="-122"/>
                <a:cs typeface="微软雅黑" panose="020B0503020204020204" charset="-122"/>
              </a:rPr>
              <a:t>OH;</a:t>
            </a:r>
            <a:r>
              <a:rPr lang="zh-CN" sz="2000" b="0">
                <a:solidFill>
                  <a:schemeClr val="tx1"/>
                </a:solidFill>
                <a:latin typeface="微软雅黑" panose="020B0503020204020204" charset="-122"/>
                <a:ea typeface="微软雅黑" panose="020B0503020204020204" charset="-122"/>
                <a:cs typeface="微软雅黑" panose="020B0503020204020204" charset="-122"/>
              </a:rPr>
              <a:t>若能被氧化成酮</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则醇分子中应含有</a:t>
            </a:r>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873760" y="2033270"/>
            <a:ext cx="1040130" cy="494030"/>
          </a:xfrm>
          <a:prstGeom prst="rect">
            <a:avLst/>
          </a:prstGeom>
          <a:noFill/>
          <a:ln w="9525">
            <a:noFill/>
          </a:ln>
        </p:spPr>
      </p:pic>
      <p:sp>
        <p:nvSpPr>
          <p:cNvPr id="279" name="文本框 278"/>
          <p:cNvSpPr txBox="1"/>
          <p:nvPr/>
        </p:nvSpPr>
        <p:spPr>
          <a:xfrm>
            <a:off x="570230" y="2458720"/>
            <a:ext cx="10822940"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由消去反应的产物可确定</a:t>
            </a:r>
            <a:r>
              <a:rPr lang="en-US" sz="2000" b="0">
                <a:latin typeface="微软雅黑" panose="020B0503020204020204" charset="-122"/>
                <a:ea typeface="微软雅黑" panose="020B0503020204020204" charset="-122"/>
                <a:cs typeface="微软雅黑" panose="020B0503020204020204" charset="-122"/>
              </a:rPr>
              <a:t>—OH</a:t>
            </a:r>
            <a:r>
              <a:rPr lang="zh-CN" sz="2000" b="0">
                <a:latin typeface="微软雅黑" panose="020B0503020204020204" charset="-122"/>
                <a:ea typeface="微软雅黑" panose="020B0503020204020204" charset="-122"/>
                <a:cs typeface="微软雅黑" panose="020B0503020204020204" charset="-122"/>
              </a:rPr>
              <a:t>或</a:t>
            </a:r>
            <a:r>
              <a:rPr lang="en-US" sz="2000" b="0">
                <a:latin typeface="微软雅黑" panose="020B0503020204020204" charset="-122"/>
                <a:ea typeface="微软雅黑" panose="020B0503020204020204" charset="-122"/>
                <a:cs typeface="微软雅黑" panose="020B0503020204020204" charset="-122"/>
              </a:rPr>
              <a:t>—X</a:t>
            </a:r>
            <a:r>
              <a:rPr lang="zh-CN" sz="2000" b="0">
                <a:latin typeface="微软雅黑" panose="020B0503020204020204" charset="-122"/>
                <a:ea typeface="微软雅黑" panose="020B0503020204020204" charset="-122"/>
                <a:cs typeface="微软雅黑" panose="020B0503020204020204" charset="-122"/>
              </a:rPr>
              <a:t>的位置。</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由一卤代物的种类可确定碳骨架结构。由加氢后的碳骨架结构</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可确定</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2"/>
          <a:stretch>
            <a:fillRect/>
          </a:stretch>
        </p:blipFill>
        <p:spPr>
          <a:xfrm>
            <a:off x="8636000" y="2978150"/>
            <a:ext cx="1036320" cy="591185"/>
          </a:xfrm>
          <a:prstGeom prst="rect">
            <a:avLst/>
          </a:prstGeom>
          <a:noFill/>
          <a:ln w="9525">
            <a:noFill/>
          </a:ln>
        </p:spPr>
      </p:pic>
      <p:sp>
        <p:nvSpPr>
          <p:cNvPr id="280" name="文本框 279"/>
          <p:cNvSpPr txBox="1"/>
          <p:nvPr/>
        </p:nvSpPr>
        <p:spPr>
          <a:xfrm>
            <a:off x="9672320" y="3074353"/>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书宋_GBK" charset="0"/>
              </a:rPr>
              <a:t>或</a:t>
            </a:r>
            <a:endParaRPr lang="zh-CN" altLang="en-US" sz="2000" b="0">
              <a:latin typeface="微软雅黑" panose="020B0503020204020204" charset="-122"/>
              <a:ea typeface="微软雅黑" panose="020B0503020204020204" charset="-122"/>
              <a:cs typeface="方正书宋_GBK" charset="0"/>
            </a:endParaRPr>
          </a:p>
        </p:txBody>
      </p:sp>
      <p:pic>
        <p:nvPicPr>
          <p:cNvPr id="5" name="图片 4"/>
          <p:cNvPicPr/>
          <p:nvPr/>
        </p:nvPicPr>
        <p:blipFill>
          <a:blip r:embed="rId3"/>
          <a:stretch>
            <a:fillRect/>
          </a:stretch>
        </p:blipFill>
        <p:spPr>
          <a:xfrm>
            <a:off x="10120630" y="3012440"/>
            <a:ext cx="1113155" cy="461010"/>
          </a:xfrm>
          <a:prstGeom prst="rect">
            <a:avLst/>
          </a:prstGeom>
          <a:noFill/>
          <a:ln w="9525">
            <a:noFill/>
          </a:ln>
        </p:spPr>
      </p:pic>
      <p:sp>
        <p:nvSpPr>
          <p:cNvPr id="281" name="文本框 280"/>
          <p:cNvSpPr txBox="1"/>
          <p:nvPr/>
        </p:nvSpPr>
        <p:spPr>
          <a:xfrm>
            <a:off x="640715" y="3475355"/>
            <a:ext cx="9628505" cy="1476375"/>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的位置。</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由有机物发生酯化反应能生成环酯或聚酯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可确定有机物是羟基酸</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并根据环的大小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可确定</a:t>
            </a:r>
            <a:r>
              <a:rPr lang="en-US" sz="2000" b="0">
                <a:latin typeface="微软雅黑" panose="020B0503020204020204" charset="-122"/>
                <a:ea typeface="微软雅黑" panose="020B0503020204020204" charset="-122"/>
                <a:cs typeface="微软雅黑" panose="020B0503020204020204" charset="-122"/>
              </a:rPr>
              <a:t>—OH</a:t>
            </a:r>
            <a:r>
              <a:rPr lang="zh-CN" sz="2000" b="0">
                <a:latin typeface="微软雅黑" panose="020B0503020204020204" charset="-122"/>
                <a:ea typeface="微软雅黑" panose="020B0503020204020204" charset="-122"/>
                <a:cs typeface="微软雅黑" panose="020B0503020204020204" charset="-122"/>
              </a:rPr>
              <a:t>与</a:t>
            </a:r>
            <a:r>
              <a:rPr lang="en-US" sz="2000" b="0">
                <a:latin typeface="微软雅黑" panose="020B0503020204020204" charset="-122"/>
                <a:ea typeface="微软雅黑" panose="020B0503020204020204" charset="-122"/>
                <a:cs typeface="微软雅黑" panose="020B0503020204020204" charset="-122"/>
              </a:rPr>
              <a:t>—COOH </a:t>
            </a:r>
            <a:r>
              <a:rPr lang="zh-CN" sz="2000" b="0">
                <a:latin typeface="微软雅黑" panose="020B0503020204020204" charset="-122"/>
                <a:ea typeface="微软雅黑" panose="020B0503020204020204" charset="-122"/>
                <a:cs typeface="微软雅黑" panose="020B0503020204020204" charset="-122"/>
              </a:rPr>
              <a:t>的相对位置。</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913890" y="2033270"/>
            <a:ext cx="184785" cy="398780"/>
          </a:xfrm>
          <a:prstGeom prst="rect">
            <a:avLst/>
          </a:prstGeom>
          <a:noFill/>
        </p:spPr>
        <p:txBody>
          <a:bodyPr wrap="square" rtlCol="0" anchor="t">
            <a:spAutoFit/>
          </a:bodyPr>
          <a:p>
            <a:r>
              <a:rPr lang="zh-CN"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81" name="文本框 280"/>
          <p:cNvSpPr txBox="1"/>
          <p:nvPr/>
        </p:nvSpPr>
        <p:spPr>
          <a:xfrm>
            <a:off x="718820" y="101727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根据数据确定官能团的数目</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18820" y="159131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a:t>
            </a:r>
            <a:r>
              <a:rPr lang="en-US" sz="2000" b="0">
                <a:latin typeface="微软雅黑" panose="020B0503020204020204" charset="-122"/>
                <a:ea typeface="微软雅黑" panose="020B0503020204020204" charset="-122"/>
                <a:cs typeface="Times New Roman" panose="02020603050405020304" charset="0"/>
              </a:rPr>
              <a:t>1)</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4" name="图片 3"/>
          <p:cNvPicPr/>
          <p:nvPr/>
        </p:nvPicPr>
        <p:blipFill>
          <a:blip r:embed="rId1"/>
          <a:stretch>
            <a:fillRect/>
          </a:stretch>
        </p:blipFill>
        <p:spPr>
          <a:xfrm>
            <a:off x="1270000" y="1591310"/>
            <a:ext cx="1563370" cy="605790"/>
          </a:xfrm>
          <a:prstGeom prst="rect">
            <a:avLst/>
          </a:prstGeom>
          <a:noFill/>
          <a:ln w="9525">
            <a:noFill/>
          </a:ln>
        </p:spPr>
      </p:pic>
      <p:sp>
        <p:nvSpPr>
          <p:cNvPr id="282" name="文本框 281"/>
          <p:cNvSpPr txBox="1"/>
          <p:nvPr/>
        </p:nvSpPr>
        <p:spPr>
          <a:xfrm>
            <a:off x="720725" y="1944370"/>
            <a:ext cx="5080000" cy="675640"/>
          </a:xfrm>
          <a:prstGeom prst="rect">
            <a:avLst/>
          </a:prstGeom>
          <a:noFill/>
          <a:ln w="9525">
            <a:noFill/>
          </a:ln>
        </p:spPr>
        <p:txBody>
          <a:bodyPr>
            <a:spAutoFit/>
          </a:bodyPr>
          <a:p>
            <a:pPr indent="0"/>
            <a:r>
              <a:rPr lang="en-US" b="0">
                <a:latin typeface="方正书宋_GBK" charset="0"/>
                <a:ea typeface="宋体" panose="02010600030101010101" pitchFamily="2" charset="-122"/>
                <a:cs typeface="Times New Roman" panose="02020603050405020304" charset="0"/>
              </a:rPr>
              <a:t></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OH(</a:t>
            </a:r>
            <a:r>
              <a:rPr lang="zh-CN" sz="2000" b="0">
                <a:latin typeface="微软雅黑" panose="020B0503020204020204" charset="-122"/>
                <a:ea typeface="微软雅黑" panose="020B0503020204020204" charset="-122"/>
                <a:cs typeface="微软雅黑" panose="020B0503020204020204" charset="-122"/>
              </a:rPr>
              <a:t>醇、酚、羧酸</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2"/>
          <a:stretch>
            <a:fillRect/>
          </a:stretch>
        </p:blipFill>
        <p:spPr>
          <a:xfrm>
            <a:off x="3778250" y="2066290"/>
            <a:ext cx="638810" cy="467360"/>
          </a:xfrm>
          <a:prstGeom prst="rect">
            <a:avLst/>
          </a:prstGeom>
          <a:noFill/>
          <a:ln w="9525">
            <a:noFill/>
          </a:ln>
        </p:spPr>
      </p:pic>
      <p:sp>
        <p:nvSpPr>
          <p:cNvPr id="283" name="文本框 282"/>
          <p:cNvSpPr txBox="1"/>
          <p:nvPr/>
        </p:nvSpPr>
        <p:spPr>
          <a:xfrm>
            <a:off x="4528185" y="2184400"/>
            <a:ext cx="5080000" cy="706755"/>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</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6" name="图片 5"/>
          <p:cNvPicPr/>
          <p:nvPr/>
        </p:nvPicPr>
        <p:blipFill>
          <a:blip r:embed="rId3"/>
          <a:stretch>
            <a:fillRect/>
          </a:stretch>
        </p:blipFill>
        <p:spPr>
          <a:xfrm>
            <a:off x="2406650" y="2739390"/>
            <a:ext cx="633095" cy="326390"/>
          </a:xfrm>
          <a:prstGeom prst="rect">
            <a:avLst/>
          </a:prstGeom>
          <a:noFill/>
          <a:ln w="9525">
            <a:noFill/>
          </a:ln>
        </p:spPr>
      </p:pic>
      <p:sp>
        <p:nvSpPr>
          <p:cNvPr id="284" name="文本框 283"/>
          <p:cNvSpPr txBox="1"/>
          <p:nvPr/>
        </p:nvSpPr>
        <p:spPr>
          <a:xfrm>
            <a:off x="3122295" y="270383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CO</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a:t>
            </a:r>
            <a:r>
              <a:rPr lang="en-US" sz="2000" b="0">
                <a:latin typeface="微软雅黑" panose="020B0503020204020204" charset="-122"/>
                <a:ea typeface="微软雅黑" panose="020B0503020204020204" charset="-122"/>
              </a:rPr>
              <a:t>—</a:t>
            </a:r>
            <a:r>
              <a:rPr lang="en-US" sz="2000" b="0">
                <a:latin typeface="微软雅黑" panose="020B0503020204020204" charset="-122"/>
                <a:ea typeface="微软雅黑" panose="020B0503020204020204" charset="-122"/>
                <a:cs typeface="Times New Roman" panose="02020603050405020304" charset="0"/>
              </a:rPr>
              <a:t>COOH</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7" name="图片 6"/>
          <p:cNvPicPr/>
          <p:nvPr/>
        </p:nvPicPr>
        <p:blipFill>
          <a:blip r:embed="rId4"/>
          <a:stretch>
            <a:fillRect/>
          </a:stretch>
        </p:blipFill>
        <p:spPr>
          <a:xfrm>
            <a:off x="4845050" y="2738755"/>
            <a:ext cx="862965" cy="361315"/>
          </a:xfrm>
          <a:prstGeom prst="rect">
            <a:avLst/>
          </a:prstGeom>
          <a:noFill/>
          <a:ln w="9525">
            <a:noFill/>
          </a:ln>
        </p:spPr>
      </p:pic>
      <p:sp>
        <p:nvSpPr>
          <p:cNvPr id="285" name="文本框 284"/>
          <p:cNvSpPr txBox="1"/>
          <p:nvPr/>
        </p:nvSpPr>
        <p:spPr>
          <a:xfrm>
            <a:off x="5708015" y="2726055"/>
            <a:ext cx="5080000" cy="706755"/>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</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5"/>
          <a:stretch>
            <a:fillRect/>
          </a:stretch>
        </p:blipFill>
        <p:spPr>
          <a:xfrm>
            <a:off x="1179195" y="3432810"/>
            <a:ext cx="1036320" cy="628650"/>
          </a:xfrm>
          <a:prstGeom prst="rect">
            <a:avLst/>
          </a:prstGeom>
          <a:noFill/>
          <a:ln w="9525">
            <a:noFill/>
          </a:ln>
        </p:spPr>
      </p:pic>
      <p:pic>
        <p:nvPicPr>
          <p:cNvPr id="286" name="图片 285"/>
          <p:cNvPicPr/>
          <p:nvPr/>
        </p:nvPicPr>
        <p:blipFill>
          <a:blip r:embed="rId6"/>
          <a:stretch>
            <a:fillRect/>
          </a:stretch>
        </p:blipFill>
        <p:spPr>
          <a:xfrm>
            <a:off x="2335530" y="3457575"/>
            <a:ext cx="1104900" cy="374015"/>
          </a:xfrm>
          <a:prstGeom prst="rect">
            <a:avLst/>
          </a:prstGeom>
          <a:noFill/>
          <a:ln w="9525">
            <a:noFill/>
          </a:ln>
        </p:spPr>
      </p:pic>
      <p:pic>
        <p:nvPicPr>
          <p:cNvPr id="287" name="图片 286"/>
          <p:cNvPicPr/>
          <p:nvPr/>
        </p:nvPicPr>
        <p:blipFill>
          <a:blip r:embed="rId7"/>
          <a:stretch>
            <a:fillRect/>
          </a:stretch>
        </p:blipFill>
        <p:spPr>
          <a:xfrm>
            <a:off x="3560445" y="3371850"/>
            <a:ext cx="1160145" cy="666750"/>
          </a:xfrm>
          <a:prstGeom prst="rect">
            <a:avLst/>
          </a:prstGeom>
          <a:noFill/>
          <a:ln w="9525">
            <a:noFill/>
          </a:ln>
        </p:spPr>
      </p:pic>
      <p:sp>
        <p:nvSpPr>
          <p:cNvPr id="288" name="文本框 287"/>
          <p:cNvSpPr txBox="1"/>
          <p:nvPr/>
        </p:nvSpPr>
        <p:spPr>
          <a:xfrm>
            <a:off x="4720590" y="3538855"/>
            <a:ext cx="5080000" cy="368300"/>
          </a:xfrm>
          <a:prstGeom prst="rect">
            <a:avLst/>
          </a:prstGeom>
          <a:noFill/>
          <a:ln w="9525">
            <a:noFill/>
          </a:ln>
        </p:spPr>
        <p:txBody>
          <a:bodyPr>
            <a:spAutoFit/>
          </a:bodyPr>
          <a:p>
            <a:pPr indent="0"/>
            <a:r>
              <a:rPr lang="en-US" b="0">
                <a:latin typeface="方正书宋_GBK" charset="0"/>
                <a:ea typeface="宋体" panose="02010600030101010101" pitchFamily="2" charset="-122"/>
                <a:cs typeface="Times New Roman" panose="02020603050405020304" charset="0"/>
              </a:rPr>
              <a:t>,</a:t>
            </a:r>
            <a:endParaRPr lang="en-US" altLang="en-US" b="0">
              <a:latin typeface="方正书宋_GBK" charset="0"/>
              <a:ea typeface="宋体" panose="02010600030101010101" pitchFamily="2" charset="-122"/>
              <a:cs typeface="Times New Roman" panose="02020603050405020304" charset="0"/>
            </a:endParaRPr>
          </a:p>
        </p:txBody>
      </p:sp>
      <p:pic>
        <p:nvPicPr>
          <p:cNvPr id="9" name="图片 8"/>
          <p:cNvPicPr/>
          <p:nvPr/>
        </p:nvPicPr>
        <p:blipFill>
          <a:blip r:embed="rId8"/>
          <a:stretch>
            <a:fillRect/>
          </a:stretch>
        </p:blipFill>
        <p:spPr>
          <a:xfrm>
            <a:off x="4974590" y="3481705"/>
            <a:ext cx="976630" cy="428625"/>
          </a:xfrm>
          <a:prstGeom prst="rect">
            <a:avLst/>
          </a:prstGeom>
          <a:noFill/>
          <a:ln w="9525">
            <a:noFill/>
          </a:ln>
        </p:spPr>
      </p:pic>
      <p:sp>
        <p:nvSpPr>
          <p:cNvPr id="289" name="文本框 288"/>
          <p:cNvSpPr txBox="1"/>
          <p:nvPr/>
        </p:nvSpPr>
        <p:spPr>
          <a:xfrm>
            <a:off x="5800725" y="348361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或二烯</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0" name="图片 9"/>
          <p:cNvPicPr/>
          <p:nvPr/>
        </p:nvPicPr>
        <p:blipFill>
          <a:blip r:embed="rId9"/>
          <a:stretch>
            <a:fillRect/>
          </a:stretch>
        </p:blipFill>
        <p:spPr>
          <a:xfrm>
            <a:off x="6953885" y="3457575"/>
            <a:ext cx="883920" cy="421640"/>
          </a:xfrm>
          <a:prstGeom prst="rect">
            <a:avLst/>
          </a:prstGeom>
          <a:noFill/>
          <a:ln w="9525">
            <a:noFill/>
          </a:ln>
        </p:spPr>
      </p:pic>
      <p:sp>
        <p:nvSpPr>
          <p:cNvPr id="290" name="文本框 289"/>
          <p:cNvSpPr txBox="1"/>
          <p:nvPr/>
        </p:nvSpPr>
        <p:spPr>
          <a:xfrm>
            <a:off x="7913370" y="348107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rPr>
              <a:t>—</a:t>
            </a:r>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rPr>
              <a:t>—</a:t>
            </a:r>
            <a:r>
              <a:rPr lang="en-US" sz="2000" b="0">
                <a:latin typeface="微软雅黑" panose="020B0503020204020204" charset="-122"/>
                <a:ea typeface="微软雅黑" panose="020B0503020204020204" charset="-122"/>
                <a:cs typeface="Times New Roman" panose="02020603050405020304" charset="0"/>
              </a:rPr>
              <a:t>,</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11" name="图片 10"/>
          <p:cNvPicPr/>
          <p:nvPr/>
        </p:nvPicPr>
        <p:blipFill>
          <a:blip r:embed="rId10"/>
          <a:stretch>
            <a:fillRect/>
          </a:stretch>
        </p:blipFill>
        <p:spPr>
          <a:xfrm>
            <a:off x="1196340" y="4294505"/>
            <a:ext cx="1019175" cy="592455"/>
          </a:xfrm>
          <a:prstGeom prst="rect">
            <a:avLst/>
          </a:prstGeom>
          <a:noFill/>
          <a:ln w="9525">
            <a:noFill/>
          </a:ln>
        </p:spPr>
      </p:pic>
      <p:pic>
        <p:nvPicPr>
          <p:cNvPr id="291" name="图片 290"/>
          <p:cNvPicPr/>
          <p:nvPr/>
        </p:nvPicPr>
        <p:blipFill>
          <a:blip r:embed="rId11"/>
          <a:stretch>
            <a:fillRect/>
          </a:stretch>
        </p:blipFill>
        <p:spPr>
          <a:xfrm>
            <a:off x="2215515" y="4389120"/>
            <a:ext cx="1127760" cy="401320"/>
          </a:xfrm>
          <a:prstGeom prst="rect">
            <a:avLst/>
          </a:prstGeom>
          <a:noFill/>
          <a:ln w="9525">
            <a:noFill/>
          </a:ln>
        </p:spPr>
      </p:pic>
      <p:pic>
        <p:nvPicPr>
          <p:cNvPr id="292" name="图片 291"/>
          <p:cNvPicPr/>
          <p:nvPr/>
        </p:nvPicPr>
        <p:blipFill>
          <a:blip r:embed="rId12"/>
          <a:stretch>
            <a:fillRect/>
          </a:stretch>
        </p:blipFill>
        <p:spPr>
          <a:xfrm>
            <a:off x="3469005" y="4390390"/>
            <a:ext cx="1049655" cy="513080"/>
          </a:xfrm>
          <a:prstGeom prst="rect">
            <a:avLst/>
          </a:prstGeom>
          <a:noFill/>
          <a:ln w="9525">
            <a:noFill/>
          </a:ln>
        </p:spPr>
      </p:pic>
      <p:sp>
        <p:nvSpPr>
          <p:cNvPr id="12" name="文本框 11"/>
          <p:cNvSpPr txBox="1"/>
          <p:nvPr/>
        </p:nvSpPr>
        <p:spPr>
          <a:xfrm>
            <a:off x="720725" y="2725420"/>
            <a:ext cx="3529330" cy="398780"/>
          </a:xfrm>
          <a:prstGeom prst="rect">
            <a:avLst/>
          </a:prstGeom>
          <a:noFill/>
        </p:spPr>
        <p:txBody>
          <a:bodyPr wrap="square" rtlCol="0" anchor="t">
            <a:spAutoFit/>
          </a:bodyPr>
          <a:p>
            <a:pPr indent="0"/>
            <a:r>
              <a:rPr lang="en-US" sz="2000">
                <a:latin typeface="微软雅黑" panose="020B0503020204020204" charset="-122"/>
                <a:ea typeface="微软雅黑" panose="020B0503020204020204" charset="-122"/>
                <a:cs typeface="Times New Roman" panose="02020603050405020304" charset="0"/>
                <a:sym typeface="+mn-ea"/>
              </a:rPr>
              <a:t>(3)2</a:t>
            </a:r>
            <a:r>
              <a:rPr lang="en-US" sz="2000">
                <a:latin typeface="微软雅黑" panose="020B0503020204020204" charset="-122"/>
                <a:ea typeface="微软雅黑" panose="020B0503020204020204" charset="-122"/>
                <a:sym typeface="+mn-ea"/>
              </a:rPr>
              <a:t>—</a:t>
            </a:r>
            <a:r>
              <a:rPr lang="en-US" sz="2000">
                <a:latin typeface="微软雅黑" panose="020B0503020204020204" charset="-122"/>
                <a:ea typeface="微软雅黑" panose="020B0503020204020204" charset="-122"/>
                <a:cs typeface="Times New Roman" panose="02020603050405020304" charset="0"/>
                <a:sym typeface="+mn-ea"/>
              </a:rPr>
              <a:t>COOH</a:t>
            </a:r>
            <a:endParaRPr lang="en-US" altLang="en-US" sz="2000">
              <a:latin typeface="微软雅黑" panose="020B0503020204020204" charset="-122"/>
              <a:ea typeface="微软雅黑" panose="020B0503020204020204" charset="-122"/>
              <a:cs typeface="Times New Roman" panose="02020603050405020304" charset="0"/>
              <a:sym typeface="+mn-ea"/>
            </a:endParaRPr>
          </a:p>
        </p:txBody>
      </p:sp>
      <p:sp>
        <p:nvSpPr>
          <p:cNvPr id="13" name="文本框 12"/>
          <p:cNvSpPr txBox="1"/>
          <p:nvPr/>
        </p:nvSpPr>
        <p:spPr>
          <a:xfrm>
            <a:off x="720725" y="3432810"/>
            <a:ext cx="458470" cy="398780"/>
          </a:xfrm>
          <a:prstGeom prst="rect">
            <a:avLst/>
          </a:prstGeom>
          <a:noFill/>
        </p:spPr>
        <p:txBody>
          <a:bodyPr wrap="square" rtlCol="0" anchor="t">
            <a:spAutoFit/>
          </a:bodyPr>
          <a:p>
            <a:pPr indent="0"/>
            <a:r>
              <a:rPr lang="en-US" sz="2000">
                <a:latin typeface="微软雅黑" panose="020B0503020204020204" charset="-122"/>
                <a:ea typeface="微软雅黑" panose="020B0503020204020204" charset="-122"/>
                <a:cs typeface="微软雅黑" panose="020B0503020204020204" charset="-122"/>
                <a:sym typeface="+mn-ea"/>
              </a:rPr>
              <a:t>(4)</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93" name="文本框 292"/>
          <p:cNvSpPr txBox="1"/>
          <p:nvPr/>
        </p:nvSpPr>
        <p:spPr>
          <a:xfrm>
            <a:off x="682625" y="1064260"/>
            <a:ext cx="10718800" cy="1988820"/>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(5)</a:t>
            </a:r>
            <a:r>
              <a:rPr lang="zh-CN" sz="2000" b="0">
                <a:latin typeface="微软雅黑" panose="020B0503020204020204" charset="-122"/>
                <a:ea typeface="微软雅黑" panose="020B0503020204020204" charset="-122"/>
                <a:cs typeface="微软雅黑" panose="020B0503020204020204" charset="-122"/>
              </a:rPr>
              <a:t>某有机物与醋酸反应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相对分子质量增加</a:t>
            </a:r>
            <a:r>
              <a:rPr lang="en-US" sz="2000" b="0">
                <a:latin typeface="微软雅黑" panose="020B0503020204020204" charset="-122"/>
                <a:ea typeface="微软雅黑" panose="020B0503020204020204" charset="-122"/>
                <a:cs typeface="微软雅黑" panose="020B0503020204020204" charset="-122"/>
              </a:rPr>
              <a:t>42,</a:t>
            </a:r>
            <a:r>
              <a:rPr lang="zh-CN" sz="2000" b="0">
                <a:latin typeface="微软雅黑" panose="020B0503020204020204" charset="-122"/>
                <a:ea typeface="微软雅黑" panose="020B0503020204020204" charset="-122"/>
                <a:cs typeface="微软雅黑" panose="020B0503020204020204" charset="-122"/>
              </a:rPr>
              <a:t>则含有</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个</a:t>
            </a:r>
            <a:r>
              <a:rPr lang="en-US" sz="2000" b="0">
                <a:latin typeface="微软雅黑" panose="020B0503020204020204" charset="-122"/>
                <a:ea typeface="微软雅黑" panose="020B0503020204020204" charset="-122"/>
                <a:cs typeface="微软雅黑" panose="020B0503020204020204" charset="-122"/>
              </a:rPr>
              <a:t>—OH;</a:t>
            </a:r>
            <a:r>
              <a:rPr lang="zh-CN" sz="2000" b="0">
                <a:latin typeface="微软雅黑" panose="020B0503020204020204" charset="-122"/>
                <a:ea typeface="微软雅黑" panose="020B0503020204020204" charset="-122"/>
                <a:cs typeface="微软雅黑" panose="020B0503020204020204" charset="-122"/>
              </a:rPr>
              <a:t>增加</a:t>
            </a:r>
            <a:r>
              <a:rPr lang="en-US" sz="2000" b="0">
                <a:latin typeface="微软雅黑" panose="020B0503020204020204" charset="-122"/>
                <a:ea typeface="微软雅黑" panose="020B0503020204020204" charset="-122"/>
                <a:cs typeface="微软雅黑" panose="020B0503020204020204" charset="-122"/>
              </a:rPr>
              <a:t>84,</a:t>
            </a:r>
            <a:r>
              <a:rPr lang="zh-CN" sz="2000" b="0">
                <a:latin typeface="微软雅黑" panose="020B0503020204020204" charset="-122"/>
                <a:ea typeface="微软雅黑" panose="020B0503020204020204" charset="-122"/>
                <a:cs typeface="微软雅黑" panose="020B0503020204020204" charset="-122"/>
              </a:rPr>
              <a:t>则含有</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个</a:t>
            </a:r>
            <a:r>
              <a:rPr lang="en-US" sz="2000" b="0">
                <a:latin typeface="微软雅黑" panose="020B0503020204020204" charset="-122"/>
                <a:ea typeface="微软雅黑" panose="020B0503020204020204" charset="-122"/>
                <a:cs typeface="微软雅黑" panose="020B0503020204020204" charset="-122"/>
              </a:rPr>
              <a:t>—OH</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(6)</a:t>
            </a:r>
            <a:r>
              <a:rPr lang="zh-CN" sz="2000" b="0">
                <a:latin typeface="微软雅黑" panose="020B0503020204020204" charset="-122"/>
                <a:ea typeface="微软雅黑" panose="020B0503020204020204" charset="-122"/>
                <a:cs typeface="微软雅黑" panose="020B0503020204020204" charset="-122"/>
              </a:rPr>
              <a:t>由</a:t>
            </a:r>
            <a:r>
              <a:rPr lang="en-US" sz="2000" b="0">
                <a:latin typeface="微软雅黑" panose="020B0503020204020204" charset="-122"/>
                <a:ea typeface="微软雅黑" panose="020B0503020204020204" charset="-122"/>
                <a:cs typeface="微软雅黑" panose="020B0503020204020204" charset="-122"/>
              </a:rPr>
              <a:t>—CHO</a:t>
            </a:r>
            <a:r>
              <a:rPr lang="zh-CN" sz="2000" b="0">
                <a:latin typeface="微软雅黑" panose="020B0503020204020204" charset="-122"/>
                <a:ea typeface="微软雅黑" panose="020B0503020204020204" charset="-122"/>
                <a:cs typeface="微软雅黑" panose="020B0503020204020204" charset="-122"/>
              </a:rPr>
              <a:t>转变为</a:t>
            </a:r>
            <a:r>
              <a:rPr lang="en-US" sz="2000" b="0">
                <a:latin typeface="微软雅黑" panose="020B0503020204020204" charset="-122"/>
                <a:ea typeface="微软雅黑" panose="020B0503020204020204" charset="-122"/>
                <a:cs typeface="微软雅黑" panose="020B0503020204020204" charset="-122"/>
              </a:rPr>
              <a:t>—COOH,</a:t>
            </a:r>
            <a:r>
              <a:rPr lang="zh-CN" sz="2000" b="0">
                <a:latin typeface="微软雅黑" panose="020B0503020204020204" charset="-122"/>
                <a:ea typeface="微软雅黑" panose="020B0503020204020204" charset="-122"/>
                <a:cs typeface="微软雅黑" panose="020B0503020204020204" charset="-122"/>
              </a:rPr>
              <a:t>相对分子质量增加</a:t>
            </a:r>
            <a:r>
              <a:rPr lang="en-US" sz="2000" b="0">
                <a:latin typeface="微软雅黑" panose="020B0503020204020204" charset="-122"/>
                <a:ea typeface="微软雅黑" panose="020B0503020204020204" charset="-122"/>
                <a:cs typeface="微软雅黑" panose="020B0503020204020204" charset="-122"/>
              </a:rPr>
              <a:t>16;</a:t>
            </a:r>
            <a:r>
              <a:rPr lang="zh-CN" sz="2000" b="0">
                <a:latin typeface="微软雅黑" panose="020B0503020204020204" charset="-122"/>
                <a:ea typeface="微软雅黑" panose="020B0503020204020204" charset="-122"/>
                <a:cs typeface="微软雅黑" panose="020B0503020204020204" charset="-122"/>
              </a:rPr>
              <a:t>若增加</a:t>
            </a:r>
            <a:r>
              <a:rPr lang="en-US" sz="2000" b="0">
                <a:latin typeface="微软雅黑" panose="020B0503020204020204" charset="-122"/>
                <a:ea typeface="微软雅黑" panose="020B0503020204020204" charset="-122"/>
                <a:cs typeface="微软雅黑" panose="020B0503020204020204" charset="-122"/>
              </a:rPr>
              <a:t>32,</a:t>
            </a:r>
            <a:r>
              <a:rPr lang="zh-CN" sz="2000" b="0">
                <a:latin typeface="微软雅黑" panose="020B0503020204020204" charset="-122"/>
                <a:ea typeface="微软雅黑" panose="020B0503020204020204" charset="-122"/>
                <a:cs typeface="微软雅黑" panose="020B0503020204020204" charset="-122"/>
              </a:rPr>
              <a:t>则含</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个</a:t>
            </a:r>
            <a:r>
              <a:rPr lang="en-US" sz="2000" b="0">
                <a:latin typeface="微软雅黑" panose="020B0503020204020204" charset="-122"/>
                <a:ea typeface="微软雅黑" panose="020B0503020204020204" charset="-122"/>
                <a:cs typeface="微软雅黑" panose="020B0503020204020204" charset="-122"/>
              </a:rPr>
              <a:t>—CHO</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(7)</a:t>
            </a:r>
            <a:r>
              <a:rPr lang="zh-CN" sz="2000" b="0">
                <a:latin typeface="微软雅黑" panose="020B0503020204020204" charset="-122"/>
                <a:ea typeface="微软雅黑" panose="020B0503020204020204" charset="-122"/>
                <a:cs typeface="微软雅黑" panose="020B0503020204020204" charset="-122"/>
              </a:rPr>
              <a:t>当醇被催化氧化成醛或酮后</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相对分子质量减小</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则含有</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个</a:t>
            </a:r>
            <a:r>
              <a:rPr lang="en-US" sz="2000" b="0">
                <a:latin typeface="微软雅黑" panose="020B0503020204020204" charset="-122"/>
                <a:ea typeface="微软雅黑" panose="020B0503020204020204" charset="-122"/>
                <a:cs typeface="微软雅黑" panose="020B0503020204020204" charset="-122"/>
              </a:rPr>
              <a:t>—OH;</a:t>
            </a:r>
            <a:r>
              <a:rPr lang="zh-CN" sz="2000" b="0">
                <a:latin typeface="微软雅黑" panose="020B0503020204020204" charset="-122"/>
                <a:ea typeface="微软雅黑" panose="020B0503020204020204" charset="-122"/>
                <a:cs typeface="微软雅黑" panose="020B0503020204020204" charset="-122"/>
              </a:rPr>
              <a:t>若相对分子质量减小</a:t>
            </a: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则含有</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个</a:t>
            </a:r>
            <a:r>
              <a:rPr lang="en-US" sz="2000" b="0">
                <a:latin typeface="微软雅黑" panose="020B0503020204020204" charset="-122"/>
                <a:ea typeface="微软雅黑" panose="020B0503020204020204" charset="-122"/>
                <a:cs typeface="微软雅黑" panose="020B0503020204020204" charset="-122"/>
              </a:rPr>
              <a:t>—OH</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82625" y="2878455"/>
            <a:ext cx="10924540" cy="1476375"/>
          </a:xfrm>
          <a:prstGeom prst="rect">
            <a:avLst/>
          </a:prstGeom>
          <a:noFill/>
          <a:ln w="9525">
            <a:noFill/>
          </a:ln>
        </p:spPr>
        <p:txBody>
          <a:bodyPr wrap="square">
            <a:sp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5.</a:t>
            </a:r>
            <a:r>
              <a:rPr lang="zh-CN" sz="2000" b="0">
                <a:solidFill>
                  <a:schemeClr val="tx1"/>
                </a:solidFill>
                <a:latin typeface="微软雅黑" panose="020B0503020204020204" charset="-122"/>
                <a:ea typeface="微软雅黑" panose="020B0503020204020204" charset="-122"/>
                <a:cs typeface="微软雅黑" panose="020B0503020204020204" charset="-122"/>
              </a:rPr>
              <a:t>依据转化关系推断有机物的类别醇、醛、羧酸、酯之间的转化关系是有机结构推断的重要突破口</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它们之间的相互转化关系如图所示</a:t>
            </a:r>
            <a:r>
              <a:rPr lang="en-US" sz="2000" b="0">
                <a:solidFill>
                  <a:schemeClr val="tx1"/>
                </a:solidFill>
                <a:latin typeface="微软雅黑" panose="020B0503020204020204" charset="-122"/>
                <a:ea typeface="微软雅黑" panose="020B0503020204020204" charset="-122"/>
                <a:cs typeface="微软雅黑" panose="020B0503020204020204" charset="-122"/>
              </a:rPr>
              <a:t>:</a:t>
            </a:r>
            <a:endParaRPr lang="en-US"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3744595" y="4253230"/>
            <a:ext cx="3662045" cy="17614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94" name="文本框 293"/>
          <p:cNvSpPr txBox="1"/>
          <p:nvPr>
            <p:custDataLst>
              <p:tags r:id="rId1"/>
            </p:custDataLst>
          </p:nvPr>
        </p:nvSpPr>
        <p:spPr>
          <a:xfrm>
            <a:off x="767080" y="842010"/>
            <a:ext cx="10657840" cy="2294890"/>
          </a:xfrm>
          <a:prstGeom prst="rect">
            <a:avLst/>
          </a:prstGeom>
          <a:noFill/>
          <a:ln w="9525">
            <a:noFill/>
          </a:ln>
        </p:spPr>
        <p:txBody>
          <a:bodyPr wrap="square">
            <a:no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图中</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能连续氧化生成</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且</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在浓硫酸存在下加热生成</a:t>
            </a: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则</a:t>
            </a:r>
            <a:r>
              <a:rPr lang="en-US" sz="2000" b="0">
                <a:latin typeface="微软雅黑" panose="020B0503020204020204" charset="-122"/>
                <a:ea typeface="微软雅黑" panose="020B0503020204020204" charset="-122"/>
                <a:cs typeface="微软雅黑" panose="020B0503020204020204" charset="-122"/>
              </a:rPr>
              <a:t>:(1)A</a:t>
            </a:r>
            <a:r>
              <a:rPr lang="zh-CN" sz="2000" b="0">
                <a:latin typeface="微软雅黑" panose="020B0503020204020204" charset="-122"/>
                <a:ea typeface="微软雅黑" panose="020B0503020204020204" charset="-122"/>
                <a:cs typeface="微软雅黑" panose="020B0503020204020204" charset="-122"/>
              </a:rPr>
              <a:t>为醇、</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为醛、</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为羧酸、</a:t>
            </a: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为酯。</a:t>
            </a:r>
            <a:r>
              <a:rPr lang="en-US" sz="2000" b="0">
                <a:latin typeface="微软雅黑" panose="020B0503020204020204" charset="-122"/>
                <a:ea typeface="微软雅黑" panose="020B0503020204020204" charset="-122"/>
                <a:cs typeface="微软雅黑" panose="020B0503020204020204" charset="-122"/>
              </a:rPr>
              <a:t>(2)A</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三种物质中碳原子数相同</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碳骨架结构相同。</a:t>
            </a:r>
            <a:r>
              <a:rPr lang="en-US" sz="2000" b="0">
                <a:latin typeface="微软雅黑" panose="020B0503020204020204" charset="-122"/>
                <a:ea typeface="微软雅黑" panose="020B0503020204020204" charset="-122"/>
                <a:cs typeface="微软雅黑" panose="020B0503020204020204" charset="-122"/>
              </a:rPr>
              <a:t>(3)A</a:t>
            </a:r>
            <a:r>
              <a:rPr lang="zh-CN" sz="2000" b="0">
                <a:latin typeface="微软雅黑" panose="020B0503020204020204" charset="-122"/>
                <a:ea typeface="微软雅黑" panose="020B0503020204020204" charset="-122"/>
                <a:cs typeface="微软雅黑" panose="020B0503020204020204" charset="-122"/>
              </a:rPr>
              <a:t>分子中含</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OH</a:t>
            </a:r>
            <a:r>
              <a:rPr lang="zh-CN" sz="2000" b="0">
                <a:latin typeface="微软雅黑" panose="020B0503020204020204" charset="-122"/>
                <a:ea typeface="微软雅黑" panose="020B0503020204020204" charset="-122"/>
                <a:cs typeface="微软雅黑" panose="020B0503020204020204" charset="-122"/>
              </a:rPr>
              <a:t>结构。</a:t>
            </a:r>
            <a:r>
              <a:rPr lang="en-US" sz="2000" b="0">
                <a:latin typeface="微软雅黑" panose="020B0503020204020204" charset="-122"/>
                <a:ea typeface="微软雅黑" panose="020B0503020204020204" charset="-122"/>
                <a:cs typeface="微软雅黑" panose="020B0503020204020204" charset="-122"/>
              </a:rPr>
              <a:t>(4)</a:t>
            </a:r>
            <a:r>
              <a:rPr lang="zh-CN" sz="2000" b="0">
                <a:latin typeface="微软雅黑" panose="020B0503020204020204" charset="-122"/>
                <a:ea typeface="微软雅黑" panose="020B0503020204020204" charset="-122"/>
                <a:cs typeface="微软雅黑" panose="020B0503020204020204" charset="-122"/>
              </a:rPr>
              <a:t>若</a:t>
            </a: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能发生银镜反应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为</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OH,B</a:t>
            </a:r>
            <a:r>
              <a:rPr lang="zh-CN" sz="2000" b="0">
                <a:latin typeface="微软雅黑" panose="020B0503020204020204" charset="-122"/>
                <a:ea typeface="微软雅黑" panose="020B0503020204020204" charset="-122"/>
                <a:cs typeface="微软雅黑" panose="020B0503020204020204" charset="-122"/>
              </a:rPr>
              <a:t>为</a:t>
            </a:r>
            <a:r>
              <a:rPr lang="en-US" sz="2000" b="0">
                <a:latin typeface="微软雅黑" panose="020B0503020204020204" charset="-122"/>
                <a:ea typeface="微软雅黑" panose="020B0503020204020204" charset="-122"/>
                <a:cs typeface="微软雅黑" panose="020B0503020204020204" charset="-122"/>
              </a:rPr>
              <a:t>HCHO</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为</a:t>
            </a:r>
            <a:r>
              <a:rPr lang="en-US" sz="2000" b="0">
                <a:latin typeface="微软雅黑" panose="020B0503020204020204" charset="-122"/>
                <a:ea typeface="微软雅黑" panose="020B0503020204020204" charset="-122"/>
                <a:cs typeface="微软雅黑" panose="020B0503020204020204" charset="-122"/>
              </a:rPr>
              <a:t>HCOOH,D</a:t>
            </a:r>
            <a:r>
              <a:rPr lang="zh-CN" sz="2000" b="0">
                <a:latin typeface="微软雅黑" panose="020B0503020204020204" charset="-122"/>
                <a:ea typeface="微软雅黑" panose="020B0503020204020204" charset="-122"/>
                <a:cs typeface="微软雅黑" panose="020B0503020204020204" charset="-122"/>
              </a:rPr>
              <a:t>为</a:t>
            </a:r>
            <a:r>
              <a:rPr lang="en-US" sz="2000" b="0">
                <a:latin typeface="微软雅黑" panose="020B0503020204020204" charset="-122"/>
                <a:ea typeface="微软雅黑" panose="020B0503020204020204" charset="-122"/>
                <a:cs typeface="微软雅黑" panose="020B0503020204020204" charset="-122"/>
              </a:rPr>
              <a:t>HCOOCH</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67080" y="3543300"/>
            <a:ext cx="9664065" cy="1793875"/>
          </a:xfrm>
          <a:prstGeom prst="rect">
            <a:avLst/>
          </a:prstGeom>
          <a:noFill/>
          <a:ln w="9525">
            <a:noFill/>
          </a:ln>
        </p:spPr>
        <p:txBody>
          <a:bodyPr wrap="square">
            <a:no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6.</a:t>
            </a:r>
            <a:r>
              <a:rPr lang="zh-CN" sz="2000" b="0">
                <a:solidFill>
                  <a:schemeClr val="tx1"/>
                </a:solidFill>
                <a:latin typeface="微软雅黑" panose="020B0503020204020204" charset="-122"/>
                <a:ea typeface="微软雅黑" panose="020B0503020204020204" charset="-122"/>
                <a:cs typeface="微软雅黑" panose="020B0503020204020204" charset="-122"/>
              </a:rPr>
              <a:t>根据核磁共振氢谱推断有机物的结构有机物的分子中有几种氢原子</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在核磁共振氢谱中就出现几组峰</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峰面积之比等于不同类型氢原子个数之比。</a:t>
            </a:r>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P229</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294" name="文本框 293"/>
          <p:cNvSpPr txBox="1"/>
          <p:nvPr/>
        </p:nvSpPr>
        <p:spPr>
          <a:xfrm>
            <a:off x="711200" y="984250"/>
            <a:ext cx="5080000" cy="460375"/>
          </a:xfrm>
          <a:prstGeom prst="rect">
            <a:avLst/>
          </a:prstGeom>
          <a:noFill/>
          <a:ln w="9525">
            <a:noFill/>
          </a:ln>
        </p:spPr>
        <p:txBody>
          <a:bodyPr>
            <a:spAutoFit/>
          </a:bodyPr>
          <a:p>
            <a:pPr indent="0"/>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1</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11200" y="1444625"/>
            <a:ext cx="10401300"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山东</a:t>
            </a:r>
            <a:r>
              <a:rPr lang="en-US" sz="2000" b="0">
                <a:latin typeface="微软雅黑" panose="020B0503020204020204" charset="-122"/>
                <a:ea typeface="微软雅黑" panose="020B0503020204020204" charset="-122"/>
                <a:cs typeface="微软雅黑" panose="020B0503020204020204" charset="-122"/>
              </a:rPr>
              <a:t>2023</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19</a:t>
            </a:r>
            <a:r>
              <a:rPr lang="zh-CN" sz="2000" b="0">
                <a:latin typeface="微软雅黑" panose="020B0503020204020204" charset="-122"/>
                <a:ea typeface="微软雅黑" panose="020B0503020204020204" charset="-122"/>
                <a:cs typeface="微软雅黑" panose="020B0503020204020204" charset="-122"/>
              </a:rPr>
              <a:t>节选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根据杀虫剂氟铃脲</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G)</a:t>
            </a:r>
            <a:r>
              <a:rPr lang="zh-CN" sz="2000" b="0">
                <a:latin typeface="微软雅黑" panose="020B0503020204020204" charset="-122"/>
                <a:ea typeface="微软雅黑" panose="020B0503020204020204" charset="-122"/>
                <a:cs typeface="微软雅黑" panose="020B0503020204020204" charset="-122"/>
              </a:rPr>
              <a:t>的两条合成路线</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回答下列问题。已知</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2858135" y="2539365"/>
            <a:ext cx="1432560" cy="514985"/>
          </a:xfrm>
          <a:prstGeom prst="rect">
            <a:avLst/>
          </a:prstGeom>
          <a:noFill/>
          <a:ln w="9525">
            <a:noFill/>
          </a:ln>
        </p:spPr>
      </p:pic>
      <p:pic>
        <p:nvPicPr>
          <p:cNvPr id="295" name="图片 294"/>
          <p:cNvPicPr/>
          <p:nvPr/>
        </p:nvPicPr>
        <p:blipFill>
          <a:blip r:embed="rId2"/>
          <a:stretch>
            <a:fillRect/>
          </a:stretch>
        </p:blipFill>
        <p:spPr>
          <a:xfrm>
            <a:off x="4445000" y="2466975"/>
            <a:ext cx="417195" cy="464820"/>
          </a:xfrm>
          <a:prstGeom prst="rect">
            <a:avLst/>
          </a:prstGeom>
          <a:noFill/>
          <a:ln w="9525">
            <a:noFill/>
          </a:ln>
        </p:spPr>
      </p:pic>
      <p:pic>
        <p:nvPicPr>
          <p:cNvPr id="296" name="图片 295"/>
          <p:cNvPicPr/>
          <p:nvPr/>
        </p:nvPicPr>
        <p:blipFill>
          <a:blip r:embed="rId3"/>
          <a:stretch>
            <a:fillRect/>
          </a:stretch>
        </p:blipFill>
        <p:spPr>
          <a:xfrm>
            <a:off x="5016500" y="2366645"/>
            <a:ext cx="1755140" cy="974090"/>
          </a:xfrm>
          <a:prstGeom prst="rect">
            <a:avLst/>
          </a:prstGeom>
          <a:noFill/>
          <a:ln w="9525">
            <a:noFill/>
          </a:ln>
        </p:spPr>
      </p:pic>
      <p:sp>
        <p:nvSpPr>
          <p:cNvPr id="297" name="文本框 296"/>
          <p:cNvSpPr txBox="1"/>
          <p:nvPr/>
        </p:nvSpPr>
        <p:spPr>
          <a:xfrm>
            <a:off x="1015365" y="4260215"/>
            <a:ext cx="1041400" cy="368300"/>
          </a:xfrm>
          <a:prstGeom prst="rect">
            <a:avLst/>
          </a:prstGeom>
          <a:noFill/>
          <a:ln w="9525">
            <a:noFill/>
          </a:ln>
        </p:spPr>
        <p:txBody>
          <a:bodyPr wrap="square">
            <a:spAutoFit/>
          </a:bodyPr>
          <a:p>
            <a:pPr indent="0" algn="ctr"/>
            <a:r>
              <a:rPr lang="en-US" b="0">
                <a:latin typeface="NEU-BZ" charset="0"/>
                <a:ea typeface="宋体" panose="02010600030101010101" pitchFamily="2" charset="-122"/>
              </a:rPr>
              <a:t>Ⅱ.</a:t>
            </a:r>
            <a:endParaRPr lang="en-US" altLang="en-US" b="0">
              <a:latin typeface="NEU-BZ" charset="0"/>
              <a:ea typeface="宋体" panose="02010600030101010101" pitchFamily="2" charset="-122"/>
            </a:endParaRPr>
          </a:p>
        </p:txBody>
      </p:sp>
      <p:pic>
        <p:nvPicPr>
          <p:cNvPr id="5" name="图片 4"/>
          <p:cNvPicPr/>
          <p:nvPr/>
        </p:nvPicPr>
        <p:blipFill>
          <a:blip r:embed="rId4"/>
          <a:stretch>
            <a:fillRect/>
          </a:stretch>
        </p:blipFill>
        <p:spPr>
          <a:xfrm>
            <a:off x="1739900" y="3709035"/>
            <a:ext cx="1218565" cy="1071880"/>
          </a:xfrm>
          <a:prstGeom prst="rect">
            <a:avLst/>
          </a:prstGeom>
          <a:noFill/>
          <a:ln w="9525">
            <a:noFill/>
          </a:ln>
        </p:spPr>
      </p:pic>
      <p:pic>
        <p:nvPicPr>
          <p:cNvPr id="298" name="图片 297"/>
          <p:cNvPicPr/>
          <p:nvPr/>
        </p:nvPicPr>
        <p:blipFill>
          <a:blip r:embed="rId5"/>
          <a:stretch>
            <a:fillRect/>
          </a:stretch>
        </p:blipFill>
        <p:spPr>
          <a:xfrm>
            <a:off x="2958465" y="4149090"/>
            <a:ext cx="735330" cy="479425"/>
          </a:xfrm>
          <a:prstGeom prst="rect">
            <a:avLst/>
          </a:prstGeom>
          <a:noFill/>
          <a:ln w="9525">
            <a:noFill/>
          </a:ln>
        </p:spPr>
      </p:pic>
      <p:pic>
        <p:nvPicPr>
          <p:cNvPr id="299" name="图片 298"/>
          <p:cNvPicPr/>
          <p:nvPr/>
        </p:nvPicPr>
        <p:blipFill>
          <a:blip r:embed="rId6"/>
          <a:stretch>
            <a:fillRect/>
          </a:stretch>
        </p:blipFill>
        <p:spPr>
          <a:xfrm>
            <a:off x="3962400" y="3709670"/>
            <a:ext cx="1664335" cy="1071245"/>
          </a:xfrm>
          <a:prstGeom prst="rect">
            <a:avLst/>
          </a:prstGeom>
          <a:noFill/>
          <a:ln w="9525">
            <a:noFill/>
          </a:ln>
        </p:spPr>
      </p:pic>
      <p:sp>
        <p:nvSpPr>
          <p:cNvPr id="6" name="文本框 5"/>
          <p:cNvSpPr txBox="1"/>
          <p:nvPr/>
        </p:nvSpPr>
        <p:spPr>
          <a:xfrm>
            <a:off x="1243330" y="2459355"/>
            <a:ext cx="2210435" cy="553085"/>
          </a:xfrm>
          <a:prstGeom prst="rect">
            <a:avLst/>
          </a:prstGeom>
          <a:noFill/>
        </p:spPr>
        <p:txBody>
          <a:bodyPr wrap="square" rtlCol="0" anchor="t">
            <a:spAutoFit/>
          </a:bodyPr>
          <a:p>
            <a:pPr indent="0" fontAlgn="auto">
              <a:lnSpc>
                <a:spcPct val="150000"/>
              </a:lnSpc>
            </a:pPr>
            <a:r>
              <a:rPr lang="en-US" sz="2000">
                <a:latin typeface="微软雅黑" panose="020B0503020204020204" charset="-122"/>
                <a:ea typeface="微软雅黑" panose="020B0503020204020204" charset="-122"/>
                <a:cs typeface="微软雅黑" panose="020B0503020204020204" charset="-122"/>
                <a:sym typeface="+mn-ea"/>
              </a:rPr>
              <a:t>Ⅰ.R</a:t>
            </a:r>
            <a:r>
              <a:rPr lang="en-US" sz="2000" baseline="-25000">
                <a:latin typeface="微软雅黑" panose="020B0503020204020204" charset="-122"/>
                <a:ea typeface="微软雅黑" panose="020B0503020204020204" charset="-122"/>
                <a:cs typeface="微软雅黑" panose="020B0503020204020204" charset="-122"/>
                <a:sym typeface="+mn-ea"/>
              </a:rPr>
              <a:t>1</a:t>
            </a:r>
            <a:r>
              <a:rPr lang="en-US" sz="2000">
                <a:latin typeface="微软雅黑" panose="020B0503020204020204" charset="-122"/>
                <a:ea typeface="微软雅黑" panose="020B0503020204020204" charset="-122"/>
                <a:cs typeface="微软雅黑" panose="020B0503020204020204" charset="-122"/>
                <a:sym typeface="+mn-ea"/>
              </a:rPr>
              <a:t>—NH</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P229</a:t>
            </a:r>
            <a:endParaRPr lang="en-US" altLang="zh-CN" sz="2000">
              <a:solidFill>
                <a:schemeClr val="bg1"/>
              </a:solidFill>
              <a:latin typeface="微软雅黑W10 Bold" charset="0"/>
              <a:ea typeface="微软雅黑W10 Bold" charset="0"/>
            </a:endParaRPr>
          </a:p>
        </p:txBody>
      </p:sp>
      <p:sp>
        <p:nvSpPr>
          <p:cNvPr id="300" name="文本框 299"/>
          <p:cNvSpPr txBox="1"/>
          <p:nvPr/>
        </p:nvSpPr>
        <p:spPr>
          <a:xfrm>
            <a:off x="838200" y="991870"/>
            <a:ext cx="5080000" cy="1014730"/>
          </a:xfrm>
          <a:prstGeom prst="rect">
            <a:avLst/>
          </a:prstGeom>
          <a:noFill/>
          <a:ln w="9525">
            <a:noFill/>
          </a:ln>
        </p:spPr>
        <p:txBody>
          <a:bodyPr>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路线一</a:t>
            </a:r>
            <a:r>
              <a:rPr lang="en-US" sz="2000" b="0">
                <a:latin typeface="微软雅黑" panose="020B0503020204020204" charset="-122"/>
                <a:ea typeface="微软雅黑" panose="020B0503020204020204" charset="-122"/>
                <a:cs typeface="微软雅黑" panose="020B0503020204020204" charset="-122"/>
              </a:rPr>
              <a:t>:A(C</a:t>
            </a:r>
            <a:r>
              <a:rPr lang="en-US" sz="2000" b="0" baseline="-25000">
                <a:latin typeface="微软雅黑" panose="020B0503020204020204" charset="-122"/>
                <a:ea typeface="微软雅黑" panose="020B0503020204020204" charset="-122"/>
                <a:cs typeface="微软雅黑" panose="020B0503020204020204" charset="-122"/>
              </a:rPr>
              <a:t>7</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Cl</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2273935" y="1557655"/>
            <a:ext cx="944880" cy="448945"/>
          </a:xfrm>
          <a:prstGeom prst="rect">
            <a:avLst/>
          </a:prstGeom>
          <a:noFill/>
          <a:ln w="9525">
            <a:noFill/>
          </a:ln>
        </p:spPr>
      </p:pic>
      <p:sp>
        <p:nvSpPr>
          <p:cNvPr id="301" name="文本框 300"/>
          <p:cNvSpPr txBox="1"/>
          <p:nvPr/>
        </p:nvSpPr>
        <p:spPr>
          <a:xfrm>
            <a:off x="2842895" y="1607820"/>
            <a:ext cx="2628265" cy="398780"/>
          </a:xfrm>
          <a:prstGeom prst="rect">
            <a:avLst/>
          </a:prstGeom>
          <a:noFill/>
          <a:ln w="9525">
            <a:noFill/>
          </a:ln>
        </p:spPr>
        <p:txBody>
          <a:bodyPr wrap="square">
            <a:spAutoFit/>
          </a:bodyPr>
          <a:p>
            <a:pPr indent="0" algn="ctr"/>
            <a:r>
              <a:rPr lang="en-US" sz="2000" b="0">
                <a:latin typeface="微软雅黑" panose="020B0503020204020204" charset="-122"/>
                <a:ea typeface="微软雅黑" panose="020B0503020204020204" charset="-122"/>
                <a:cs typeface="Times New Roman" panose="02020603050405020304" charset="0"/>
              </a:rPr>
              <a:t>B(C</a:t>
            </a:r>
            <a:r>
              <a:rPr lang="en-US" sz="2000" b="0" baseline="-25000">
                <a:latin typeface="微软雅黑" panose="020B0503020204020204" charset="-122"/>
                <a:ea typeface="微软雅黑" panose="020B0503020204020204" charset="-122"/>
                <a:cs typeface="Times New Roman" panose="02020603050405020304" charset="0"/>
              </a:rPr>
              <a:t>7</a:t>
            </a:r>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Cl</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N)</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5" name="图片 4"/>
          <p:cNvPicPr/>
          <p:nvPr/>
        </p:nvPicPr>
        <p:blipFill>
          <a:blip r:embed="rId2"/>
          <a:stretch>
            <a:fillRect/>
          </a:stretch>
        </p:blipFill>
        <p:spPr>
          <a:xfrm>
            <a:off x="4991735" y="1576705"/>
            <a:ext cx="697230" cy="429895"/>
          </a:xfrm>
          <a:prstGeom prst="rect">
            <a:avLst/>
          </a:prstGeom>
          <a:noFill/>
          <a:ln w="9525">
            <a:noFill/>
          </a:ln>
        </p:spPr>
      </p:pic>
      <p:sp>
        <p:nvSpPr>
          <p:cNvPr id="302" name="文本框 301"/>
          <p:cNvSpPr txBox="1"/>
          <p:nvPr/>
        </p:nvSpPr>
        <p:spPr>
          <a:xfrm>
            <a:off x="3467100" y="1638300"/>
            <a:ext cx="5080000" cy="368300"/>
          </a:xfrm>
          <a:prstGeom prst="rect">
            <a:avLst/>
          </a:prstGeom>
          <a:noFill/>
          <a:ln w="9525">
            <a:noFill/>
          </a:ln>
        </p:spPr>
        <p:txBody>
          <a:bodyPr>
            <a:spAutoFit/>
          </a:bodyPr>
          <a:p>
            <a:pPr indent="0" algn="ctr"/>
            <a:r>
              <a:rPr lang="en-US" b="0">
                <a:latin typeface="NEU-BZ" charset="0"/>
                <a:ea typeface="宋体" panose="02010600030101010101" pitchFamily="2" charset="-122"/>
                <a:cs typeface="Times New Roman" panose="02020603050405020304" charset="0"/>
              </a:rPr>
              <a:t>C</a:t>
            </a:r>
            <a:endParaRPr lang="en-US" altLang="en-US" b="0">
              <a:latin typeface="NEU-BZ" charset="0"/>
              <a:ea typeface="宋体" panose="02010600030101010101" pitchFamily="2" charset="-122"/>
              <a:cs typeface="Times New Roman" panose="02020603050405020304" charset="0"/>
            </a:endParaRPr>
          </a:p>
        </p:txBody>
      </p:sp>
      <p:pic>
        <p:nvPicPr>
          <p:cNvPr id="6" name="图片 5"/>
          <p:cNvPicPr/>
          <p:nvPr/>
        </p:nvPicPr>
        <p:blipFill>
          <a:blip r:embed="rId3"/>
          <a:stretch>
            <a:fillRect/>
          </a:stretch>
        </p:blipFill>
        <p:spPr>
          <a:xfrm>
            <a:off x="6210935" y="1569085"/>
            <a:ext cx="830580" cy="486410"/>
          </a:xfrm>
          <a:prstGeom prst="rect">
            <a:avLst/>
          </a:prstGeom>
          <a:noFill/>
          <a:ln w="9525">
            <a:noFill/>
          </a:ln>
        </p:spPr>
      </p:pic>
      <p:sp>
        <p:nvSpPr>
          <p:cNvPr id="303" name="文本框 302"/>
          <p:cNvSpPr txBox="1"/>
          <p:nvPr/>
        </p:nvSpPr>
        <p:spPr>
          <a:xfrm>
            <a:off x="4825365" y="1361440"/>
            <a:ext cx="5080000" cy="645160"/>
          </a:xfrm>
          <a:prstGeom prst="rect">
            <a:avLst/>
          </a:prstGeom>
          <a:noFill/>
          <a:ln w="9525">
            <a:noFill/>
          </a:ln>
        </p:spPr>
        <p:txBody>
          <a:bodyPr>
            <a:spAutoFit/>
          </a:bodyPr>
          <a:p>
            <a:pPr indent="0" algn="ctr"/>
            <a:r>
              <a:rPr lang="en-US" b="0">
                <a:latin typeface="NEU-BZ" charset="0"/>
                <a:ea typeface="宋体" panose="02010600030101010101" pitchFamily="2" charset="-122"/>
                <a:cs typeface="Times New Roman" panose="02020603050405020304" charset="0"/>
              </a:rPr>
              <a:t>D</a:t>
            </a:r>
            <a:endParaRPr lang="en-US" altLang="en-US" b="0">
              <a:latin typeface="NEU-BZ" charset="0"/>
              <a:ea typeface="宋体" panose="02010600030101010101" pitchFamily="2" charset="-122"/>
              <a:cs typeface="Times New Roman" panose="02020603050405020304" charset="0"/>
            </a:endParaRPr>
          </a:p>
        </p:txBody>
      </p:sp>
      <p:pic>
        <p:nvPicPr>
          <p:cNvPr id="7" name="图片 6"/>
          <p:cNvPicPr/>
          <p:nvPr/>
        </p:nvPicPr>
        <p:blipFill>
          <a:blip r:embed="rId4"/>
          <a:stretch>
            <a:fillRect/>
          </a:stretch>
        </p:blipFill>
        <p:spPr>
          <a:xfrm>
            <a:off x="7563485" y="1361440"/>
            <a:ext cx="1137285" cy="947420"/>
          </a:xfrm>
          <a:prstGeom prst="rect">
            <a:avLst/>
          </a:prstGeom>
          <a:noFill/>
          <a:ln w="9525">
            <a:noFill/>
          </a:ln>
        </p:spPr>
      </p:pic>
      <p:sp>
        <p:nvSpPr>
          <p:cNvPr id="304" name="文本框 303"/>
          <p:cNvSpPr txBox="1"/>
          <p:nvPr/>
        </p:nvSpPr>
        <p:spPr>
          <a:xfrm>
            <a:off x="7112000" y="1656715"/>
            <a:ext cx="5080000" cy="398780"/>
          </a:xfrm>
          <a:prstGeom prst="rect">
            <a:avLst/>
          </a:prstGeom>
          <a:noFill/>
          <a:ln w="9525">
            <a:noFill/>
          </a:ln>
        </p:spPr>
        <p:txBody>
          <a:bodyPr>
            <a:spAutoFit/>
          </a:bodyPr>
          <a:p>
            <a:pPr indent="0" algn="ctr"/>
            <a:r>
              <a:rPr lang="en-US" sz="2000" b="0">
                <a:latin typeface="微软雅黑" panose="020B0503020204020204" charset="-122"/>
                <a:ea typeface="微软雅黑" panose="020B0503020204020204" charset="-122"/>
                <a:cs typeface="Times New Roman" panose="02020603050405020304" charset="0"/>
              </a:rPr>
              <a:t>E(C</a:t>
            </a:r>
            <a:r>
              <a:rPr lang="en-US" sz="2000" b="0" baseline="-25000">
                <a:latin typeface="微软雅黑" panose="020B0503020204020204" charset="-122"/>
                <a:ea typeface="微软雅黑" panose="020B0503020204020204" charset="-122"/>
                <a:cs typeface="Times New Roman" panose="02020603050405020304" charset="0"/>
              </a:rPr>
              <a:t>8</a:t>
            </a:r>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F</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NO</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8" name="图片 7"/>
          <p:cNvPicPr/>
          <p:nvPr/>
        </p:nvPicPr>
        <p:blipFill>
          <a:blip r:embed="rId5"/>
          <a:stretch>
            <a:fillRect/>
          </a:stretch>
        </p:blipFill>
        <p:spPr>
          <a:xfrm>
            <a:off x="1073785" y="2544445"/>
            <a:ext cx="1376680" cy="436245"/>
          </a:xfrm>
          <a:prstGeom prst="rect">
            <a:avLst/>
          </a:prstGeom>
          <a:noFill/>
          <a:ln w="9525">
            <a:noFill/>
          </a:ln>
        </p:spPr>
      </p:pic>
      <p:sp>
        <p:nvSpPr>
          <p:cNvPr id="305" name="文本框 304"/>
          <p:cNvSpPr txBox="1"/>
          <p:nvPr/>
        </p:nvSpPr>
        <p:spPr>
          <a:xfrm>
            <a:off x="2609215" y="2544445"/>
            <a:ext cx="699770" cy="398780"/>
          </a:xfrm>
          <a:prstGeom prst="rect">
            <a:avLst/>
          </a:prstGeom>
          <a:noFill/>
          <a:ln w="9525">
            <a:noFill/>
          </a:ln>
        </p:spPr>
        <p:txBody>
          <a:bodyPr wrap="square">
            <a:spAutoFit/>
          </a:bodyPr>
          <a:p>
            <a:pPr indent="0" algn="ctr"/>
            <a:r>
              <a:rPr lang="en-US" sz="2000" b="0">
                <a:latin typeface="微软雅黑" panose="020B0503020204020204" charset="-122"/>
                <a:ea typeface="微软雅黑" panose="020B0503020204020204" charset="-122"/>
                <a:cs typeface="Times New Roman" panose="02020603050405020304" charset="0"/>
              </a:rPr>
              <a:t>G(</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9" name="图片 8"/>
          <p:cNvPicPr/>
          <p:nvPr/>
        </p:nvPicPr>
        <p:blipFill>
          <a:blip r:embed="rId6"/>
          <a:stretch>
            <a:fillRect/>
          </a:stretch>
        </p:blipFill>
        <p:spPr>
          <a:xfrm>
            <a:off x="3147060" y="2299970"/>
            <a:ext cx="2541905" cy="835025"/>
          </a:xfrm>
          <a:prstGeom prst="rect">
            <a:avLst/>
          </a:prstGeom>
          <a:noFill/>
          <a:ln w="9525">
            <a:noFill/>
          </a:ln>
        </p:spPr>
      </p:pic>
      <p:sp>
        <p:nvSpPr>
          <p:cNvPr id="306" name="文本框 305"/>
          <p:cNvSpPr txBox="1"/>
          <p:nvPr/>
        </p:nvSpPr>
        <p:spPr>
          <a:xfrm>
            <a:off x="5638800" y="2546985"/>
            <a:ext cx="572135" cy="398780"/>
          </a:xfrm>
          <a:prstGeom prst="rect">
            <a:avLst/>
          </a:prstGeom>
          <a:noFill/>
          <a:ln w="9525">
            <a:noFill/>
          </a:ln>
        </p:spPr>
        <p:txBody>
          <a:bodyPr wrap="square">
            <a:spAutoFit/>
          </a:bodyPr>
          <a:p>
            <a:pPr indent="0" algn="ctr"/>
            <a:r>
              <a:rPr lang="en-US" sz="2000" b="0">
                <a:latin typeface="微软雅黑" panose="020B0503020204020204" charset="-122"/>
                <a:ea typeface="微软雅黑" panose="020B0503020204020204" charset="-122"/>
                <a:cs typeface="Times New Roman" panose="02020603050405020304" charset="0"/>
              </a:rPr>
              <a:t>)</a:t>
            </a:r>
            <a:endParaRPr lang="en-US" altLang="en-US" sz="2000" b="0">
              <a:latin typeface="微软雅黑" panose="020B0503020204020204" charset="-122"/>
              <a:ea typeface="微软雅黑" panose="020B0503020204020204" charset="-122"/>
              <a:cs typeface="Times New Roman" panose="02020603050405020304" charset="0"/>
            </a:endParaRPr>
          </a:p>
        </p:txBody>
      </p:sp>
      <p:sp>
        <p:nvSpPr>
          <p:cNvPr id="10" name="文本框 9"/>
          <p:cNvSpPr txBox="1"/>
          <p:nvPr/>
        </p:nvSpPr>
        <p:spPr>
          <a:xfrm>
            <a:off x="838200" y="3324860"/>
            <a:ext cx="10632440"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的化学名称为</a:t>
            </a:r>
            <a:r>
              <a:rPr lang="zh-CN" sz="2000" b="0" u="sng">
                <a:latin typeface="微软雅黑" panose="020B0503020204020204" charset="-122"/>
                <a:ea typeface="微软雅黑" panose="020B0503020204020204" charset="-122"/>
                <a:cs typeface="微软雅黑" panose="020B0503020204020204" charset="-122"/>
              </a:rPr>
              <a:t>　　　　　　</a:t>
            </a:r>
            <a:r>
              <a:rPr lang="en-US" sz="2000" b="0" u="sng">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用系统命名法命名</a:t>
            </a:r>
            <a:r>
              <a:rPr lang="en-US" sz="2000" b="0">
                <a:latin typeface="微软雅黑" panose="020B0503020204020204" charset="-122"/>
                <a:ea typeface="微软雅黑" panose="020B0503020204020204" charset="-122"/>
                <a:cs typeface="微软雅黑" panose="020B0503020204020204" charset="-122"/>
              </a:rPr>
              <a:t>);B→C</a:t>
            </a:r>
            <a:r>
              <a:rPr lang="zh-CN" sz="2000" b="0">
                <a:latin typeface="微软雅黑" panose="020B0503020204020204" charset="-122"/>
                <a:ea typeface="微软雅黑" panose="020B0503020204020204" charset="-122"/>
                <a:cs typeface="微软雅黑" panose="020B0503020204020204" charset="-122"/>
              </a:rPr>
              <a:t>的化学方程式为</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 </a:t>
            </a:r>
            <a:r>
              <a:rPr lang="zh-CN" sz="2000" b="0" u="sng">
                <a:latin typeface="微软雅黑" panose="020B0503020204020204" charset="-122"/>
                <a:ea typeface="微软雅黑" panose="020B0503020204020204" charset="-122"/>
                <a:cs typeface="微软雅黑" panose="020B0503020204020204" charset="-122"/>
              </a:rPr>
              <a:t>　　　　　　</a:t>
            </a:r>
            <a:r>
              <a:rPr lang="zh-CN" sz="2000" u="sng">
                <a:latin typeface="微软雅黑" panose="020B0503020204020204" charset="-122"/>
                <a:ea typeface="微软雅黑" panose="020B0503020204020204" charset="-122"/>
                <a:cs typeface="微软雅黑" panose="020B0503020204020204" charset="-122"/>
                <a:sym typeface="+mn-ea"/>
              </a:rPr>
              <a:t>　　　</a:t>
            </a:r>
            <a:r>
              <a:rPr lang="zh-CN" sz="2000" b="0" u="sng">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中含氧官能团的名称为</a:t>
            </a:r>
            <a:r>
              <a:rPr lang="zh-CN" sz="2000" b="0" u="sng">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;E</a:t>
            </a:r>
            <a:r>
              <a:rPr lang="zh-CN" sz="2000" b="0">
                <a:latin typeface="微软雅黑" panose="020B0503020204020204" charset="-122"/>
                <a:ea typeface="微软雅黑" panose="020B0503020204020204" charset="-122"/>
                <a:cs typeface="微软雅黑" panose="020B0503020204020204" charset="-122"/>
              </a:rPr>
              <a:t>的结构简式为</a:t>
            </a:r>
            <a:r>
              <a:rPr lang="zh-CN" sz="2000" b="0" u="sng">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2609215" y="3428365"/>
            <a:ext cx="4064000" cy="398780"/>
          </a:xfrm>
          <a:prstGeom prst="rect">
            <a:avLst/>
          </a:prstGeom>
          <a:noFill/>
        </p:spPr>
        <p:txBody>
          <a:bodyPr wrap="square" rtlCol="0">
            <a:spAutoFit/>
          </a:bodyPr>
          <a:p>
            <a:r>
              <a:rPr lang="zh-CN" altLang="en-US" sz="2000">
                <a:solidFill>
                  <a:srgbClr val="FF0000"/>
                </a:solidFill>
                <a:latin typeface="微软雅黑" panose="020B0503020204020204" charset="-122"/>
                <a:ea typeface="微软雅黑" panose="020B0503020204020204" charset="-122"/>
                <a:cs typeface="微软雅黑" panose="020B0503020204020204" charset="-122"/>
              </a:rPr>
              <a:t>2,6-二氯甲苯</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endParaRPr>
          </a:p>
        </p:txBody>
      </p:sp>
      <p:grpSp>
        <p:nvGrpSpPr>
          <p:cNvPr id="15" name="组合 14"/>
          <p:cNvGrpSpPr/>
          <p:nvPr/>
        </p:nvGrpSpPr>
        <p:grpSpPr>
          <a:xfrm>
            <a:off x="648970" y="3754120"/>
            <a:ext cx="5561965" cy="585470"/>
            <a:chOff x="1320" y="7082"/>
            <a:chExt cx="8759" cy="922"/>
          </a:xfrm>
        </p:grpSpPr>
        <p:pic>
          <p:nvPicPr>
            <p:cNvPr id="12" name="图片 11"/>
            <p:cNvPicPr/>
            <p:nvPr/>
          </p:nvPicPr>
          <p:blipFill>
            <a:blip r:embed="rId7"/>
            <a:stretch>
              <a:fillRect/>
            </a:stretch>
          </p:blipFill>
          <p:spPr>
            <a:xfrm>
              <a:off x="1320" y="7133"/>
              <a:ext cx="960" cy="864"/>
            </a:xfrm>
            <a:prstGeom prst="rect">
              <a:avLst/>
            </a:prstGeom>
            <a:noFill/>
            <a:ln w="9525">
              <a:noFill/>
            </a:ln>
          </p:spPr>
        </p:pic>
        <p:sp>
          <p:nvSpPr>
            <p:cNvPr id="307" name="文本框 306"/>
            <p:cNvSpPr txBox="1"/>
            <p:nvPr/>
          </p:nvSpPr>
          <p:spPr>
            <a:xfrm>
              <a:off x="2079" y="7376"/>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+2KF</a:t>
              </a:r>
              <a:endParaRPr lang="en-US" altLang="en-US" sz="2000" b="0">
                <a:latin typeface="微软雅黑" panose="020B0503020204020204" charset="-122"/>
                <a:ea typeface="微软雅黑" panose="020B0503020204020204" charset="-122"/>
                <a:cs typeface="Times New Roman" panose="02020603050405020304" charset="0"/>
              </a:endParaRPr>
            </a:p>
          </p:txBody>
        </p:sp>
        <p:grpSp>
          <p:nvGrpSpPr>
            <p:cNvPr id="14" name="组合 13"/>
            <p:cNvGrpSpPr/>
            <p:nvPr/>
          </p:nvGrpSpPr>
          <p:grpSpPr>
            <a:xfrm>
              <a:off x="3419" y="7082"/>
              <a:ext cx="1948" cy="864"/>
              <a:chOff x="3419" y="7082"/>
              <a:chExt cx="1948" cy="864"/>
            </a:xfrm>
          </p:grpSpPr>
          <p:pic>
            <p:nvPicPr>
              <p:cNvPr id="13" name="图片 12"/>
              <p:cNvPicPr/>
              <p:nvPr/>
            </p:nvPicPr>
            <p:blipFill>
              <a:blip r:embed="rId8"/>
              <a:stretch>
                <a:fillRect/>
              </a:stretch>
            </p:blipFill>
            <p:spPr>
              <a:xfrm>
                <a:off x="3419" y="7375"/>
                <a:ext cx="882" cy="571"/>
              </a:xfrm>
              <a:prstGeom prst="rect">
                <a:avLst/>
              </a:prstGeom>
              <a:noFill/>
              <a:ln w="9525">
                <a:noFill/>
              </a:ln>
            </p:spPr>
          </p:pic>
          <p:pic>
            <p:nvPicPr>
              <p:cNvPr id="308" name="图片 307"/>
              <p:cNvPicPr/>
              <p:nvPr/>
            </p:nvPicPr>
            <p:blipFill>
              <a:blip r:embed="rId9"/>
              <a:stretch>
                <a:fillRect/>
              </a:stretch>
            </p:blipFill>
            <p:spPr>
              <a:xfrm>
                <a:off x="4407" y="7082"/>
                <a:ext cx="960" cy="864"/>
              </a:xfrm>
              <a:prstGeom prst="rect">
                <a:avLst/>
              </a:prstGeom>
              <a:noFill/>
              <a:ln w="9525">
                <a:noFill/>
              </a:ln>
            </p:spPr>
          </p:pic>
        </p:grpSp>
      </p:grpSp>
      <p:sp>
        <p:nvSpPr>
          <p:cNvPr id="309" name="文本框 308"/>
          <p:cNvSpPr txBox="1"/>
          <p:nvPr/>
        </p:nvSpPr>
        <p:spPr>
          <a:xfrm>
            <a:off x="3265170" y="390398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+2KCl</a:t>
            </a:r>
            <a:endParaRPr lang="en-US" altLang="en-US" sz="2000" b="0">
              <a:latin typeface="微软雅黑" panose="020B0503020204020204" charset="-122"/>
              <a:ea typeface="微软雅黑" panose="020B0503020204020204" charset="-122"/>
              <a:cs typeface="Times New Roman" panose="02020603050405020304" charset="0"/>
            </a:endParaRPr>
          </a:p>
        </p:txBody>
      </p:sp>
      <p:sp>
        <p:nvSpPr>
          <p:cNvPr id="16" name="文本框 15"/>
          <p:cNvSpPr txBox="1"/>
          <p:nvPr/>
        </p:nvSpPr>
        <p:spPr>
          <a:xfrm>
            <a:off x="7112000" y="3903980"/>
            <a:ext cx="4064000" cy="398780"/>
          </a:xfrm>
          <a:prstGeom prst="rect">
            <a:avLst/>
          </a:prstGeom>
          <a:noFill/>
        </p:spPr>
        <p:txBody>
          <a:bodyPr wrap="square" rtlCol="0">
            <a:spAutoFit/>
          </a:bodyPr>
          <a:p>
            <a:r>
              <a:rPr lang="zh-CN" altLang="en-US" sz="2000">
                <a:solidFill>
                  <a:srgbClr val="FF0000"/>
                </a:solidFill>
                <a:latin typeface="微软雅黑" panose="020B0503020204020204" charset="-122"/>
                <a:ea typeface="微软雅黑" panose="020B0503020204020204" charset="-122"/>
              </a:rPr>
              <a:t>酰胺基</a:t>
            </a:r>
            <a:endParaRPr lang="zh-CN" altLang="en-US" sz="2000">
              <a:solidFill>
                <a:srgbClr val="FF0000"/>
              </a:solidFill>
              <a:latin typeface="微软雅黑" panose="020B0503020204020204" charset="-122"/>
              <a:ea typeface="微软雅黑" panose="020B0503020204020204" charset="-122"/>
            </a:endParaRPr>
          </a:p>
        </p:txBody>
      </p:sp>
      <p:pic>
        <p:nvPicPr>
          <p:cNvPr id="17" name="图片 16"/>
          <p:cNvPicPr/>
          <p:nvPr/>
        </p:nvPicPr>
        <p:blipFill>
          <a:blip r:embed="rId10"/>
          <a:stretch>
            <a:fillRect/>
          </a:stretch>
        </p:blipFill>
        <p:spPr>
          <a:xfrm>
            <a:off x="9734550" y="3434715"/>
            <a:ext cx="1549400" cy="904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09"/>
                                        </p:tgtEl>
                                        <p:attrNameLst>
                                          <p:attrName>style.visibility</p:attrName>
                                        </p:attrNameLst>
                                      </p:cBhvr>
                                      <p:to>
                                        <p:strVal val="visible"/>
                                      </p:to>
                                    </p:set>
                                    <p:animEffect transition="in" filter="blinds(horizontal)">
                                      <p:cBhvr>
                                        <p:cTn id="15" dur="500"/>
                                        <p:tgtEl>
                                          <p:spTgt spid="30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6">
                                            <p:txEl>
                                              <p:pRg st="0" end="0"/>
                                            </p:txEl>
                                          </p:spTgt>
                                        </p:tgtEl>
                                        <p:attrNameLst>
                                          <p:attrName>style.visibility</p:attrName>
                                        </p:attrNameLst>
                                      </p:cBhvr>
                                      <p:to>
                                        <p:strVal val="visible"/>
                                      </p:to>
                                    </p:set>
                                    <p:animEffect transition="in" filter="blinds(horizontal)">
                                      <p:cBhvr>
                                        <p:cTn id="20" dur="500"/>
                                        <p:tgtEl>
                                          <p:spTgt spid="1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linds(horizontal)">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309" grpId="0"/>
      <p:bldP spid="309" grpId="1"/>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P229</a:t>
            </a:r>
            <a:endParaRPr lang="en-US" altLang="zh-CN" sz="2000">
              <a:solidFill>
                <a:schemeClr val="bg1"/>
              </a:solidFill>
              <a:latin typeface="微软雅黑W10 Bold" charset="0"/>
              <a:ea typeface="微软雅黑W10 Bold" charset="0"/>
            </a:endParaRPr>
          </a:p>
        </p:txBody>
      </p:sp>
      <p:sp>
        <p:nvSpPr>
          <p:cNvPr id="395" name="文本框 394"/>
          <p:cNvSpPr txBox="1"/>
          <p:nvPr/>
        </p:nvSpPr>
        <p:spPr>
          <a:xfrm>
            <a:off x="767080" y="974090"/>
            <a:ext cx="5080000" cy="398780"/>
          </a:xfrm>
          <a:prstGeom prst="rect">
            <a:avLst/>
          </a:prstGeom>
          <a:noFill/>
          <a:ln w="9525">
            <a:noFill/>
          </a:ln>
        </p:spPr>
        <p:txBody>
          <a:bodyPr>
            <a:spAutoFit/>
          </a:bodyPr>
          <a:p>
            <a:pPr indent="0"/>
            <a:r>
              <a:rPr lang="zh-CN" sz="2000" b="1">
                <a:latin typeface="微软雅黑" panose="020B0503020204020204" charset="-122"/>
                <a:ea typeface="微软雅黑" panose="020B0503020204020204" charset="-122"/>
                <a:cs typeface="方正兰亭中黑_GBK" charset="0"/>
              </a:rPr>
              <a:t>思路分析</a:t>
            </a:r>
            <a:r>
              <a:rPr lang="zh-CN" b="1">
                <a:cs typeface="方正书宋_GBK" charset="0"/>
              </a:rPr>
              <a:t>　</a:t>
            </a:r>
            <a:endParaRPr lang="zh-CN" altLang="en-US" b="1">
              <a:cs typeface="方正书宋_GBK" charset="0"/>
            </a:endParaRPr>
          </a:p>
        </p:txBody>
      </p:sp>
      <p:sp>
        <p:nvSpPr>
          <p:cNvPr id="8" name="文本框 7"/>
          <p:cNvSpPr txBox="1"/>
          <p:nvPr/>
        </p:nvSpPr>
        <p:spPr>
          <a:xfrm>
            <a:off x="767080" y="1435735"/>
            <a:ext cx="9948545"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路线一</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从产物倒推</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根据</a:t>
            </a:r>
            <a:r>
              <a:rPr lang="en-US" sz="2000" b="0">
                <a:latin typeface="微软雅黑" panose="020B0503020204020204" charset="-122"/>
                <a:ea typeface="微软雅黑" panose="020B0503020204020204" charset="-122"/>
                <a:cs typeface="微软雅黑" panose="020B0503020204020204" charset="-122"/>
              </a:rPr>
              <a:t>G</a:t>
            </a:r>
            <a:r>
              <a:rPr lang="zh-CN" sz="2000" b="0">
                <a:latin typeface="微软雅黑" panose="020B0503020204020204" charset="-122"/>
                <a:ea typeface="微软雅黑" panose="020B0503020204020204" charset="-122"/>
                <a:cs typeface="微软雅黑" panose="020B0503020204020204" charset="-122"/>
              </a:rPr>
              <a:t>的结构简式和</a:t>
            </a:r>
            <a:r>
              <a:rPr lang="en-US" sz="2000" b="0">
                <a:latin typeface="微软雅黑" panose="020B0503020204020204" charset="-122"/>
                <a:ea typeface="微软雅黑" panose="020B0503020204020204" charset="-122"/>
                <a:cs typeface="微软雅黑" panose="020B0503020204020204" charset="-122"/>
              </a:rPr>
              <a:t>E</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F</a:t>
            </a:r>
            <a:r>
              <a:rPr lang="zh-CN" sz="2000" b="0">
                <a:latin typeface="微软雅黑" panose="020B0503020204020204" charset="-122"/>
                <a:ea typeface="微软雅黑" panose="020B0503020204020204" charset="-122"/>
                <a:cs typeface="微软雅黑" panose="020B0503020204020204" charset="-122"/>
              </a:rPr>
              <a:t>的化学式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结合已知信息</a:t>
            </a:r>
            <a:r>
              <a:rPr lang="en-US" sz="2000" b="0">
                <a:latin typeface="微软雅黑" panose="020B0503020204020204" charset="-122"/>
                <a:ea typeface="微软雅黑" panose="020B0503020204020204" charset="-122"/>
                <a:cs typeface="微软雅黑" panose="020B0503020204020204" charset="-122"/>
              </a:rPr>
              <a:t>Ⅰ,</a:t>
            </a:r>
            <a:r>
              <a:rPr lang="zh-CN" sz="2000" b="0">
                <a:latin typeface="微软雅黑" panose="020B0503020204020204" charset="-122"/>
                <a:ea typeface="微软雅黑" panose="020B0503020204020204" charset="-122"/>
                <a:cs typeface="微软雅黑" panose="020B0503020204020204" charset="-122"/>
              </a:rPr>
              <a:t>可推知</a:t>
            </a:r>
            <a:r>
              <a:rPr lang="en-US" sz="2000" b="0">
                <a:latin typeface="微软雅黑" panose="020B0503020204020204" charset="-122"/>
                <a:ea typeface="微软雅黑" panose="020B0503020204020204" charset="-122"/>
                <a:cs typeface="微软雅黑" panose="020B0503020204020204" charset="-122"/>
              </a:rPr>
              <a:t>E</a:t>
            </a:r>
            <a:r>
              <a:rPr lang="zh-CN" sz="2000" b="0">
                <a:latin typeface="微软雅黑" panose="020B0503020204020204" charset="-122"/>
                <a:ea typeface="微软雅黑" panose="020B0503020204020204" charset="-122"/>
                <a:cs typeface="微软雅黑" panose="020B0503020204020204" charset="-122"/>
              </a:rPr>
              <a:t>为</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9" name="图片 8"/>
          <p:cNvPicPr/>
          <p:nvPr/>
        </p:nvPicPr>
        <p:blipFill>
          <a:blip r:embed="rId1"/>
          <a:stretch>
            <a:fillRect/>
          </a:stretch>
        </p:blipFill>
        <p:spPr>
          <a:xfrm>
            <a:off x="9834880" y="1166495"/>
            <a:ext cx="1539240" cy="746125"/>
          </a:xfrm>
          <a:prstGeom prst="rect">
            <a:avLst/>
          </a:prstGeom>
          <a:noFill/>
          <a:ln w="9525">
            <a:noFill/>
          </a:ln>
        </p:spPr>
      </p:pic>
      <p:sp>
        <p:nvSpPr>
          <p:cNvPr id="396" name="文本框 395"/>
          <p:cNvSpPr txBox="1"/>
          <p:nvPr/>
        </p:nvSpPr>
        <p:spPr>
          <a:xfrm>
            <a:off x="767080" y="195834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,F</a:t>
            </a:r>
            <a:r>
              <a:rPr lang="zh-CN" sz="2000" b="0">
                <a:latin typeface="微软雅黑" panose="020B0503020204020204" charset="-122"/>
                <a:ea typeface="微软雅黑" panose="020B0503020204020204" charset="-122"/>
                <a:cs typeface="微软雅黑" panose="020B0503020204020204" charset="-122"/>
              </a:rPr>
              <a:t>为</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0" name="图片 9"/>
          <p:cNvPicPr/>
          <p:nvPr/>
        </p:nvPicPr>
        <p:blipFill>
          <a:blip r:embed="rId2"/>
          <a:stretch>
            <a:fillRect/>
          </a:stretch>
        </p:blipFill>
        <p:spPr>
          <a:xfrm>
            <a:off x="1361440" y="1834515"/>
            <a:ext cx="1996440" cy="746125"/>
          </a:xfrm>
          <a:prstGeom prst="rect">
            <a:avLst/>
          </a:prstGeom>
          <a:noFill/>
          <a:ln w="9525">
            <a:noFill/>
          </a:ln>
        </p:spPr>
      </p:pic>
      <p:sp>
        <p:nvSpPr>
          <p:cNvPr id="397" name="文本框 396"/>
          <p:cNvSpPr txBox="1"/>
          <p:nvPr/>
        </p:nvSpPr>
        <p:spPr>
          <a:xfrm>
            <a:off x="3304540" y="200787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由反应条件知</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5119370" y="200279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C→D</a:t>
            </a:r>
            <a:r>
              <a:rPr lang="zh-CN" sz="2000" b="0">
                <a:latin typeface="微软雅黑" panose="020B0503020204020204" charset="-122"/>
                <a:ea typeface="微软雅黑" panose="020B0503020204020204" charset="-122"/>
                <a:cs typeface="微软雅黑" panose="020B0503020204020204" charset="-122"/>
              </a:rPr>
              <a:t>发生了已知信息</a:t>
            </a:r>
            <a:r>
              <a:rPr lang="en-US" sz="2000" b="0">
                <a:latin typeface="微软雅黑" panose="020B0503020204020204" charset="-122"/>
                <a:ea typeface="微软雅黑" panose="020B0503020204020204" charset="-122"/>
                <a:cs typeface="微软雅黑" panose="020B0503020204020204" charset="-122"/>
              </a:rPr>
              <a:t>Ⅱ</a:t>
            </a:r>
            <a:r>
              <a:rPr lang="zh-CN" sz="2000" b="0">
                <a:latin typeface="微软雅黑" panose="020B0503020204020204" charset="-122"/>
                <a:ea typeface="微软雅黑" panose="020B0503020204020204" charset="-122"/>
                <a:cs typeface="微软雅黑" panose="020B0503020204020204" charset="-122"/>
              </a:rPr>
              <a:t>的反应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可推知</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为</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2" name="图片 11"/>
          <p:cNvPicPr/>
          <p:nvPr/>
        </p:nvPicPr>
        <p:blipFill>
          <a:blip r:embed="rId3"/>
          <a:stretch>
            <a:fillRect/>
          </a:stretch>
        </p:blipFill>
        <p:spPr>
          <a:xfrm>
            <a:off x="9914890" y="1887220"/>
            <a:ext cx="869315" cy="552450"/>
          </a:xfrm>
          <a:prstGeom prst="rect">
            <a:avLst/>
          </a:prstGeom>
          <a:noFill/>
          <a:ln w="9525">
            <a:noFill/>
          </a:ln>
        </p:spPr>
      </p:pic>
      <p:sp>
        <p:nvSpPr>
          <p:cNvPr id="398" name="文本框 397"/>
          <p:cNvSpPr txBox="1"/>
          <p:nvPr/>
        </p:nvSpPr>
        <p:spPr>
          <a:xfrm>
            <a:off x="10863580" y="2005330"/>
            <a:ext cx="86106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为</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4"/>
          <a:stretch>
            <a:fillRect/>
          </a:stretch>
        </p:blipFill>
        <p:spPr>
          <a:xfrm>
            <a:off x="767080" y="2480945"/>
            <a:ext cx="1371600" cy="792480"/>
          </a:xfrm>
          <a:prstGeom prst="rect">
            <a:avLst/>
          </a:prstGeom>
          <a:noFill/>
          <a:ln w="9525">
            <a:noFill/>
          </a:ln>
        </p:spPr>
      </p:pic>
      <p:sp>
        <p:nvSpPr>
          <p:cNvPr id="399" name="文本框 398"/>
          <p:cNvSpPr txBox="1"/>
          <p:nvPr/>
        </p:nvSpPr>
        <p:spPr>
          <a:xfrm>
            <a:off x="2032000" y="2701290"/>
            <a:ext cx="952436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比较</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的化学式可知</a:t>
            </a:r>
            <a:r>
              <a:rPr lang="en-US" sz="2000" b="0">
                <a:latin typeface="微软雅黑" panose="020B0503020204020204" charset="-122"/>
                <a:ea typeface="微软雅黑" panose="020B0503020204020204" charset="-122"/>
                <a:cs typeface="微软雅黑" panose="020B0503020204020204" charset="-122"/>
              </a:rPr>
              <a:t>B→C</a:t>
            </a:r>
            <a:r>
              <a:rPr lang="zh-CN" sz="2000" b="0">
                <a:latin typeface="微软雅黑" panose="020B0503020204020204" charset="-122"/>
                <a:ea typeface="微软雅黑" panose="020B0503020204020204" charset="-122"/>
                <a:cs typeface="微软雅黑" panose="020B0503020204020204" charset="-122"/>
              </a:rPr>
              <a:t>发生</a:t>
            </a:r>
            <a:r>
              <a:rPr lang="en-US" sz="2000" b="0">
                <a:latin typeface="微软雅黑" panose="020B0503020204020204" charset="-122"/>
                <a:ea typeface="微软雅黑" panose="020B0503020204020204" charset="-122"/>
                <a:cs typeface="微软雅黑" panose="020B0503020204020204" charset="-122"/>
              </a:rPr>
              <a:t>—Cl</a:t>
            </a:r>
            <a:r>
              <a:rPr lang="zh-CN" sz="2000" b="0">
                <a:latin typeface="微软雅黑" panose="020B0503020204020204" charset="-122"/>
                <a:ea typeface="微软雅黑" panose="020B0503020204020204" charset="-122"/>
                <a:cs typeface="微软雅黑" panose="020B0503020204020204" charset="-122"/>
              </a:rPr>
              <a:t>被</a:t>
            </a:r>
            <a:r>
              <a:rPr lang="en-US" sz="2000" b="0">
                <a:latin typeface="微软雅黑" panose="020B0503020204020204" charset="-122"/>
                <a:ea typeface="微软雅黑" panose="020B0503020204020204" charset="-122"/>
                <a:cs typeface="微软雅黑" panose="020B0503020204020204" charset="-122"/>
              </a:rPr>
              <a:t>—F</a:t>
            </a:r>
            <a:r>
              <a:rPr lang="zh-CN" sz="2000" b="0">
                <a:latin typeface="微软雅黑" panose="020B0503020204020204" charset="-122"/>
                <a:ea typeface="微软雅黑" panose="020B0503020204020204" charset="-122"/>
                <a:cs typeface="微软雅黑" panose="020B0503020204020204" charset="-122"/>
              </a:rPr>
              <a:t>取代的反应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应为甲苯的二氯代物</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因</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4" name="图片 13"/>
          <p:cNvPicPr/>
          <p:nvPr/>
        </p:nvPicPr>
        <p:blipFill>
          <a:blip r:embed="rId5"/>
          <a:stretch>
            <a:fillRect/>
          </a:stretch>
        </p:blipFill>
        <p:spPr>
          <a:xfrm>
            <a:off x="1590040" y="3080385"/>
            <a:ext cx="929640" cy="594360"/>
          </a:xfrm>
          <a:prstGeom prst="rect">
            <a:avLst/>
          </a:prstGeom>
          <a:noFill/>
          <a:ln w="9525">
            <a:noFill/>
          </a:ln>
        </p:spPr>
      </p:pic>
      <p:sp>
        <p:nvSpPr>
          <p:cNvPr id="400" name="文本框 399"/>
          <p:cNvSpPr txBox="1"/>
          <p:nvPr/>
        </p:nvSpPr>
        <p:spPr>
          <a:xfrm>
            <a:off x="2519680" y="336169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为</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5" name="图片 14"/>
          <p:cNvPicPr/>
          <p:nvPr/>
        </p:nvPicPr>
        <p:blipFill>
          <a:blip r:embed="rId6"/>
          <a:stretch>
            <a:fillRect/>
          </a:stretch>
        </p:blipFill>
        <p:spPr>
          <a:xfrm>
            <a:off x="3091180" y="3100070"/>
            <a:ext cx="989965" cy="756920"/>
          </a:xfrm>
          <a:prstGeom prst="rect">
            <a:avLst/>
          </a:prstGeom>
          <a:noFill/>
          <a:ln w="9525">
            <a:noFill/>
          </a:ln>
        </p:spPr>
      </p:pic>
      <p:sp>
        <p:nvSpPr>
          <p:cNvPr id="401" name="文本框 400"/>
          <p:cNvSpPr txBox="1"/>
          <p:nvPr/>
        </p:nvSpPr>
        <p:spPr>
          <a:xfrm>
            <a:off x="2612390" y="5431155"/>
            <a:ext cx="5080000" cy="368300"/>
          </a:xfrm>
          <a:prstGeom prst="rect">
            <a:avLst/>
          </a:prstGeom>
          <a:noFill/>
          <a:ln w="9525">
            <a:noFill/>
          </a:ln>
        </p:spPr>
        <p:txBody>
          <a:bodyPr>
            <a:spAutoFit/>
          </a:bodyPr>
          <a:p>
            <a:pPr indent="0"/>
            <a:r>
              <a:rPr lang="zh-CN" b="0">
                <a:cs typeface="方正楷体_GBK" charset="0"/>
              </a:rPr>
              <a:t>。</a:t>
            </a:r>
            <a:endParaRPr lang="zh-CN" altLang="en-US" b="0">
              <a:cs typeface="方正楷体_GBK" charset="0"/>
            </a:endParaRPr>
          </a:p>
        </p:txBody>
      </p:sp>
      <p:sp>
        <p:nvSpPr>
          <p:cNvPr id="16" name="文本框 15"/>
          <p:cNvSpPr txBox="1"/>
          <p:nvPr/>
        </p:nvSpPr>
        <p:spPr>
          <a:xfrm>
            <a:off x="767080" y="3361690"/>
            <a:ext cx="6096000"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此</a:t>
            </a:r>
            <a:r>
              <a:rPr lang="en-US" sz="2000">
                <a:latin typeface="微软雅黑" panose="020B0503020204020204" charset="-122"/>
                <a:ea typeface="微软雅黑" panose="020B0503020204020204" charset="-122"/>
                <a:cs typeface="微软雅黑" panose="020B0503020204020204" charset="-122"/>
                <a:sym typeface="+mn-ea"/>
              </a:rPr>
              <a:t>B</a:t>
            </a:r>
            <a:r>
              <a:rPr lang="zh-CN" sz="2000">
                <a:latin typeface="微软雅黑" panose="020B0503020204020204" charset="-122"/>
                <a:ea typeface="微软雅黑" panose="020B0503020204020204" charset="-122"/>
                <a:cs typeface="微软雅黑" panose="020B0503020204020204" charset="-122"/>
                <a:sym typeface="+mn-ea"/>
              </a:rPr>
              <a:t>为</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17" name="文本框 16"/>
          <p:cNvSpPr txBox="1"/>
          <p:nvPr/>
        </p:nvSpPr>
        <p:spPr>
          <a:xfrm>
            <a:off x="4081145" y="3444240"/>
            <a:ext cx="5080000" cy="368300"/>
          </a:xfrm>
          <a:prstGeom prst="rect">
            <a:avLst/>
          </a:prstGeom>
          <a:noFill/>
          <a:ln w="9525">
            <a:noFill/>
          </a:ln>
        </p:spPr>
        <p:txBody>
          <a:bodyPr>
            <a:spAutoFit/>
          </a:bodyPr>
          <a:p>
            <a:pPr indent="0"/>
            <a:r>
              <a:rPr lang="zh-CN" b="0">
                <a:cs typeface="方正楷体_GBK" charset="0"/>
              </a:rPr>
              <a:t>。</a:t>
            </a:r>
            <a:endParaRPr lang="zh-CN" altLang="en-US" b="0">
              <a:cs typeface="方正楷体_GBK" charset="0"/>
            </a:endParaRPr>
          </a:p>
        </p:txBody>
      </p:sp>
      <p:sp>
        <p:nvSpPr>
          <p:cNvPr id="18" name="文本框 17"/>
          <p:cNvSpPr txBox="1"/>
          <p:nvPr/>
        </p:nvSpPr>
        <p:spPr>
          <a:xfrm>
            <a:off x="577850" y="396684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【解析】</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为</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9" name="图片 18"/>
          <p:cNvPicPr/>
          <p:nvPr/>
        </p:nvPicPr>
        <p:blipFill>
          <a:blip r:embed="rId6"/>
          <a:stretch>
            <a:fillRect/>
          </a:stretch>
        </p:blipFill>
        <p:spPr>
          <a:xfrm>
            <a:off x="2138680" y="3760470"/>
            <a:ext cx="701040" cy="762635"/>
          </a:xfrm>
          <a:prstGeom prst="rect">
            <a:avLst/>
          </a:prstGeom>
          <a:noFill/>
          <a:ln w="9525">
            <a:noFill/>
          </a:ln>
        </p:spPr>
      </p:pic>
      <p:sp>
        <p:nvSpPr>
          <p:cNvPr id="402" name="文本框 401"/>
          <p:cNvSpPr txBox="1"/>
          <p:nvPr/>
        </p:nvSpPr>
        <p:spPr>
          <a:xfrm>
            <a:off x="2680335" y="4022090"/>
            <a:ext cx="944435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用系统命名法命名为</a:t>
            </a:r>
            <a:r>
              <a:rPr lang="en-US" sz="2000" b="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,6-</a:t>
            </a:r>
            <a:r>
              <a:rPr lang="zh-CN" sz="2000" b="0">
                <a:latin typeface="微软雅黑" panose="020B0503020204020204" charset="-122"/>
                <a:ea typeface="微软雅黑" panose="020B0503020204020204" charset="-122"/>
                <a:cs typeface="微软雅黑" panose="020B0503020204020204" charset="-122"/>
              </a:rPr>
              <a:t>二氯甲苯</a:t>
            </a:r>
            <a:r>
              <a:rPr lang="en-US" sz="2000" b="0">
                <a:latin typeface="微软雅黑" panose="020B0503020204020204" charset="-122"/>
                <a:ea typeface="微软雅黑" panose="020B0503020204020204" charset="-122"/>
                <a:cs typeface="微软雅黑" panose="020B0503020204020204" charset="-122"/>
              </a:rPr>
              <a:t>;B→C</a:t>
            </a:r>
            <a:r>
              <a:rPr lang="zh-CN" sz="2000" b="0">
                <a:latin typeface="微软雅黑" panose="020B0503020204020204" charset="-122"/>
                <a:ea typeface="微软雅黑" panose="020B0503020204020204" charset="-122"/>
                <a:cs typeface="微软雅黑" panose="020B0503020204020204" charset="-122"/>
              </a:rPr>
              <a:t>为苯环上</a:t>
            </a:r>
            <a:r>
              <a:rPr lang="en-US" sz="2000" b="0">
                <a:latin typeface="微软雅黑" panose="020B0503020204020204" charset="-122"/>
                <a:ea typeface="微软雅黑" panose="020B0503020204020204" charset="-122"/>
                <a:cs typeface="微软雅黑" panose="020B0503020204020204" charset="-122"/>
              </a:rPr>
              <a:t>—Cl</a:t>
            </a:r>
            <a:r>
              <a:rPr lang="zh-CN" sz="2000" b="0">
                <a:latin typeface="微软雅黑" panose="020B0503020204020204" charset="-122"/>
                <a:ea typeface="微软雅黑" panose="020B0503020204020204" charset="-122"/>
                <a:cs typeface="微软雅黑" panose="020B0503020204020204" charset="-122"/>
              </a:rPr>
              <a:t>被</a:t>
            </a:r>
            <a:r>
              <a:rPr lang="en-US" sz="2000" b="0">
                <a:latin typeface="微软雅黑" panose="020B0503020204020204" charset="-122"/>
                <a:ea typeface="微软雅黑" panose="020B0503020204020204" charset="-122"/>
                <a:cs typeface="微软雅黑" panose="020B0503020204020204" charset="-122"/>
              </a:rPr>
              <a:t>—F</a:t>
            </a:r>
            <a:r>
              <a:rPr lang="zh-CN" sz="2000" b="0">
                <a:latin typeface="微软雅黑" panose="020B0503020204020204" charset="-122"/>
                <a:ea typeface="微软雅黑" panose="020B0503020204020204" charset="-122"/>
                <a:cs typeface="微软雅黑" panose="020B0503020204020204" charset="-122"/>
              </a:rPr>
              <a:t>取代的反应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化学方</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20" name="图片 19"/>
          <p:cNvPicPr/>
          <p:nvPr/>
        </p:nvPicPr>
        <p:blipFill>
          <a:blip r:embed="rId5"/>
          <a:stretch>
            <a:fillRect/>
          </a:stretch>
        </p:blipFill>
        <p:spPr>
          <a:xfrm>
            <a:off x="1668780" y="4398010"/>
            <a:ext cx="850900" cy="634365"/>
          </a:xfrm>
          <a:prstGeom prst="rect">
            <a:avLst/>
          </a:prstGeom>
          <a:noFill/>
          <a:ln w="9525">
            <a:noFill/>
          </a:ln>
        </p:spPr>
      </p:pic>
      <p:sp>
        <p:nvSpPr>
          <p:cNvPr id="403" name="文本框 402"/>
          <p:cNvSpPr txBox="1"/>
          <p:nvPr/>
        </p:nvSpPr>
        <p:spPr>
          <a:xfrm>
            <a:off x="2361565" y="4630420"/>
            <a:ext cx="99568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Times New Roman" panose="02020603050405020304" charset="0"/>
              </a:rPr>
              <a:t>+2KF</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21" name="图片 20"/>
          <p:cNvPicPr/>
          <p:nvPr/>
        </p:nvPicPr>
        <p:blipFill>
          <a:blip r:embed="rId7"/>
          <a:stretch>
            <a:fillRect/>
          </a:stretch>
        </p:blipFill>
        <p:spPr>
          <a:xfrm>
            <a:off x="3091180" y="4599940"/>
            <a:ext cx="695960" cy="371475"/>
          </a:xfrm>
          <a:prstGeom prst="rect">
            <a:avLst/>
          </a:prstGeom>
          <a:noFill/>
          <a:ln w="9525">
            <a:noFill/>
          </a:ln>
        </p:spPr>
      </p:pic>
      <p:pic>
        <p:nvPicPr>
          <p:cNvPr id="404" name="图片 403"/>
          <p:cNvPicPr/>
          <p:nvPr/>
        </p:nvPicPr>
        <p:blipFill>
          <a:blip r:embed="rId3"/>
          <a:stretch>
            <a:fillRect/>
          </a:stretch>
        </p:blipFill>
        <p:spPr>
          <a:xfrm>
            <a:off x="3787140" y="4519930"/>
            <a:ext cx="850900" cy="623570"/>
          </a:xfrm>
          <a:prstGeom prst="rect">
            <a:avLst/>
          </a:prstGeom>
          <a:noFill/>
          <a:ln w="9525">
            <a:noFill/>
          </a:ln>
        </p:spPr>
      </p:pic>
      <p:sp>
        <p:nvSpPr>
          <p:cNvPr id="405" name="文本框 404"/>
          <p:cNvSpPr txBox="1"/>
          <p:nvPr/>
        </p:nvSpPr>
        <p:spPr>
          <a:xfrm>
            <a:off x="4638040" y="4622165"/>
            <a:ext cx="163766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+2KCl</a:t>
            </a: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为</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22" name="图片 21"/>
          <p:cNvPicPr/>
          <p:nvPr/>
        </p:nvPicPr>
        <p:blipFill>
          <a:blip r:embed="rId4"/>
          <a:stretch>
            <a:fillRect/>
          </a:stretch>
        </p:blipFill>
        <p:spPr>
          <a:xfrm>
            <a:off x="6015990" y="4498340"/>
            <a:ext cx="1362710" cy="702945"/>
          </a:xfrm>
          <a:prstGeom prst="rect">
            <a:avLst/>
          </a:prstGeom>
          <a:noFill/>
          <a:ln w="9525">
            <a:noFill/>
          </a:ln>
        </p:spPr>
      </p:pic>
      <p:pic>
        <p:nvPicPr>
          <p:cNvPr id="23" name="图片 22"/>
          <p:cNvPicPr/>
          <p:nvPr/>
        </p:nvPicPr>
        <p:blipFill>
          <a:blip r:embed="rId1"/>
          <a:stretch>
            <a:fillRect/>
          </a:stretch>
        </p:blipFill>
        <p:spPr>
          <a:xfrm>
            <a:off x="1190625" y="5010150"/>
            <a:ext cx="1421765" cy="789305"/>
          </a:xfrm>
          <a:prstGeom prst="rect">
            <a:avLst/>
          </a:prstGeom>
          <a:noFill/>
          <a:ln w="9525">
            <a:noFill/>
          </a:ln>
        </p:spPr>
      </p:pic>
      <p:sp>
        <p:nvSpPr>
          <p:cNvPr id="24" name="文本框 23"/>
          <p:cNvSpPr txBox="1"/>
          <p:nvPr/>
        </p:nvSpPr>
        <p:spPr>
          <a:xfrm>
            <a:off x="767080" y="4572000"/>
            <a:ext cx="1013460"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程式为</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25" name="文本框 24"/>
          <p:cNvSpPr txBox="1"/>
          <p:nvPr/>
        </p:nvSpPr>
        <p:spPr>
          <a:xfrm>
            <a:off x="7301230" y="4630420"/>
            <a:ext cx="6096000" cy="398780"/>
          </a:xfrm>
          <a:prstGeom prst="rect">
            <a:avLst/>
          </a:prstGeom>
          <a:noFill/>
        </p:spPr>
        <p:txBody>
          <a:bodyPr wrap="square" rtlCol="0">
            <a:spAutoFit/>
          </a:bodyPr>
          <a:p>
            <a:pPr indent="0"/>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其含氧官能团为酰胺基</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由思路分析知</a:t>
            </a:r>
            <a:endParaRPr lang="zh-CN" sz="2000">
              <a:latin typeface="微软雅黑" panose="020B0503020204020204" charset="-122"/>
              <a:ea typeface="微软雅黑" panose="020B0503020204020204" charset="-122"/>
              <a:cs typeface="微软雅黑" panose="020B0503020204020204" charset="-122"/>
            </a:endParaRPr>
          </a:p>
        </p:txBody>
      </p:sp>
      <p:sp>
        <p:nvSpPr>
          <p:cNvPr id="26" name="文本框 25"/>
          <p:cNvSpPr txBox="1"/>
          <p:nvPr/>
        </p:nvSpPr>
        <p:spPr>
          <a:xfrm>
            <a:off x="767080" y="5205730"/>
            <a:ext cx="6096000" cy="398780"/>
          </a:xfrm>
          <a:prstGeom prst="rect">
            <a:avLst/>
          </a:prstGeom>
          <a:noFill/>
        </p:spPr>
        <p:txBody>
          <a:bodyPr wrap="square" rtlCol="0" anchor="t">
            <a:spAutoFit/>
          </a:bodyPr>
          <a:p>
            <a:pPr indent="0"/>
            <a:r>
              <a:rPr lang="en-US" sz="2000">
                <a:latin typeface="微软雅黑" panose="020B0503020204020204" charset="-122"/>
                <a:ea typeface="微软雅黑" panose="020B0503020204020204" charset="-122"/>
                <a:cs typeface="微软雅黑" panose="020B0503020204020204" charset="-122"/>
                <a:sym typeface="+mn-ea"/>
              </a:rPr>
              <a:t>E</a:t>
            </a:r>
            <a:r>
              <a:rPr lang="zh-CN" sz="2000">
                <a:latin typeface="微软雅黑" panose="020B0503020204020204" charset="-122"/>
                <a:ea typeface="微软雅黑" panose="020B0503020204020204" charset="-122"/>
                <a:cs typeface="微软雅黑" panose="020B0503020204020204" charset="-122"/>
                <a:sym typeface="+mn-ea"/>
              </a:rPr>
              <a:t>为</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310" name="文本框 309"/>
          <p:cNvSpPr txBox="1"/>
          <p:nvPr/>
        </p:nvSpPr>
        <p:spPr>
          <a:xfrm>
            <a:off x="736600" y="100330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考法</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　有机物的合成路线设计</a:t>
            </a:r>
            <a:r>
              <a:rPr lang="zh-CN" b="0">
                <a:solidFill>
                  <a:srgbClr val="ABD8DA"/>
                </a:solidFill>
                <a:cs typeface="方正书宋_GBK" charset="0"/>
              </a:rPr>
              <a:t>　</a:t>
            </a:r>
            <a:endParaRPr lang="zh-CN" altLang="en-US" b="0">
              <a:solidFill>
                <a:srgbClr val="ABD8DA"/>
              </a:solidFill>
              <a:cs typeface="方正书宋_GBK" charset="0"/>
            </a:endParaRPr>
          </a:p>
        </p:txBody>
      </p:sp>
      <p:pic>
        <p:nvPicPr>
          <p:cNvPr id="3" name="图片 2"/>
          <p:cNvPicPr/>
          <p:nvPr/>
        </p:nvPicPr>
        <p:blipFill>
          <a:blip r:embed="rId1"/>
          <a:stretch>
            <a:fillRect/>
          </a:stretch>
        </p:blipFill>
        <p:spPr>
          <a:xfrm>
            <a:off x="4636135" y="1021715"/>
            <a:ext cx="857885" cy="380365"/>
          </a:xfrm>
          <a:prstGeom prst="rect">
            <a:avLst/>
          </a:prstGeom>
          <a:noFill/>
          <a:ln w="9525">
            <a:noFill/>
          </a:ln>
        </p:spPr>
      </p:pic>
      <p:sp>
        <p:nvSpPr>
          <p:cNvPr id="311" name="文本框 310"/>
          <p:cNvSpPr txBox="1"/>
          <p:nvPr/>
        </p:nvSpPr>
        <p:spPr>
          <a:xfrm>
            <a:off x="736600" y="1401763"/>
            <a:ext cx="5080000" cy="1476375"/>
          </a:xfrm>
          <a:prstGeom prst="rect">
            <a:avLst/>
          </a:prstGeom>
          <a:noFill/>
          <a:ln w="9525">
            <a:noFill/>
          </a:ln>
        </p:spPr>
        <p:txBody>
          <a:bodyPr>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有机合成中碳骨架的构建</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链增长的反应</a:t>
            </a:r>
            <a:r>
              <a:rPr lang="en-US" sz="2000" b="0">
                <a:latin typeface="微软雅黑" panose="020B0503020204020204" charset="-122"/>
                <a:ea typeface="微软雅黑" panose="020B0503020204020204" charset="-122"/>
                <a:cs typeface="微软雅黑" panose="020B0503020204020204" charset="-122"/>
              </a:rPr>
              <a:t>①</a:t>
            </a:r>
            <a:r>
              <a:rPr lang="zh-CN" sz="2000" b="0" u="wavy">
                <a:latin typeface="微软雅黑" panose="020B0503020204020204" charset="-122"/>
                <a:ea typeface="微软雅黑" panose="020B0503020204020204" charset="-122"/>
                <a:cs typeface="微软雅黑" panose="020B0503020204020204" charset="-122"/>
              </a:rPr>
              <a:t>醛、酮与</a:t>
            </a:r>
            <a:r>
              <a:rPr lang="en-US" sz="2000" b="0" u="wavy">
                <a:latin typeface="微软雅黑" panose="020B0503020204020204" charset="-122"/>
                <a:ea typeface="微软雅黑" panose="020B0503020204020204" charset="-122"/>
                <a:cs typeface="微软雅黑" panose="020B0503020204020204" charset="-122"/>
              </a:rPr>
              <a:t>HCN</a:t>
            </a:r>
            <a:r>
              <a:rPr lang="zh-CN" sz="2000" b="0" u="wavy">
                <a:latin typeface="微软雅黑" panose="020B0503020204020204" charset="-122"/>
                <a:ea typeface="微软雅黑" panose="020B0503020204020204" charset="-122"/>
                <a:cs typeface="微软雅黑" panose="020B0503020204020204" charset="-122"/>
              </a:rPr>
              <a:t>加成</a:t>
            </a:r>
            <a:endParaRPr lang="zh-CN" altLang="en-US" sz="2000" b="0" u="wavy">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2"/>
          <a:stretch>
            <a:fillRect/>
          </a:stretch>
        </p:blipFill>
        <p:spPr>
          <a:xfrm>
            <a:off x="2681605" y="3073400"/>
            <a:ext cx="1190625" cy="680085"/>
          </a:xfrm>
          <a:prstGeom prst="rect">
            <a:avLst/>
          </a:prstGeom>
          <a:noFill/>
          <a:ln w="9525">
            <a:noFill/>
          </a:ln>
        </p:spPr>
      </p:pic>
      <p:sp>
        <p:nvSpPr>
          <p:cNvPr id="312" name="文本框 311"/>
          <p:cNvSpPr txBox="1"/>
          <p:nvPr/>
        </p:nvSpPr>
        <p:spPr>
          <a:xfrm>
            <a:off x="2525395" y="3229610"/>
            <a:ext cx="3747770" cy="398780"/>
          </a:xfrm>
          <a:prstGeom prst="rect">
            <a:avLst/>
          </a:prstGeom>
          <a:noFill/>
          <a:ln w="9525">
            <a:noFill/>
          </a:ln>
        </p:spPr>
        <p:txBody>
          <a:bodyPr wrap="square">
            <a:spAutoFit/>
          </a:bodyPr>
          <a:p>
            <a:pPr indent="0" algn="ctr"/>
            <a:r>
              <a:rPr lang="en-US" sz="2000" b="0">
                <a:latin typeface="微软雅黑" panose="020B0503020204020204" charset="-122"/>
                <a:ea typeface="微软雅黑" panose="020B0503020204020204" charset="-122"/>
                <a:cs typeface="Times New Roman" panose="02020603050405020304" charset="0"/>
              </a:rPr>
              <a:t>+H</a:t>
            </a:r>
            <a:r>
              <a:rPr lang="en-US" sz="2000" b="0">
                <a:latin typeface="微软雅黑" panose="020B0503020204020204" charset="-122"/>
                <a:ea typeface="微软雅黑" panose="020B0503020204020204" charset="-122"/>
              </a:rPr>
              <a:t>—</a:t>
            </a:r>
            <a:r>
              <a:rPr lang="en-US" sz="2000" b="0">
                <a:latin typeface="微软雅黑" panose="020B0503020204020204" charset="-122"/>
                <a:ea typeface="微软雅黑" panose="020B0503020204020204" charset="-122"/>
                <a:cs typeface="Times New Roman" panose="02020603050405020304" charset="0"/>
              </a:rPr>
              <a:t>CN</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5" name="图片 4"/>
          <p:cNvPicPr/>
          <p:nvPr/>
        </p:nvPicPr>
        <p:blipFill>
          <a:blip r:embed="rId3"/>
          <a:stretch>
            <a:fillRect/>
          </a:stretch>
        </p:blipFill>
        <p:spPr>
          <a:xfrm>
            <a:off x="5074920" y="3342640"/>
            <a:ext cx="545465" cy="255270"/>
          </a:xfrm>
          <a:prstGeom prst="rect">
            <a:avLst/>
          </a:prstGeom>
          <a:noFill/>
          <a:ln w="9525">
            <a:noFill/>
          </a:ln>
        </p:spPr>
      </p:pic>
      <p:pic>
        <p:nvPicPr>
          <p:cNvPr id="313" name="图片 312"/>
          <p:cNvPicPr/>
          <p:nvPr/>
        </p:nvPicPr>
        <p:blipFill>
          <a:blip r:embed="rId4"/>
          <a:stretch>
            <a:fillRect/>
          </a:stretch>
        </p:blipFill>
        <p:spPr>
          <a:xfrm>
            <a:off x="5620385" y="2937510"/>
            <a:ext cx="1292225" cy="855345"/>
          </a:xfrm>
          <a:prstGeom prst="rect">
            <a:avLst/>
          </a:prstGeom>
          <a:noFill/>
          <a:ln w="9525">
            <a:noFill/>
          </a:ln>
        </p:spPr>
      </p:pic>
      <p:sp>
        <p:nvSpPr>
          <p:cNvPr id="314" name="文本框 313"/>
          <p:cNvSpPr txBox="1"/>
          <p:nvPr/>
        </p:nvSpPr>
        <p:spPr>
          <a:xfrm>
            <a:off x="812800" y="397954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②</a:t>
            </a:r>
            <a:r>
              <a:rPr lang="zh-CN" sz="2000" b="0" u="wavy">
                <a:latin typeface="微软雅黑" panose="020B0503020204020204" charset="-122"/>
                <a:ea typeface="微软雅黑" panose="020B0503020204020204" charset="-122"/>
                <a:cs typeface="微软雅黑" panose="020B0503020204020204" charset="-122"/>
              </a:rPr>
              <a:t>醛、酮与</a:t>
            </a:r>
            <a:r>
              <a:rPr lang="en-US" sz="2000" b="0" u="wavy">
                <a:latin typeface="微软雅黑" panose="020B0503020204020204" charset="-122"/>
                <a:ea typeface="微软雅黑" panose="020B0503020204020204" charset="-122"/>
                <a:cs typeface="微软雅黑" panose="020B0503020204020204" charset="-122"/>
              </a:rPr>
              <a:t>RMgX</a:t>
            </a:r>
            <a:r>
              <a:rPr lang="zh-CN" sz="2000" b="0" u="wavy">
                <a:latin typeface="微软雅黑" panose="020B0503020204020204" charset="-122"/>
                <a:ea typeface="微软雅黑" panose="020B0503020204020204" charset="-122"/>
                <a:cs typeface="微软雅黑" panose="020B0503020204020204" charset="-122"/>
              </a:rPr>
              <a:t>加成</a:t>
            </a:r>
            <a:endParaRPr lang="zh-CN" altLang="en-US" sz="2000" b="0" u="wavy">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2"/>
          <a:stretch>
            <a:fillRect/>
          </a:stretch>
        </p:blipFill>
        <p:spPr>
          <a:xfrm>
            <a:off x="2681605" y="4813300"/>
            <a:ext cx="1292225" cy="819785"/>
          </a:xfrm>
          <a:prstGeom prst="rect">
            <a:avLst/>
          </a:prstGeom>
          <a:noFill/>
          <a:ln w="9525">
            <a:noFill/>
          </a:ln>
        </p:spPr>
      </p:pic>
      <p:sp>
        <p:nvSpPr>
          <p:cNvPr id="315" name="文本框 314"/>
          <p:cNvSpPr txBox="1"/>
          <p:nvPr/>
        </p:nvSpPr>
        <p:spPr>
          <a:xfrm>
            <a:off x="3161665" y="5100320"/>
            <a:ext cx="2332355" cy="398780"/>
          </a:xfrm>
          <a:prstGeom prst="rect">
            <a:avLst/>
          </a:prstGeom>
          <a:noFill/>
          <a:ln w="9525">
            <a:noFill/>
          </a:ln>
        </p:spPr>
        <p:txBody>
          <a:bodyPr wrap="square">
            <a:spAutoFit/>
          </a:bodyPr>
          <a:p>
            <a:pPr indent="0" algn="ctr"/>
            <a:r>
              <a:rPr lang="en-US" sz="2000" b="0">
                <a:latin typeface="微软雅黑" panose="020B0503020204020204" charset="-122"/>
                <a:ea typeface="微软雅黑" panose="020B0503020204020204" charset="-122"/>
                <a:cs typeface="Times New Roman" panose="02020603050405020304" charset="0"/>
              </a:rPr>
              <a:t>+RMgX</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7" name="图片 6"/>
          <p:cNvPicPr/>
          <p:nvPr/>
        </p:nvPicPr>
        <p:blipFill>
          <a:blip r:embed="rId3"/>
          <a:stretch>
            <a:fillRect/>
          </a:stretch>
        </p:blipFill>
        <p:spPr>
          <a:xfrm>
            <a:off x="4966335" y="5189855"/>
            <a:ext cx="431800" cy="309245"/>
          </a:xfrm>
          <a:prstGeom prst="rect">
            <a:avLst/>
          </a:prstGeom>
          <a:noFill/>
          <a:ln w="9525">
            <a:noFill/>
          </a:ln>
        </p:spPr>
      </p:pic>
      <p:pic>
        <p:nvPicPr>
          <p:cNvPr id="316" name="图片 315"/>
          <p:cNvPicPr/>
          <p:nvPr/>
        </p:nvPicPr>
        <p:blipFill>
          <a:blip r:embed="rId5"/>
          <a:stretch>
            <a:fillRect/>
          </a:stretch>
        </p:blipFill>
        <p:spPr>
          <a:xfrm>
            <a:off x="5620385" y="4831080"/>
            <a:ext cx="1279525" cy="858520"/>
          </a:xfrm>
          <a:prstGeom prst="rect">
            <a:avLst/>
          </a:prstGeom>
          <a:noFill/>
          <a:ln w="9525">
            <a:noFill/>
          </a:ln>
        </p:spPr>
      </p:pic>
      <p:pic>
        <p:nvPicPr>
          <p:cNvPr id="317" name="图片 316"/>
          <p:cNvPicPr/>
          <p:nvPr/>
        </p:nvPicPr>
        <p:blipFill>
          <a:blip r:embed="rId6"/>
          <a:stretch>
            <a:fillRect/>
          </a:stretch>
        </p:blipFill>
        <p:spPr>
          <a:xfrm>
            <a:off x="7112000" y="5190490"/>
            <a:ext cx="631825" cy="308610"/>
          </a:xfrm>
          <a:prstGeom prst="rect">
            <a:avLst/>
          </a:prstGeom>
          <a:noFill/>
          <a:ln w="9525">
            <a:noFill/>
          </a:ln>
        </p:spPr>
      </p:pic>
      <p:pic>
        <p:nvPicPr>
          <p:cNvPr id="318" name="图片 317"/>
          <p:cNvPicPr/>
          <p:nvPr/>
        </p:nvPicPr>
        <p:blipFill>
          <a:blip r:embed="rId7"/>
          <a:stretch>
            <a:fillRect/>
          </a:stretch>
        </p:blipFill>
        <p:spPr>
          <a:xfrm>
            <a:off x="7874000" y="4831080"/>
            <a:ext cx="1379855" cy="893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319" name="文本框 318"/>
          <p:cNvSpPr txBox="1"/>
          <p:nvPr/>
        </p:nvSpPr>
        <p:spPr>
          <a:xfrm>
            <a:off x="699135" y="105410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③</a:t>
            </a:r>
            <a:r>
              <a:rPr lang="zh-CN" sz="2000" b="0" u="wavy">
                <a:latin typeface="微软雅黑" panose="020B0503020204020204" charset="-122"/>
                <a:ea typeface="微软雅黑" panose="020B0503020204020204" charset="-122"/>
                <a:cs typeface="微软雅黑" panose="020B0503020204020204" charset="-122"/>
              </a:rPr>
              <a:t>醛、酮的羟醛缩合</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至少一种反应物有</a:t>
            </a:r>
            <a:r>
              <a:rPr lang="en-US" sz="2000" b="0" i="1" u="wavy">
                <a:latin typeface="微软雅黑" panose="020B0503020204020204" charset="-122"/>
                <a:ea typeface="微软雅黑" panose="020B0503020204020204" charset="-122"/>
                <a:cs typeface="微软雅黑" panose="020B0503020204020204" charset="-122"/>
              </a:rPr>
              <a:t>α</a:t>
            </a:r>
            <a:r>
              <a:rPr lang="en-US" sz="2000" b="0" u="wavy">
                <a:latin typeface="微软雅黑" panose="020B0503020204020204" charset="-122"/>
                <a:ea typeface="微软雅黑" panose="020B0503020204020204" charset="-122"/>
                <a:cs typeface="微软雅黑" panose="020B0503020204020204" charset="-122"/>
              </a:rPr>
              <a:t>-H)</a:t>
            </a:r>
            <a:endParaRPr lang="en-US" altLang="en-US" sz="2000" b="0" u="wavy">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1765935" y="1737360"/>
            <a:ext cx="1177925" cy="905510"/>
          </a:xfrm>
          <a:prstGeom prst="rect">
            <a:avLst/>
          </a:prstGeom>
          <a:noFill/>
          <a:ln w="9525">
            <a:noFill/>
          </a:ln>
        </p:spPr>
      </p:pic>
      <p:sp>
        <p:nvSpPr>
          <p:cNvPr id="320" name="文本框 319"/>
          <p:cNvSpPr txBox="1"/>
          <p:nvPr/>
        </p:nvSpPr>
        <p:spPr>
          <a:xfrm>
            <a:off x="699135" y="1719580"/>
            <a:ext cx="5080000" cy="645160"/>
          </a:xfrm>
          <a:prstGeom prst="rect">
            <a:avLst/>
          </a:prstGeom>
          <a:noFill/>
          <a:ln w="9525">
            <a:noFill/>
          </a:ln>
        </p:spPr>
        <p:txBody>
          <a:bodyPr>
            <a:spAutoFit/>
          </a:bodyPr>
          <a:p>
            <a:pPr indent="0" algn="ctr"/>
            <a:r>
              <a:rPr lang="en-US" b="0">
                <a:latin typeface="NEU-BZ" charset="0"/>
                <a:ea typeface="宋体" panose="02010600030101010101" pitchFamily="2" charset="-122"/>
                <a:cs typeface="Times New Roman" panose="02020603050405020304" charset="0"/>
              </a:rPr>
              <a:t>+</a:t>
            </a:r>
            <a:endParaRPr lang="en-US" altLang="en-US" b="0">
              <a:latin typeface="NEU-BZ" charset="0"/>
              <a:ea typeface="宋体" panose="02010600030101010101" pitchFamily="2" charset="-122"/>
              <a:cs typeface="Times New Roman" panose="02020603050405020304" charset="0"/>
            </a:endParaRPr>
          </a:p>
        </p:txBody>
      </p:sp>
      <p:pic>
        <p:nvPicPr>
          <p:cNvPr id="4" name="图片 3"/>
          <p:cNvPicPr/>
          <p:nvPr/>
        </p:nvPicPr>
        <p:blipFill>
          <a:blip r:embed="rId2"/>
          <a:stretch>
            <a:fillRect/>
          </a:stretch>
        </p:blipFill>
        <p:spPr>
          <a:xfrm>
            <a:off x="3556000" y="1664970"/>
            <a:ext cx="1888490" cy="1190625"/>
          </a:xfrm>
          <a:prstGeom prst="rect">
            <a:avLst/>
          </a:prstGeom>
          <a:noFill/>
          <a:ln w="9525">
            <a:noFill/>
          </a:ln>
        </p:spPr>
      </p:pic>
      <p:pic>
        <p:nvPicPr>
          <p:cNvPr id="321" name="图片 320"/>
          <p:cNvPicPr/>
          <p:nvPr/>
        </p:nvPicPr>
        <p:blipFill>
          <a:blip r:embed="rId3"/>
          <a:stretch>
            <a:fillRect/>
          </a:stretch>
        </p:blipFill>
        <p:spPr>
          <a:xfrm>
            <a:off x="5619750" y="2067560"/>
            <a:ext cx="635635" cy="461645"/>
          </a:xfrm>
          <a:prstGeom prst="rect">
            <a:avLst/>
          </a:prstGeom>
          <a:noFill/>
          <a:ln w="9525">
            <a:noFill/>
          </a:ln>
        </p:spPr>
      </p:pic>
      <p:pic>
        <p:nvPicPr>
          <p:cNvPr id="322" name="图片 321"/>
          <p:cNvPicPr/>
          <p:nvPr/>
        </p:nvPicPr>
        <p:blipFill>
          <a:blip r:embed="rId4"/>
          <a:stretch>
            <a:fillRect/>
          </a:stretch>
        </p:blipFill>
        <p:spPr>
          <a:xfrm>
            <a:off x="6430645" y="1740535"/>
            <a:ext cx="2222500" cy="1115060"/>
          </a:xfrm>
          <a:prstGeom prst="rect">
            <a:avLst/>
          </a:prstGeom>
          <a:noFill/>
          <a:ln w="9525">
            <a:noFill/>
          </a:ln>
        </p:spPr>
      </p:pic>
      <p:sp>
        <p:nvSpPr>
          <p:cNvPr id="323" name="文本框 322"/>
          <p:cNvSpPr txBox="1"/>
          <p:nvPr/>
        </p:nvSpPr>
        <p:spPr>
          <a:xfrm>
            <a:off x="775335" y="3464560"/>
            <a:ext cx="5080000" cy="1014730"/>
          </a:xfrm>
          <a:prstGeom prst="rect">
            <a:avLst/>
          </a:prstGeom>
          <a:noFill/>
          <a:ln w="9525">
            <a:noFill/>
          </a:ln>
        </p:spPr>
        <p:txBody>
          <a:bodyPr>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④</a:t>
            </a:r>
            <a:r>
              <a:rPr lang="zh-CN" sz="2000" b="0">
                <a:latin typeface="微软雅黑" panose="020B0503020204020204" charset="-122"/>
                <a:ea typeface="微软雅黑" panose="020B0503020204020204" charset="-122"/>
                <a:cs typeface="微软雅黑" panose="020B0503020204020204" charset="-122"/>
              </a:rPr>
              <a:t>卤代烃与活泼金属作用</a:t>
            </a:r>
            <a:r>
              <a:rPr lang="en-US" sz="2000" b="0">
                <a:latin typeface="微软雅黑" panose="020B0503020204020204" charset="-122"/>
                <a:ea typeface="微软雅黑" panose="020B0503020204020204" charset="-122"/>
                <a:cs typeface="微软雅黑" panose="020B0503020204020204" charset="-122"/>
              </a:rPr>
              <a:t></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3"/>
          <a:stretch>
            <a:fillRect/>
          </a:stretch>
        </p:blipFill>
        <p:spPr>
          <a:xfrm>
            <a:off x="4150995" y="4479290"/>
            <a:ext cx="698500" cy="234950"/>
          </a:xfrm>
          <a:prstGeom prst="rect">
            <a:avLst/>
          </a:prstGeom>
          <a:noFill/>
          <a:ln w="9525">
            <a:noFill/>
          </a:ln>
        </p:spPr>
      </p:pic>
      <p:sp>
        <p:nvSpPr>
          <p:cNvPr id="324" name="文本框 323"/>
          <p:cNvSpPr txBox="1"/>
          <p:nvPr/>
        </p:nvSpPr>
        <p:spPr>
          <a:xfrm>
            <a:off x="4150995" y="4397375"/>
            <a:ext cx="3365500" cy="398780"/>
          </a:xfrm>
          <a:prstGeom prst="rect">
            <a:avLst/>
          </a:prstGeom>
          <a:noFill/>
          <a:ln w="9525">
            <a:noFill/>
          </a:ln>
        </p:spPr>
        <p:txBody>
          <a:bodyPr wrap="square">
            <a:spAutoFit/>
          </a:bodyPr>
          <a:p>
            <a:pPr indent="0" algn="ctr"/>
            <a:r>
              <a:rPr lang="en-US" sz="2000" b="0">
                <a:latin typeface="微软雅黑" panose="020B0503020204020204" charset="-122"/>
                <a:ea typeface="微软雅黑" panose="020B0503020204020204" charset="-122"/>
                <a:cs typeface="Times New Roman" panose="02020603050405020304" charset="0"/>
              </a:rPr>
              <a:t>R</a:t>
            </a:r>
            <a:r>
              <a:rPr lang="en-US" sz="2000" b="0">
                <a:latin typeface="微软雅黑" panose="020B0503020204020204" charset="-122"/>
                <a:ea typeface="微软雅黑" panose="020B0503020204020204" charset="-122"/>
              </a:rPr>
              <a:t>—</a:t>
            </a:r>
            <a:r>
              <a:rPr lang="en-US" sz="2000" b="0">
                <a:latin typeface="微软雅黑" panose="020B0503020204020204" charset="-122"/>
                <a:ea typeface="微软雅黑" panose="020B0503020204020204" charset="-122"/>
                <a:cs typeface="Times New Roman" panose="02020603050405020304" charset="0"/>
              </a:rPr>
              <a:t>R+2NaCl</a:t>
            </a:r>
            <a:endParaRPr lang="en-US" altLang="en-US" sz="2000" b="0">
              <a:latin typeface="微软雅黑" panose="020B0503020204020204" charset="-122"/>
              <a:ea typeface="微软雅黑" panose="020B0503020204020204" charset="-122"/>
              <a:cs typeface="Times New Roman" panose="02020603050405020304" charset="0"/>
            </a:endParaRPr>
          </a:p>
        </p:txBody>
      </p:sp>
      <p:sp>
        <p:nvSpPr>
          <p:cNvPr id="6" name="文本框 5"/>
          <p:cNvSpPr txBox="1"/>
          <p:nvPr/>
        </p:nvSpPr>
        <p:spPr>
          <a:xfrm>
            <a:off x="2159635" y="4243070"/>
            <a:ext cx="2032000" cy="553085"/>
          </a:xfrm>
          <a:prstGeom prst="rect">
            <a:avLst/>
          </a:prstGeom>
          <a:noFill/>
        </p:spPr>
        <p:txBody>
          <a:bodyPr wrap="square" rtlCol="0" anchor="t">
            <a:spAutoFit/>
          </a:bodyPr>
          <a:p>
            <a:pPr indent="0" fontAlgn="auto">
              <a:lnSpc>
                <a:spcPct val="150000"/>
              </a:lnSpc>
            </a:pPr>
            <a:r>
              <a:rPr lang="en-US" sz="2000">
                <a:latin typeface="微软雅黑" panose="020B0503020204020204" charset="-122"/>
                <a:ea typeface="微软雅黑" panose="020B0503020204020204" charset="-122"/>
                <a:cs typeface="微软雅黑" panose="020B0503020204020204" charset="-122"/>
                <a:sym typeface="+mn-ea"/>
              </a:rPr>
              <a:t>2R—Cl+2Na</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324" name="文本框 323"/>
          <p:cNvSpPr txBox="1"/>
          <p:nvPr/>
        </p:nvSpPr>
        <p:spPr>
          <a:xfrm>
            <a:off x="738505" y="978535"/>
            <a:ext cx="11264265" cy="341693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链缩短的反应</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烷烃的裂化反应。</a:t>
            </a:r>
            <a:r>
              <a:rPr lang="en-US" sz="2000" b="0">
                <a:latin typeface="微软雅黑" panose="020B0503020204020204" charset="-122"/>
                <a:ea typeface="微软雅黑" panose="020B0503020204020204" charset="-122"/>
                <a:cs typeface="微软雅黑" panose="020B0503020204020204" charset="-122"/>
              </a:rPr>
              <a:t>②</a:t>
            </a:r>
            <a:r>
              <a:rPr lang="zh-CN" sz="2000" b="0">
                <a:latin typeface="微软雅黑" panose="020B0503020204020204" charset="-122"/>
                <a:ea typeface="微软雅黑" panose="020B0503020204020204" charset="-122"/>
                <a:cs typeface="微软雅黑" panose="020B0503020204020204" charset="-122"/>
              </a:rPr>
              <a:t>酯类、糖类、蛋白质等的水解反应。</a:t>
            </a:r>
            <a:r>
              <a:rPr lang="en-US" sz="2000" b="0">
                <a:latin typeface="微软雅黑" panose="020B0503020204020204" charset="-122"/>
                <a:ea typeface="微软雅黑" panose="020B0503020204020204" charset="-122"/>
                <a:cs typeface="微软雅黑" panose="020B0503020204020204" charset="-122"/>
              </a:rPr>
              <a:t>③</a:t>
            </a:r>
            <a:r>
              <a:rPr lang="zh-CN" sz="2000" b="0">
                <a:latin typeface="微软雅黑" panose="020B0503020204020204" charset="-122"/>
                <a:ea typeface="微软雅黑" panose="020B0503020204020204" charset="-122"/>
                <a:cs typeface="微软雅黑" panose="020B0503020204020204" charset="-122"/>
              </a:rPr>
              <a:t>利用题目信息所给的反应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如烯烃、炔烃的氧化反应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羧酸及其盐的脱羧反应等。</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成环的方法</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二元醇脱水成环醚。</a:t>
            </a:r>
            <a:r>
              <a:rPr lang="en-US" sz="2000" b="0">
                <a:latin typeface="微软雅黑" panose="020B0503020204020204" charset="-122"/>
                <a:ea typeface="微软雅黑" panose="020B0503020204020204" charset="-122"/>
                <a:cs typeface="微软雅黑" panose="020B0503020204020204" charset="-122"/>
              </a:rPr>
              <a:t>②</a:t>
            </a:r>
            <a:r>
              <a:rPr lang="zh-CN" sz="2000" b="0">
                <a:latin typeface="微软雅黑" panose="020B0503020204020204" charset="-122"/>
                <a:ea typeface="微软雅黑" panose="020B0503020204020204" charset="-122"/>
                <a:cs typeface="微软雅黑" panose="020B0503020204020204" charset="-122"/>
              </a:rPr>
              <a:t>二元醇与二元羧酸成环酯。</a:t>
            </a:r>
            <a:r>
              <a:rPr lang="en-US" sz="2000" b="0">
                <a:latin typeface="微软雅黑" panose="020B0503020204020204" charset="-122"/>
                <a:ea typeface="微软雅黑" panose="020B0503020204020204" charset="-122"/>
                <a:cs typeface="微软雅黑" panose="020B0503020204020204" charset="-122"/>
              </a:rPr>
              <a:t>③</a:t>
            </a:r>
            <a:r>
              <a:rPr lang="zh-CN" sz="2000" b="0">
                <a:latin typeface="微软雅黑" panose="020B0503020204020204" charset="-122"/>
                <a:ea typeface="微软雅黑" panose="020B0503020204020204" charset="-122"/>
                <a:cs typeface="微软雅黑" panose="020B0503020204020204" charset="-122"/>
              </a:rPr>
              <a:t>羟基酸分子间</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或分子内</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成环酯。</a:t>
            </a:r>
            <a:r>
              <a:rPr lang="en-US" sz="2000" b="0">
                <a:latin typeface="微软雅黑" panose="020B0503020204020204" charset="-122"/>
                <a:ea typeface="微软雅黑" panose="020B0503020204020204" charset="-122"/>
                <a:cs typeface="微软雅黑" panose="020B0503020204020204" charset="-122"/>
              </a:rPr>
              <a:t>④</a:t>
            </a:r>
            <a:r>
              <a:rPr lang="zh-CN" sz="2000" b="0">
                <a:latin typeface="微软雅黑" panose="020B0503020204020204" charset="-122"/>
                <a:ea typeface="微软雅黑" panose="020B0503020204020204" charset="-122"/>
                <a:cs typeface="微软雅黑" panose="020B0503020204020204" charset="-122"/>
              </a:rPr>
              <a:t>氨基酸分子间成环。</a:t>
            </a:r>
            <a:r>
              <a:rPr lang="en-US" sz="2000" b="0">
                <a:latin typeface="微软雅黑" panose="020B0503020204020204" charset="-122"/>
                <a:ea typeface="微软雅黑" panose="020B0503020204020204" charset="-122"/>
                <a:cs typeface="微软雅黑" panose="020B0503020204020204" charset="-122"/>
              </a:rPr>
              <a:t>⑤</a:t>
            </a:r>
            <a:r>
              <a:rPr lang="zh-CN" sz="2000" b="0" u="wavy">
                <a:latin typeface="微软雅黑" panose="020B0503020204020204" charset="-122"/>
                <a:ea typeface="微软雅黑" panose="020B0503020204020204" charset="-122"/>
                <a:cs typeface="微软雅黑" panose="020B0503020204020204" charset="-122"/>
              </a:rPr>
              <a:t>双烯合成</a:t>
            </a:r>
            <a:r>
              <a:rPr lang="en-US" sz="2000" b="0" u="wavy">
                <a:latin typeface="微软雅黑" panose="020B0503020204020204" charset="-122"/>
                <a:ea typeface="微软雅黑" panose="020B0503020204020204" charset="-122"/>
                <a:cs typeface="微软雅黑" panose="020B0503020204020204" charset="-122"/>
              </a:rPr>
              <a:t>:</a:t>
            </a:r>
            <a:endParaRPr lang="en-US" altLang="en-US" sz="2000" b="0" u="wavy">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2388870" y="5272405"/>
            <a:ext cx="1101090" cy="568325"/>
          </a:xfrm>
          <a:prstGeom prst="rect">
            <a:avLst/>
          </a:prstGeom>
          <a:noFill/>
          <a:ln w="9525">
            <a:noFill/>
          </a:ln>
        </p:spPr>
      </p:pic>
      <p:sp>
        <p:nvSpPr>
          <p:cNvPr id="325" name="文本框 324"/>
          <p:cNvSpPr txBox="1"/>
          <p:nvPr/>
        </p:nvSpPr>
        <p:spPr>
          <a:xfrm>
            <a:off x="3580130" y="5372100"/>
            <a:ext cx="5080000" cy="368300"/>
          </a:xfrm>
          <a:prstGeom prst="rect">
            <a:avLst/>
          </a:prstGeom>
          <a:noFill/>
          <a:ln w="9525">
            <a:noFill/>
          </a:ln>
        </p:spPr>
        <p:txBody>
          <a:bodyPr>
            <a:spAutoFit/>
          </a:bodyPr>
          <a:p>
            <a:pPr indent="0"/>
            <a:r>
              <a:rPr lang="zh-CN" b="0">
                <a:cs typeface="方正书宋_GBK" charset="0"/>
              </a:rPr>
              <a:t>。</a:t>
            </a:r>
            <a:endParaRPr lang="zh-CN" altLang="en-US" b="0">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19" name="文本框 118"/>
          <p:cNvSpPr txBox="1"/>
          <p:nvPr/>
        </p:nvSpPr>
        <p:spPr>
          <a:xfrm>
            <a:off x="1053465" y="1213485"/>
            <a:ext cx="10412095" cy="1894205"/>
          </a:xfrm>
          <a:prstGeom prst="rect">
            <a:avLst/>
          </a:prstGeom>
          <a:noFill/>
          <a:ln w="9525">
            <a:noFill/>
          </a:ln>
        </p:spPr>
        <p:txBody>
          <a:bodyPr wrap="square">
            <a:noAutofit/>
          </a:bodyPr>
          <a:p>
            <a:pPr indent="0" fontAlgn="auto">
              <a:lnSpc>
                <a:spcPct val="200000"/>
              </a:lnSpc>
            </a:pPr>
            <a:r>
              <a:rPr lang="en-US" altLang="zh-CN"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同分异构体同分异构体的判断依据</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分子式必须相同。</a:t>
            </a:r>
            <a:r>
              <a:rPr lang="en-US" sz="2000" b="0">
                <a:latin typeface="微软雅黑" panose="020B0503020204020204" charset="-122"/>
                <a:ea typeface="微软雅黑" panose="020B0503020204020204" charset="-122"/>
                <a:cs typeface="微软雅黑" panose="020B0503020204020204" charset="-122"/>
              </a:rPr>
              <a:t>②</a:t>
            </a:r>
            <a:r>
              <a:rPr lang="zh-CN" sz="2000" b="0">
                <a:latin typeface="微软雅黑" panose="020B0503020204020204" charset="-122"/>
                <a:ea typeface="微软雅黑" panose="020B0503020204020204" charset="-122"/>
                <a:cs typeface="微软雅黑" panose="020B0503020204020204" charset="-122"/>
              </a:rPr>
              <a:t>结构不同。主要包括</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碳架异构、官能团异构、位置异构、顺反异构等。</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325" name="文本框 324"/>
          <p:cNvSpPr txBox="1"/>
          <p:nvPr/>
        </p:nvSpPr>
        <p:spPr>
          <a:xfrm>
            <a:off x="711835" y="842010"/>
            <a:ext cx="8597900" cy="3778250"/>
          </a:xfrm>
          <a:prstGeom prst="rect">
            <a:avLst/>
          </a:prstGeom>
          <a:noFill/>
          <a:ln w="9525">
            <a:noFill/>
          </a:ln>
        </p:spPr>
        <p:txBody>
          <a:bodyPr>
            <a:no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a:solidFill>
                  <a:schemeClr val="tx1"/>
                </a:solidFill>
                <a:latin typeface="微软雅黑" panose="020B0503020204020204" charset="-122"/>
                <a:ea typeface="微软雅黑" panose="020B0503020204020204" charset="-122"/>
                <a:cs typeface="微软雅黑" panose="020B0503020204020204" charset="-122"/>
              </a:rPr>
              <a:t>官能团的引入</a:t>
            </a:r>
            <a:r>
              <a:rPr lang="en-US" sz="2000" b="0">
                <a:solidFill>
                  <a:schemeClr val="tx1"/>
                </a:solidFill>
                <a:latin typeface="微软雅黑" panose="020B0503020204020204" charset="-122"/>
                <a:ea typeface="微软雅黑" panose="020B0503020204020204" charset="-122"/>
                <a:cs typeface="微软雅黑" panose="020B0503020204020204" charset="-122"/>
              </a:rPr>
              <a:t>(</a:t>
            </a:r>
            <a:r>
              <a:rPr lang="en-US"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0">
                <a:solidFill>
                  <a:schemeClr val="tx1"/>
                </a:solidFill>
                <a:latin typeface="微软雅黑" panose="020B0503020204020204" charset="-122"/>
                <a:ea typeface="微软雅黑" panose="020B0503020204020204" charset="-122"/>
                <a:cs typeface="微软雅黑" panose="020B0503020204020204" charset="-122"/>
              </a:rPr>
              <a:t>引入卤素原子的方法</a:t>
            </a:r>
            <a:r>
              <a:rPr lang="en-US" sz="2000" b="0">
                <a:solidFill>
                  <a:schemeClr val="tx1"/>
                </a:solidFill>
                <a:latin typeface="微软雅黑" panose="020B0503020204020204" charset="-122"/>
                <a:ea typeface="微软雅黑" panose="020B0503020204020204" charset="-122"/>
                <a:cs typeface="微软雅黑" panose="020B0503020204020204" charset="-122"/>
              </a:rPr>
              <a:t>①</a:t>
            </a:r>
            <a:r>
              <a:rPr lang="zh-CN" sz="2000" b="0">
                <a:solidFill>
                  <a:schemeClr val="tx1"/>
                </a:solidFill>
                <a:latin typeface="微软雅黑" panose="020B0503020204020204" charset="-122"/>
                <a:ea typeface="微软雅黑" panose="020B0503020204020204" charset="-122"/>
                <a:cs typeface="微软雅黑" panose="020B0503020204020204" charset="-122"/>
              </a:rPr>
              <a:t>烃与卤素单质</a:t>
            </a:r>
            <a:r>
              <a:rPr lang="en-US" sz="2000" b="0">
                <a:solidFill>
                  <a:schemeClr val="tx1"/>
                </a:solidFill>
                <a:latin typeface="微软雅黑" panose="020B0503020204020204" charset="-122"/>
                <a:ea typeface="微软雅黑" panose="020B0503020204020204" charset="-122"/>
                <a:cs typeface="微软雅黑" panose="020B0503020204020204" charset="-122"/>
              </a:rPr>
              <a:t>(X</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发生取代反应。</a:t>
            </a:r>
            <a:r>
              <a:rPr lang="en-US" sz="2000" b="0">
                <a:solidFill>
                  <a:schemeClr val="tx1"/>
                </a:solidFill>
                <a:latin typeface="微软雅黑" panose="020B0503020204020204" charset="-122"/>
                <a:ea typeface="微软雅黑" panose="020B0503020204020204" charset="-122"/>
                <a:cs typeface="微软雅黑" panose="020B0503020204020204" charset="-122"/>
              </a:rPr>
              <a:t>②</a:t>
            </a:r>
            <a:r>
              <a:rPr lang="zh-CN" sz="2000" b="0">
                <a:solidFill>
                  <a:schemeClr val="tx1"/>
                </a:solidFill>
                <a:latin typeface="微软雅黑" panose="020B0503020204020204" charset="-122"/>
                <a:ea typeface="微软雅黑" panose="020B0503020204020204" charset="-122"/>
                <a:cs typeface="微软雅黑" panose="020B0503020204020204" charset="-122"/>
              </a:rPr>
              <a:t>不饱和烃与卤素单质</a:t>
            </a:r>
            <a:r>
              <a:rPr lang="en-US" sz="2000" b="0">
                <a:solidFill>
                  <a:schemeClr val="tx1"/>
                </a:solidFill>
                <a:latin typeface="微软雅黑" panose="020B0503020204020204" charset="-122"/>
                <a:ea typeface="微软雅黑" panose="020B0503020204020204" charset="-122"/>
                <a:cs typeface="微软雅黑" panose="020B0503020204020204" charset="-122"/>
              </a:rPr>
              <a:t>(X</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或卤化氢</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en-US" sz="2000" b="0">
                <a:solidFill>
                  <a:schemeClr val="tx1"/>
                </a:solidFill>
                <a:latin typeface="微软雅黑" panose="020B0503020204020204" charset="-122"/>
                <a:ea typeface="微软雅黑" panose="020B0503020204020204" charset="-122"/>
                <a:cs typeface="微软雅黑" panose="020B0503020204020204" charset="-122"/>
              </a:rPr>
              <a:t>HX)</a:t>
            </a:r>
            <a:r>
              <a:rPr lang="zh-CN" sz="2000" b="0">
                <a:solidFill>
                  <a:schemeClr val="tx1"/>
                </a:solidFill>
                <a:latin typeface="微软雅黑" panose="020B0503020204020204" charset="-122"/>
                <a:ea typeface="微软雅黑" panose="020B0503020204020204" charset="-122"/>
                <a:cs typeface="微软雅黑" panose="020B0503020204020204" charset="-122"/>
              </a:rPr>
              <a:t>发生加成反应。</a:t>
            </a:r>
            <a:r>
              <a:rPr lang="en-US" sz="2000" b="0">
                <a:solidFill>
                  <a:schemeClr val="tx1"/>
                </a:solidFill>
                <a:latin typeface="微软雅黑" panose="020B0503020204020204" charset="-122"/>
                <a:ea typeface="微软雅黑" panose="020B0503020204020204" charset="-122"/>
                <a:cs typeface="微软雅黑" panose="020B0503020204020204" charset="-122"/>
              </a:rPr>
              <a:t>③</a:t>
            </a:r>
            <a:r>
              <a:rPr lang="zh-CN" sz="2000" b="0">
                <a:solidFill>
                  <a:schemeClr val="tx1"/>
                </a:solidFill>
                <a:latin typeface="微软雅黑" panose="020B0503020204020204" charset="-122"/>
                <a:ea typeface="微软雅黑" panose="020B0503020204020204" charset="-122"/>
                <a:cs typeface="微软雅黑" panose="020B0503020204020204" charset="-122"/>
              </a:rPr>
              <a:t>醇与</a:t>
            </a:r>
            <a:r>
              <a:rPr lang="en-US" sz="2000" b="0">
                <a:solidFill>
                  <a:schemeClr val="tx1"/>
                </a:solidFill>
                <a:latin typeface="微软雅黑" panose="020B0503020204020204" charset="-122"/>
                <a:ea typeface="微软雅黑" panose="020B0503020204020204" charset="-122"/>
                <a:cs typeface="微软雅黑" panose="020B0503020204020204" charset="-122"/>
              </a:rPr>
              <a:t>HX</a:t>
            </a:r>
            <a:r>
              <a:rPr lang="zh-CN" sz="2000" b="0">
                <a:solidFill>
                  <a:schemeClr val="tx1"/>
                </a:solidFill>
                <a:latin typeface="微软雅黑" panose="020B0503020204020204" charset="-122"/>
                <a:ea typeface="微软雅黑" panose="020B0503020204020204" charset="-122"/>
                <a:cs typeface="微软雅黑" panose="020B0503020204020204" charset="-122"/>
              </a:rPr>
              <a:t>发生取代反应。</a:t>
            </a:r>
            <a:r>
              <a:rPr lang="en-US" sz="2000" b="0">
                <a:solidFill>
                  <a:schemeClr val="tx1"/>
                </a:solidFill>
                <a:latin typeface="微软雅黑" panose="020B0503020204020204" charset="-122"/>
                <a:ea typeface="微软雅黑" panose="020B0503020204020204" charset="-122"/>
                <a:cs typeface="微软雅黑" panose="020B0503020204020204" charset="-122"/>
              </a:rPr>
              <a:t>(</a:t>
            </a:r>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a:solidFill>
                  <a:schemeClr val="tx1"/>
                </a:solidFill>
                <a:latin typeface="微软雅黑" panose="020B0503020204020204" charset="-122"/>
                <a:ea typeface="微软雅黑" panose="020B0503020204020204" charset="-122"/>
                <a:cs typeface="微软雅黑" panose="020B0503020204020204" charset="-122"/>
              </a:rPr>
              <a:t>引入羟基</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en-US" sz="2000" b="0">
                <a:solidFill>
                  <a:schemeClr val="tx1"/>
                </a:solidFill>
                <a:latin typeface="微软雅黑" panose="020B0503020204020204" charset="-122"/>
                <a:ea typeface="微软雅黑" panose="020B0503020204020204" charset="-122"/>
                <a:cs typeface="微软雅黑" panose="020B0503020204020204" charset="-122"/>
              </a:rPr>
              <a:t>OH)</a:t>
            </a:r>
            <a:r>
              <a:rPr lang="zh-CN" sz="2000" b="0">
                <a:solidFill>
                  <a:schemeClr val="tx1"/>
                </a:solidFill>
                <a:latin typeface="微软雅黑" panose="020B0503020204020204" charset="-122"/>
                <a:ea typeface="微软雅黑" panose="020B0503020204020204" charset="-122"/>
                <a:cs typeface="微软雅黑" panose="020B0503020204020204" charset="-122"/>
              </a:rPr>
              <a:t>的方法</a:t>
            </a:r>
            <a:r>
              <a:rPr lang="en-US" sz="2000" b="0">
                <a:solidFill>
                  <a:schemeClr val="tx1"/>
                </a:solidFill>
                <a:latin typeface="微软雅黑" panose="020B0503020204020204" charset="-122"/>
                <a:ea typeface="微软雅黑" panose="020B0503020204020204" charset="-122"/>
                <a:cs typeface="微软雅黑" panose="020B0503020204020204" charset="-122"/>
              </a:rPr>
              <a:t>①</a:t>
            </a:r>
            <a:r>
              <a:rPr lang="zh-CN" sz="2000" b="0">
                <a:solidFill>
                  <a:schemeClr val="tx1"/>
                </a:solidFill>
                <a:latin typeface="微软雅黑" panose="020B0503020204020204" charset="-122"/>
                <a:ea typeface="微软雅黑" panose="020B0503020204020204" charset="-122"/>
                <a:cs typeface="微软雅黑" panose="020B0503020204020204" charset="-122"/>
              </a:rPr>
              <a:t>烯烃与水发生加成反应。</a:t>
            </a:r>
            <a:r>
              <a:rPr lang="en-US" sz="2000" b="0">
                <a:solidFill>
                  <a:schemeClr val="tx1"/>
                </a:solidFill>
                <a:latin typeface="微软雅黑" panose="020B0503020204020204" charset="-122"/>
                <a:ea typeface="微软雅黑" panose="020B0503020204020204" charset="-122"/>
                <a:cs typeface="微软雅黑" panose="020B0503020204020204" charset="-122"/>
              </a:rPr>
              <a:t>②</a:t>
            </a:r>
            <a:r>
              <a:rPr lang="zh-CN" sz="2000" b="0">
                <a:solidFill>
                  <a:schemeClr val="tx1"/>
                </a:solidFill>
                <a:latin typeface="微软雅黑" panose="020B0503020204020204" charset="-122"/>
                <a:ea typeface="微软雅黑" panose="020B0503020204020204" charset="-122"/>
                <a:cs typeface="微软雅黑" panose="020B0503020204020204" charset="-122"/>
              </a:rPr>
              <a:t>卤代烃在</a:t>
            </a:r>
            <a:r>
              <a:rPr lang="en-US" sz="2000" b="0">
                <a:solidFill>
                  <a:schemeClr val="tx1"/>
                </a:solidFill>
                <a:latin typeface="微软雅黑" panose="020B0503020204020204" charset="-122"/>
                <a:ea typeface="微软雅黑" panose="020B0503020204020204" charset="-122"/>
                <a:cs typeface="微软雅黑" panose="020B0503020204020204" charset="-122"/>
              </a:rPr>
              <a:t>NaOH</a:t>
            </a:r>
            <a:r>
              <a:rPr lang="zh-CN" sz="2000" b="0">
                <a:solidFill>
                  <a:schemeClr val="tx1"/>
                </a:solidFill>
                <a:latin typeface="微软雅黑" panose="020B0503020204020204" charset="-122"/>
                <a:ea typeface="微软雅黑" panose="020B0503020204020204" charset="-122"/>
                <a:cs typeface="微软雅黑" panose="020B0503020204020204" charset="-122"/>
              </a:rPr>
              <a:t>水溶液中发生水解反应。</a:t>
            </a:r>
            <a:r>
              <a:rPr lang="en-US" sz="2000" b="0">
                <a:solidFill>
                  <a:schemeClr val="tx1"/>
                </a:solidFill>
                <a:latin typeface="微软雅黑" panose="020B0503020204020204" charset="-122"/>
                <a:ea typeface="微软雅黑" panose="020B0503020204020204" charset="-122"/>
                <a:cs typeface="微软雅黑" panose="020B0503020204020204" charset="-122"/>
              </a:rPr>
              <a:t>③</a:t>
            </a:r>
            <a:r>
              <a:rPr lang="zh-CN" sz="2000" b="0">
                <a:solidFill>
                  <a:schemeClr val="tx1"/>
                </a:solidFill>
                <a:latin typeface="微软雅黑" panose="020B0503020204020204" charset="-122"/>
                <a:ea typeface="微软雅黑" panose="020B0503020204020204" charset="-122"/>
                <a:cs typeface="微软雅黑" panose="020B0503020204020204" charset="-122"/>
              </a:rPr>
              <a:t>醛或酮与</a:t>
            </a:r>
            <a:r>
              <a:rPr lang="en-US" sz="2000" b="0">
                <a:solidFill>
                  <a:schemeClr val="tx1"/>
                </a:solidFill>
                <a:latin typeface="微软雅黑" panose="020B0503020204020204" charset="-122"/>
                <a:ea typeface="微软雅黑" panose="020B0503020204020204" charset="-122"/>
                <a:cs typeface="微软雅黑" panose="020B0503020204020204" charset="-122"/>
              </a:rPr>
              <a:t>H</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sz="2000" b="0">
                <a:solidFill>
                  <a:schemeClr val="tx1"/>
                </a:solidFill>
                <a:latin typeface="微软雅黑" panose="020B0503020204020204" charset="-122"/>
                <a:ea typeface="微软雅黑" panose="020B0503020204020204" charset="-122"/>
                <a:cs typeface="微软雅黑" panose="020B0503020204020204" charset="-122"/>
              </a:rPr>
              <a:t>发生加成反应。</a:t>
            </a:r>
            <a:r>
              <a:rPr lang="en-US" sz="2000" b="0">
                <a:solidFill>
                  <a:schemeClr val="tx1"/>
                </a:solidFill>
                <a:latin typeface="微软雅黑" panose="020B0503020204020204" charset="-122"/>
                <a:ea typeface="微软雅黑" panose="020B0503020204020204" charset="-122"/>
                <a:cs typeface="微软雅黑" panose="020B0503020204020204" charset="-122"/>
              </a:rPr>
              <a:t>④</a:t>
            </a:r>
            <a:r>
              <a:rPr lang="zh-CN" sz="2000" b="0">
                <a:solidFill>
                  <a:schemeClr val="tx1"/>
                </a:solidFill>
                <a:latin typeface="微软雅黑" panose="020B0503020204020204" charset="-122"/>
                <a:ea typeface="微软雅黑" panose="020B0503020204020204" charset="-122"/>
                <a:cs typeface="微软雅黑" panose="020B0503020204020204" charset="-122"/>
              </a:rPr>
              <a:t>酯的水解。</a:t>
            </a:r>
            <a:r>
              <a:rPr lang="en-US" sz="2000" b="0">
                <a:solidFill>
                  <a:schemeClr val="tx1"/>
                </a:solidFill>
                <a:latin typeface="微软雅黑" panose="020B0503020204020204" charset="-122"/>
                <a:ea typeface="微软雅黑" panose="020B0503020204020204" charset="-122"/>
                <a:cs typeface="微软雅黑" panose="020B0503020204020204" charset="-122"/>
              </a:rPr>
              <a:t>⑤</a:t>
            </a:r>
            <a:r>
              <a:rPr lang="zh-CN" sz="2000" b="0">
                <a:solidFill>
                  <a:schemeClr val="tx1"/>
                </a:solidFill>
                <a:latin typeface="微软雅黑" panose="020B0503020204020204" charset="-122"/>
                <a:ea typeface="微软雅黑" panose="020B0503020204020204" charset="-122"/>
                <a:cs typeface="微软雅黑" panose="020B0503020204020204" charset="-122"/>
              </a:rPr>
              <a:t>酚钠盐中滴加酸或通入</a:t>
            </a:r>
            <a:r>
              <a:rPr lang="en-US" sz="2000" b="0">
                <a:solidFill>
                  <a:schemeClr val="tx1"/>
                </a:solidFill>
                <a:latin typeface="微软雅黑" panose="020B0503020204020204" charset="-122"/>
                <a:ea typeface="微软雅黑" panose="020B0503020204020204" charset="-122"/>
                <a:cs typeface="微软雅黑" panose="020B0503020204020204" charset="-122"/>
              </a:rPr>
              <a:t>CO</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2</a:t>
            </a:r>
            <a:r>
              <a:rPr lang="zh-CN" sz="2000" b="0">
                <a:solidFill>
                  <a:schemeClr val="tx1"/>
                </a:solidFill>
                <a:latin typeface="微软雅黑" panose="020B0503020204020204" charset="-122"/>
                <a:ea typeface="微软雅黑" panose="020B0503020204020204" charset="-122"/>
                <a:cs typeface="微软雅黑" panose="020B0503020204020204" charset="-122"/>
              </a:rPr>
              <a:t>。</a:t>
            </a:r>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325" name="文本框 324"/>
          <p:cNvSpPr txBox="1"/>
          <p:nvPr/>
        </p:nvSpPr>
        <p:spPr>
          <a:xfrm>
            <a:off x="584835" y="867092"/>
            <a:ext cx="5080000" cy="1014730"/>
          </a:xfrm>
          <a:prstGeom prst="rect">
            <a:avLst/>
          </a:prstGeom>
          <a:noFill/>
          <a:ln w="9525">
            <a:noFill/>
          </a:ln>
        </p:spPr>
        <p:txBody>
          <a:bodyPr>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引入碳碳双键或碳碳三键的方法</a:t>
            </a:r>
            <a:r>
              <a:rPr lang="en-US" sz="2000" b="0">
                <a:latin typeface="微软雅黑" panose="020B0503020204020204" charset="-122"/>
                <a:ea typeface="微软雅黑" panose="020B0503020204020204" charset="-122"/>
                <a:cs typeface="微软雅黑" panose="020B0503020204020204" charset="-122"/>
              </a:rPr>
              <a:t></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4933950" y="1534795"/>
            <a:ext cx="1022985" cy="604520"/>
          </a:xfrm>
          <a:prstGeom prst="rect">
            <a:avLst/>
          </a:prstGeom>
          <a:noFill/>
          <a:ln w="9525">
            <a:noFill/>
          </a:ln>
        </p:spPr>
      </p:pic>
      <p:sp>
        <p:nvSpPr>
          <p:cNvPr id="326" name="文本框 325"/>
          <p:cNvSpPr txBox="1"/>
          <p:nvPr/>
        </p:nvSpPr>
        <p:spPr>
          <a:xfrm>
            <a:off x="5843270" y="1658303"/>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书宋_GBK" charset="0"/>
              </a:rPr>
              <a:t>或</a:t>
            </a:r>
            <a:endParaRPr lang="zh-CN" altLang="en-US" sz="2000" b="0">
              <a:latin typeface="微软雅黑" panose="020B0503020204020204" charset="-122"/>
              <a:ea typeface="微软雅黑" panose="020B0503020204020204" charset="-122"/>
              <a:cs typeface="方正书宋_GBK" charset="0"/>
            </a:endParaRPr>
          </a:p>
        </p:txBody>
      </p:sp>
      <p:pic>
        <p:nvPicPr>
          <p:cNvPr id="4" name="图片 3"/>
          <p:cNvPicPr/>
          <p:nvPr/>
        </p:nvPicPr>
        <p:blipFill>
          <a:blip r:embed="rId2"/>
          <a:stretch>
            <a:fillRect/>
          </a:stretch>
        </p:blipFill>
        <p:spPr>
          <a:xfrm>
            <a:off x="6276975" y="1607820"/>
            <a:ext cx="1263650" cy="480060"/>
          </a:xfrm>
          <a:prstGeom prst="rect">
            <a:avLst/>
          </a:prstGeom>
          <a:noFill/>
          <a:ln w="9525">
            <a:noFill/>
          </a:ln>
        </p:spPr>
      </p:pic>
      <p:sp>
        <p:nvSpPr>
          <p:cNvPr id="327" name="文本框 326"/>
          <p:cNvSpPr txBox="1"/>
          <p:nvPr/>
        </p:nvSpPr>
        <p:spPr>
          <a:xfrm>
            <a:off x="876935" y="2399347"/>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炔烃与</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X</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或</a:t>
            </a:r>
            <a:r>
              <a:rPr lang="en-US" sz="2000" b="0">
                <a:latin typeface="微软雅黑" panose="020B0503020204020204" charset="-122"/>
                <a:ea typeface="微软雅黑" panose="020B0503020204020204" charset="-122"/>
                <a:cs typeface="微软雅黑" panose="020B0503020204020204" charset="-122"/>
              </a:rPr>
              <a:t>HX</a:t>
            </a:r>
            <a:r>
              <a:rPr lang="zh-CN" sz="2000" b="0">
                <a:latin typeface="微软雅黑" panose="020B0503020204020204" charset="-122"/>
                <a:ea typeface="微软雅黑" panose="020B0503020204020204" charset="-122"/>
                <a:cs typeface="微软雅黑" panose="020B0503020204020204" charset="-122"/>
              </a:rPr>
              <a:t>发生加成反应可引入</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5664835" y="2310130"/>
            <a:ext cx="1047750" cy="487680"/>
          </a:xfrm>
          <a:prstGeom prst="rect">
            <a:avLst/>
          </a:prstGeom>
          <a:noFill/>
          <a:ln w="9525">
            <a:noFill/>
          </a:ln>
        </p:spPr>
      </p:pic>
      <p:sp>
        <p:nvSpPr>
          <p:cNvPr id="328" name="文本框 327"/>
          <p:cNvSpPr txBox="1"/>
          <p:nvPr/>
        </p:nvSpPr>
        <p:spPr>
          <a:xfrm>
            <a:off x="682625" y="2968625"/>
            <a:ext cx="9998710" cy="286131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引入</a:t>
            </a:r>
            <a:r>
              <a:rPr lang="en-US" sz="2000" b="0">
                <a:latin typeface="微软雅黑" panose="020B0503020204020204" charset="-122"/>
                <a:ea typeface="微软雅黑" panose="020B0503020204020204" charset="-122"/>
                <a:cs typeface="微软雅黑" panose="020B0503020204020204" charset="-122"/>
              </a:rPr>
              <a:t>—CHO</a:t>
            </a:r>
            <a:r>
              <a:rPr lang="zh-CN" sz="2000" b="0">
                <a:latin typeface="微软雅黑" panose="020B0503020204020204" charset="-122"/>
                <a:ea typeface="微软雅黑" panose="020B0503020204020204" charset="-122"/>
                <a:cs typeface="微软雅黑" panose="020B0503020204020204" charset="-122"/>
              </a:rPr>
              <a:t>的方法某些醇的催化氧化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含有</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OH</a:t>
            </a:r>
            <a:r>
              <a:rPr lang="zh-CN" sz="2000" b="0">
                <a:latin typeface="微软雅黑" panose="020B0503020204020204" charset="-122"/>
                <a:ea typeface="微软雅黑" panose="020B0503020204020204" charset="-122"/>
                <a:cs typeface="微软雅黑" panose="020B0503020204020204" charset="-122"/>
              </a:rPr>
              <a:t>的醇</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5)</a:t>
            </a:r>
            <a:r>
              <a:rPr lang="zh-CN" sz="2000" b="0">
                <a:latin typeface="微软雅黑" panose="020B0503020204020204" charset="-122"/>
                <a:ea typeface="微软雅黑" panose="020B0503020204020204" charset="-122"/>
                <a:cs typeface="微软雅黑" panose="020B0503020204020204" charset="-122"/>
              </a:rPr>
              <a:t>引入</a:t>
            </a:r>
            <a:r>
              <a:rPr lang="en-US" sz="2000" b="0">
                <a:latin typeface="微软雅黑" panose="020B0503020204020204" charset="-122"/>
                <a:ea typeface="微软雅黑" panose="020B0503020204020204" charset="-122"/>
                <a:cs typeface="微软雅黑" panose="020B0503020204020204" charset="-122"/>
              </a:rPr>
              <a:t>—COOH</a:t>
            </a:r>
            <a:r>
              <a:rPr lang="zh-CN" sz="2000" b="0">
                <a:latin typeface="微软雅黑" panose="020B0503020204020204" charset="-122"/>
                <a:ea typeface="微软雅黑" panose="020B0503020204020204" charset="-122"/>
                <a:cs typeface="微软雅黑" panose="020B0503020204020204" charset="-122"/>
              </a:rPr>
              <a:t>的方法</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醛被</a:t>
            </a:r>
            <a:r>
              <a:rPr lang="en-US" sz="2000" b="0">
                <a:latin typeface="微软雅黑" panose="020B0503020204020204" charset="-122"/>
                <a:ea typeface="微软雅黑" panose="020B0503020204020204" charset="-122"/>
                <a:cs typeface="微软雅黑" panose="020B0503020204020204" charset="-122"/>
              </a:rPr>
              <a:t>O</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、溴水、银氨溶液或新制</a:t>
            </a:r>
            <a:r>
              <a:rPr lang="en-US" sz="2000" b="0">
                <a:latin typeface="微软雅黑" panose="020B0503020204020204" charset="-122"/>
                <a:ea typeface="微软雅黑" panose="020B0503020204020204" charset="-122"/>
                <a:cs typeface="微软雅黑" panose="020B0503020204020204" charset="-122"/>
              </a:rPr>
              <a:t>Cu(</a:t>
            </a:r>
            <a:r>
              <a:rPr lang="en-US" sz="2000" b="0">
                <a:latin typeface="微软雅黑" panose="020B0503020204020204" charset="-122"/>
                <a:ea typeface="微软雅黑" panose="020B0503020204020204" charset="-122"/>
                <a:cs typeface="微软雅黑" panose="020B0503020204020204" charset="-122"/>
              </a:rPr>
              <a:t>OH)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氧化。</a:t>
            </a:r>
            <a:r>
              <a:rPr lang="en-US" sz="2000" b="0">
                <a:latin typeface="微软雅黑" panose="020B0503020204020204" charset="-122"/>
                <a:ea typeface="微软雅黑" panose="020B0503020204020204" charset="-122"/>
                <a:cs typeface="微软雅黑" panose="020B0503020204020204" charset="-122"/>
              </a:rPr>
              <a:t>②</a:t>
            </a:r>
            <a:r>
              <a:rPr lang="zh-CN" sz="2000" b="0">
                <a:latin typeface="微软雅黑" panose="020B0503020204020204" charset="-122"/>
                <a:ea typeface="微软雅黑" panose="020B0503020204020204" charset="-122"/>
                <a:cs typeface="微软雅黑" panose="020B0503020204020204" charset="-122"/>
              </a:rPr>
              <a:t>酯在酸性条件下水解。</a:t>
            </a:r>
            <a:r>
              <a:rPr lang="en-US" sz="2000" b="0">
                <a:latin typeface="微软雅黑" panose="020B0503020204020204" charset="-122"/>
                <a:ea typeface="微软雅黑" panose="020B0503020204020204" charset="-122"/>
                <a:cs typeface="微软雅黑" panose="020B0503020204020204" charset="-122"/>
              </a:rPr>
              <a:t>③</a:t>
            </a:r>
            <a:r>
              <a:rPr lang="zh-CN" sz="2000" b="0">
                <a:latin typeface="微软雅黑" panose="020B0503020204020204" charset="-122"/>
                <a:ea typeface="微软雅黑" panose="020B0503020204020204" charset="-122"/>
                <a:cs typeface="微软雅黑" panose="020B0503020204020204" charset="-122"/>
              </a:rPr>
              <a:t>苯的同系物被酸性</a:t>
            </a:r>
            <a:r>
              <a:rPr lang="en-US" sz="2000" b="0">
                <a:latin typeface="微软雅黑" panose="020B0503020204020204" charset="-122"/>
                <a:ea typeface="微软雅黑" panose="020B0503020204020204" charset="-122"/>
                <a:cs typeface="微软雅黑" panose="020B0503020204020204" charset="-122"/>
              </a:rPr>
              <a:t>KMnO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溶液氧化。</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24230" y="1534795"/>
            <a:ext cx="4559935" cy="553085"/>
          </a:xfrm>
          <a:prstGeom prst="rect">
            <a:avLst/>
          </a:prstGeom>
          <a:noFill/>
        </p:spPr>
        <p:txBody>
          <a:bodyPr wrap="square" rtlCol="0" anchor="t">
            <a:spAutoFit/>
          </a:bodyPr>
          <a:p>
            <a:pPr indent="0" fontAlgn="auto">
              <a:lnSpc>
                <a:spcPct val="150000"/>
              </a:lnSpc>
            </a:pPr>
            <a:r>
              <a:rPr lang="en-US" sz="2000">
                <a:latin typeface="微软雅黑" panose="020B0503020204020204" charset="-122"/>
                <a:ea typeface="微软雅黑" panose="020B0503020204020204" charset="-122"/>
                <a:cs typeface="微软雅黑" panose="020B0503020204020204" charset="-122"/>
                <a:sym typeface="+mn-ea"/>
              </a:rPr>
              <a:t>①</a:t>
            </a:r>
            <a:r>
              <a:rPr lang="zh-CN" sz="2000">
                <a:latin typeface="微软雅黑" panose="020B0503020204020204" charset="-122"/>
                <a:ea typeface="微软雅黑" panose="020B0503020204020204" charset="-122"/>
                <a:cs typeface="微软雅黑" panose="020B0503020204020204" charset="-122"/>
                <a:sym typeface="+mn-ea"/>
              </a:rPr>
              <a:t>某些醇或卤代烃的消去反应可引入</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7540625" y="1659255"/>
            <a:ext cx="6096000" cy="398780"/>
          </a:xfrm>
          <a:prstGeom prst="rect">
            <a:avLst/>
          </a:prstGeom>
          <a:noFill/>
        </p:spPr>
        <p:txBody>
          <a:bodyPr wrap="square" rtlCol="0" anchor="t">
            <a:spAutoFit/>
          </a:bodyPr>
          <a:p>
            <a:r>
              <a:rPr lang="zh-CN"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6712585" y="2399030"/>
            <a:ext cx="472440" cy="398780"/>
          </a:xfrm>
          <a:prstGeom prst="rect">
            <a:avLst/>
          </a:prstGeom>
          <a:noFill/>
        </p:spPr>
        <p:txBody>
          <a:bodyPr wrap="square" rtlCol="0" anchor="t">
            <a:spAutoFit/>
          </a:bodyPr>
          <a:p>
            <a:r>
              <a:rPr lang="zh-CN"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328" name="文本框 327"/>
          <p:cNvSpPr txBox="1"/>
          <p:nvPr/>
        </p:nvSpPr>
        <p:spPr>
          <a:xfrm>
            <a:off x="736600" y="1036320"/>
            <a:ext cx="5080000" cy="1014730"/>
          </a:xfrm>
          <a:prstGeom prst="rect">
            <a:avLst/>
          </a:prstGeom>
          <a:noFill/>
          <a:ln w="9525">
            <a:noFill/>
          </a:ln>
        </p:spPr>
        <p:txBody>
          <a:bodyPr>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(6)</a:t>
            </a:r>
            <a:r>
              <a:rPr lang="zh-CN" sz="2000" b="0">
                <a:latin typeface="微软雅黑" panose="020B0503020204020204" charset="-122"/>
                <a:ea typeface="微软雅黑" panose="020B0503020204020204" charset="-122"/>
                <a:cs typeface="微软雅黑" panose="020B0503020204020204" charset="-122"/>
              </a:rPr>
              <a:t>通过某些化学途径使一个官能团变成两个如</a:t>
            </a:r>
            <a:r>
              <a:rPr lang="en-US" sz="2000" b="0">
                <a:latin typeface="微软雅黑" panose="020B0503020204020204" charset="-122"/>
                <a:ea typeface="微软雅黑" panose="020B0503020204020204" charset="-122"/>
                <a:cs typeface="微软雅黑" panose="020B0503020204020204" charset="-122"/>
              </a:rPr>
              <a:t>①CH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OH</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2739390" y="1659890"/>
            <a:ext cx="478155" cy="307340"/>
          </a:xfrm>
          <a:prstGeom prst="rect">
            <a:avLst/>
          </a:prstGeom>
          <a:noFill/>
          <a:ln w="9525">
            <a:noFill/>
          </a:ln>
        </p:spPr>
      </p:pic>
      <p:pic>
        <p:nvPicPr>
          <p:cNvPr id="329" name="图片 328"/>
          <p:cNvPicPr/>
          <p:nvPr/>
        </p:nvPicPr>
        <p:blipFill>
          <a:blip r:embed="rId2"/>
          <a:stretch>
            <a:fillRect/>
          </a:stretch>
        </p:blipFill>
        <p:spPr>
          <a:xfrm>
            <a:off x="3217545" y="1666240"/>
            <a:ext cx="1274445" cy="353695"/>
          </a:xfrm>
          <a:prstGeom prst="rect">
            <a:avLst/>
          </a:prstGeom>
          <a:noFill/>
          <a:ln w="9525">
            <a:noFill/>
          </a:ln>
        </p:spPr>
      </p:pic>
      <p:pic>
        <p:nvPicPr>
          <p:cNvPr id="330" name="图片 329"/>
          <p:cNvPicPr/>
          <p:nvPr/>
        </p:nvPicPr>
        <p:blipFill>
          <a:blip r:embed="rId1"/>
          <a:stretch>
            <a:fillRect/>
          </a:stretch>
        </p:blipFill>
        <p:spPr>
          <a:xfrm>
            <a:off x="4491990" y="1666240"/>
            <a:ext cx="407670" cy="257810"/>
          </a:xfrm>
          <a:prstGeom prst="rect">
            <a:avLst/>
          </a:prstGeom>
          <a:noFill/>
          <a:ln w="9525">
            <a:noFill/>
          </a:ln>
        </p:spPr>
      </p:pic>
      <p:sp>
        <p:nvSpPr>
          <p:cNvPr id="331" name="文本框 330"/>
          <p:cNvSpPr txBox="1"/>
          <p:nvPr/>
        </p:nvSpPr>
        <p:spPr>
          <a:xfrm>
            <a:off x="4899660" y="159893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XCH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X</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4" name="图片 3"/>
          <p:cNvPicPr/>
          <p:nvPr/>
        </p:nvPicPr>
        <p:blipFill>
          <a:blip r:embed="rId1"/>
          <a:stretch>
            <a:fillRect/>
          </a:stretch>
        </p:blipFill>
        <p:spPr>
          <a:xfrm>
            <a:off x="6413500" y="1672590"/>
            <a:ext cx="393065" cy="224155"/>
          </a:xfrm>
          <a:prstGeom prst="rect">
            <a:avLst/>
          </a:prstGeom>
          <a:noFill/>
          <a:ln w="9525">
            <a:noFill/>
          </a:ln>
        </p:spPr>
      </p:pic>
      <p:sp>
        <p:nvSpPr>
          <p:cNvPr id="332" name="文本框 331"/>
          <p:cNvSpPr txBox="1"/>
          <p:nvPr/>
        </p:nvSpPr>
        <p:spPr>
          <a:xfrm>
            <a:off x="970915" y="211963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②</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3"/>
          <a:srcRect l="7035" t="1241"/>
          <a:stretch>
            <a:fillRect/>
          </a:stretch>
        </p:blipFill>
        <p:spPr>
          <a:xfrm>
            <a:off x="1353185" y="2125345"/>
            <a:ext cx="1602740" cy="454660"/>
          </a:xfrm>
          <a:prstGeom prst="rect">
            <a:avLst/>
          </a:prstGeom>
          <a:noFill/>
          <a:ln w="9525">
            <a:noFill/>
          </a:ln>
        </p:spPr>
      </p:pic>
      <p:pic>
        <p:nvPicPr>
          <p:cNvPr id="333" name="图片 332"/>
          <p:cNvPicPr/>
          <p:nvPr/>
        </p:nvPicPr>
        <p:blipFill>
          <a:blip r:embed="rId1"/>
          <a:stretch>
            <a:fillRect/>
          </a:stretch>
        </p:blipFill>
        <p:spPr>
          <a:xfrm>
            <a:off x="2846705" y="2215515"/>
            <a:ext cx="438150" cy="204470"/>
          </a:xfrm>
          <a:prstGeom prst="rect">
            <a:avLst/>
          </a:prstGeom>
          <a:noFill/>
          <a:ln w="9525">
            <a:noFill/>
          </a:ln>
        </p:spPr>
      </p:pic>
      <p:sp>
        <p:nvSpPr>
          <p:cNvPr id="334" name="文本框 333"/>
          <p:cNvSpPr txBox="1"/>
          <p:nvPr/>
        </p:nvSpPr>
        <p:spPr>
          <a:xfrm>
            <a:off x="3217545" y="211963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CHXCH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3</a:t>
            </a:r>
            <a:endParaRPr lang="en-US" altLang="en-US" sz="2000" b="0" baseline="-25000">
              <a:latin typeface="微软雅黑" panose="020B0503020204020204" charset="-122"/>
              <a:ea typeface="微软雅黑" panose="020B0503020204020204" charset="-122"/>
              <a:cs typeface="Times New Roman" panose="02020603050405020304" charset="0"/>
            </a:endParaRPr>
          </a:p>
        </p:txBody>
      </p:sp>
      <p:pic>
        <p:nvPicPr>
          <p:cNvPr id="6" name="图片 5"/>
          <p:cNvPicPr/>
          <p:nvPr/>
        </p:nvPicPr>
        <p:blipFill>
          <a:blip r:embed="rId1"/>
          <a:stretch>
            <a:fillRect/>
          </a:stretch>
        </p:blipFill>
        <p:spPr>
          <a:xfrm>
            <a:off x="5232400" y="2207260"/>
            <a:ext cx="584200" cy="234950"/>
          </a:xfrm>
          <a:prstGeom prst="rect">
            <a:avLst/>
          </a:prstGeom>
          <a:noFill/>
          <a:ln w="9525">
            <a:noFill/>
          </a:ln>
        </p:spPr>
      </p:pic>
      <p:pic>
        <p:nvPicPr>
          <p:cNvPr id="335" name="图片 334"/>
          <p:cNvPicPr/>
          <p:nvPr/>
        </p:nvPicPr>
        <p:blipFill>
          <a:blip r:embed="rId4"/>
          <a:stretch>
            <a:fillRect/>
          </a:stretch>
        </p:blipFill>
        <p:spPr>
          <a:xfrm>
            <a:off x="5816600" y="2153285"/>
            <a:ext cx="1355725" cy="426720"/>
          </a:xfrm>
          <a:prstGeom prst="rect">
            <a:avLst/>
          </a:prstGeom>
          <a:noFill/>
          <a:ln w="9525">
            <a:noFill/>
          </a:ln>
        </p:spPr>
      </p:pic>
      <p:pic>
        <p:nvPicPr>
          <p:cNvPr id="336" name="图片 335"/>
          <p:cNvPicPr/>
          <p:nvPr/>
        </p:nvPicPr>
        <p:blipFill>
          <a:blip r:embed="rId1"/>
          <a:stretch>
            <a:fillRect/>
          </a:stretch>
        </p:blipFill>
        <p:spPr>
          <a:xfrm>
            <a:off x="7097395" y="2258060"/>
            <a:ext cx="473710" cy="204470"/>
          </a:xfrm>
          <a:prstGeom prst="rect">
            <a:avLst/>
          </a:prstGeom>
          <a:noFill/>
          <a:ln w="9525">
            <a:noFill/>
          </a:ln>
        </p:spPr>
      </p:pic>
      <p:sp>
        <p:nvSpPr>
          <p:cNvPr id="337" name="文本框 336"/>
          <p:cNvSpPr txBox="1"/>
          <p:nvPr/>
        </p:nvSpPr>
        <p:spPr>
          <a:xfrm>
            <a:off x="7571105" y="211963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CHXCHXCH</a:t>
            </a:r>
            <a:r>
              <a:rPr lang="en-US" sz="2000" b="0" baseline="-25000">
                <a:latin typeface="微软雅黑" panose="020B0503020204020204" charset="-122"/>
                <a:ea typeface="微软雅黑" panose="020B0503020204020204" charset="-122"/>
                <a:cs typeface="Times New Roman" panose="02020603050405020304" charset="0"/>
              </a:rPr>
              <a:t>3</a:t>
            </a:r>
            <a:endParaRPr lang="en-US" altLang="en-US" sz="2000" b="0" baseline="-25000">
              <a:latin typeface="微软雅黑" panose="020B0503020204020204" charset="-122"/>
              <a:ea typeface="微软雅黑" panose="020B0503020204020204" charset="-122"/>
              <a:cs typeface="Times New Roman" panose="02020603050405020304" charset="0"/>
            </a:endParaRPr>
          </a:p>
        </p:txBody>
      </p:sp>
      <p:pic>
        <p:nvPicPr>
          <p:cNvPr id="7" name="图片 6"/>
          <p:cNvPicPr/>
          <p:nvPr/>
        </p:nvPicPr>
        <p:blipFill>
          <a:blip r:embed="rId1"/>
          <a:stretch>
            <a:fillRect/>
          </a:stretch>
        </p:blipFill>
        <p:spPr>
          <a:xfrm>
            <a:off x="1141730" y="2713990"/>
            <a:ext cx="468630" cy="305435"/>
          </a:xfrm>
          <a:prstGeom prst="rect">
            <a:avLst/>
          </a:prstGeom>
          <a:noFill/>
          <a:ln w="9525">
            <a:noFill/>
          </a:ln>
        </p:spPr>
      </p:pic>
      <p:pic>
        <p:nvPicPr>
          <p:cNvPr id="338" name="图片 337"/>
          <p:cNvPicPr/>
          <p:nvPr/>
        </p:nvPicPr>
        <p:blipFill>
          <a:blip r:embed="rId5"/>
          <a:stretch>
            <a:fillRect/>
          </a:stretch>
        </p:blipFill>
        <p:spPr>
          <a:xfrm>
            <a:off x="1610360" y="2618105"/>
            <a:ext cx="1607820" cy="464820"/>
          </a:xfrm>
          <a:prstGeom prst="rect">
            <a:avLst/>
          </a:prstGeom>
          <a:noFill/>
          <a:ln w="9525">
            <a:noFill/>
          </a:ln>
        </p:spPr>
      </p:pic>
      <p:sp>
        <p:nvSpPr>
          <p:cNvPr id="339" name="文本框 338"/>
          <p:cNvSpPr txBox="1"/>
          <p:nvPr/>
        </p:nvSpPr>
        <p:spPr>
          <a:xfrm>
            <a:off x="800735" y="3007995"/>
            <a:ext cx="6769735" cy="85280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(7)</a:t>
            </a:r>
            <a:r>
              <a:rPr lang="zh-CN" sz="2000" b="0">
                <a:latin typeface="微软雅黑" panose="020B0503020204020204" charset="-122"/>
                <a:ea typeface="微软雅黑" panose="020B0503020204020204" charset="-122"/>
                <a:cs typeface="微软雅黑" panose="020B0503020204020204" charset="-122"/>
              </a:rPr>
              <a:t>通过某些手段改变官能团的位置</a:t>
            </a:r>
            <a:endParaRPr lang="en-US" altLang="en-US" sz="2000" b="0" baseline="-25000">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1"/>
          <a:stretch>
            <a:fillRect/>
          </a:stretch>
        </p:blipFill>
        <p:spPr>
          <a:xfrm>
            <a:off x="3138805" y="3796030"/>
            <a:ext cx="584200" cy="274955"/>
          </a:xfrm>
          <a:prstGeom prst="rect">
            <a:avLst/>
          </a:prstGeom>
          <a:noFill/>
          <a:ln w="9525">
            <a:noFill/>
          </a:ln>
        </p:spPr>
      </p:pic>
      <p:pic>
        <p:nvPicPr>
          <p:cNvPr id="340" name="图片 339"/>
          <p:cNvPicPr/>
          <p:nvPr/>
        </p:nvPicPr>
        <p:blipFill>
          <a:blip r:embed="rId6"/>
          <a:stretch>
            <a:fillRect/>
          </a:stretch>
        </p:blipFill>
        <p:spPr>
          <a:xfrm>
            <a:off x="3838575" y="3712210"/>
            <a:ext cx="1393190" cy="485140"/>
          </a:xfrm>
          <a:prstGeom prst="rect">
            <a:avLst/>
          </a:prstGeom>
          <a:noFill/>
          <a:ln w="9525">
            <a:noFill/>
          </a:ln>
        </p:spPr>
      </p:pic>
      <p:pic>
        <p:nvPicPr>
          <p:cNvPr id="341" name="图片 340"/>
          <p:cNvPicPr/>
          <p:nvPr/>
        </p:nvPicPr>
        <p:blipFill>
          <a:blip r:embed="rId7"/>
          <a:stretch>
            <a:fillRect/>
          </a:stretch>
        </p:blipFill>
        <p:spPr>
          <a:xfrm>
            <a:off x="5232400" y="3597910"/>
            <a:ext cx="734060" cy="482600"/>
          </a:xfrm>
          <a:prstGeom prst="rect">
            <a:avLst/>
          </a:prstGeom>
          <a:noFill/>
          <a:ln w="9525">
            <a:noFill/>
          </a:ln>
        </p:spPr>
      </p:pic>
      <p:pic>
        <p:nvPicPr>
          <p:cNvPr id="342" name="图片 341"/>
          <p:cNvPicPr/>
          <p:nvPr/>
        </p:nvPicPr>
        <p:blipFill>
          <a:blip r:embed="rId8"/>
          <a:stretch>
            <a:fillRect/>
          </a:stretch>
        </p:blipFill>
        <p:spPr>
          <a:xfrm>
            <a:off x="5966460" y="3711575"/>
            <a:ext cx="1719580" cy="472440"/>
          </a:xfrm>
          <a:prstGeom prst="rect">
            <a:avLst/>
          </a:prstGeom>
          <a:noFill/>
          <a:ln w="9525">
            <a:noFill/>
          </a:ln>
        </p:spPr>
      </p:pic>
      <p:pic>
        <p:nvPicPr>
          <p:cNvPr id="343" name="图片 342"/>
          <p:cNvPicPr/>
          <p:nvPr/>
        </p:nvPicPr>
        <p:blipFill>
          <a:blip r:embed="rId1"/>
          <a:stretch>
            <a:fillRect/>
          </a:stretch>
        </p:blipFill>
        <p:spPr>
          <a:xfrm>
            <a:off x="7686040" y="3782695"/>
            <a:ext cx="584200" cy="244475"/>
          </a:xfrm>
          <a:prstGeom prst="rect">
            <a:avLst/>
          </a:prstGeom>
          <a:noFill/>
          <a:ln w="9525">
            <a:noFill/>
          </a:ln>
        </p:spPr>
      </p:pic>
      <p:sp>
        <p:nvSpPr>
          <p:cNvPr id="344" name="文本框 343"/>
          <p:cNvSpPr txBox="1"/>
          <p:nvPr/>
        </p:nvSpPr>
        <p:spPr>
          <a:xfrm>
            <a:off x="8270240" y="371221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XCH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X</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6868160" y="1598930"/>
            <a:ext cx="609600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微软雅黑" panose="020B0503020204020204" charset="-122"/>
                <a:sym typeface="+mn-ea"/>
              </a:rPr>
              <a:t>CH</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OHCH</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OH;</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3138805" y="2640330"/>
            <a:ext cx="6096000" cy="398780"/>
          </a:xfrm>
          <a:prstGeom prst="rect">
            <a:avLst/>
          </a:prstGeom>
          <a:noFill/>
        </p:spPr>
        <p:txBody>
          <a:bodyPr wrap="square" rtlCol="0" anchor="t">
            <a:spAutoFit/>
          </a:bodyPr>
          <a:p>
            <a:r>
              <a:rPr lang="zh-CN"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736600" y="3609340"/>
            <a:ext cx="2986405" cy="553085"/>
          </a:xfrm>
          <a:prstGeom prst="rect">
            <a:avLst/>
          </a:prstGeom>
          <a:noFill/>
        </p:spPr>
        <p:txBody>
          <a:bodyPr wrap="square" rtlCol="0" anchor="t">
            <a:spAutoFit/>
          </a:bodyPr>
          <a:p>
            <a:pPr indent="0" fontAlgn="auto">
              <a:lnSpc>
                <a:spcPct val="150000"/>
              </a:lnSpc>
            </a:pPr>
            <a:r>
              <a:rPr lang="zh-CN" sz="2000">
                <a:latin typeface="微软雅黑" panose="020B0503020204020204" charset="-122"/>
                <a:ea typeface="微软雅黑" panose="020B0503020204020204" charset="-122"/>
                <a:cs typeface="微软雅黑" panose="020B0503020204020204" charset="-122"/>
                <a:sym typeface="+mn-ea"/>
              </a:rPr>
              <a:t>如</a:t>
            </a:r>
            <a:r>
              <a:rPr lang="en-US" sz="2000">
                <a:latin typeface="微软雅黑" panose="020B0503020204020204" charset="-122"/>
                <a:ea typeface="微软雅黑" panose="020B0503020204020204" charset="-122"/>
                <a:cs typeface="微软雅黑" panose="020B0503020204020204" charset="-122"/>
                <a:sym typeface="+mn-ea"/>
              </a:rPr>
              <a:t>CH</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CHXCHXCH</a:t>
            </a:r>
            <a:r>
              <a:rPr lang="en-US" sz="2000" baseline="-25000">
                <a:latin typeface="微软雅黑" panose="020B0503020204020204" charset="-122"/>
                <a:ea typeface="微软雅黑" panose="020B0503020204020204" charset="-122"/>
                <a:cs typeface="微软雅黑" panose="020B0503020204020204" charset="-122"/>
                <a:sym typeface="+mn-ea"/>
              </a:rPr>
              <a:t>3</a:t>
            </a:r>
            <a:endParaRPr lang="en-US" altLang="en-US" sz="2000" baseline="-25000">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nvSpPr>
        <p:spPr>
          <a:xfrm>
            <a:off x="736600" y="4080510"/>
            <a:ext cx="6769735" cy="1938020"/>
          </a:xfrm>
          <a:prstGeom prst="rect">
            <a:avLst/>
          </a:prstGeom>
          <a:noFill/>
          <a:ln w="9525">
            <a:noFill/>
          </a:ln>
        </p:spPr>
        <p:txBody>
          <a:bodyPr wrap="square">
            <a:sp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3.</a:t>
            </a:r>
            <a:r>
              <a:rPr lang="zh-CN" sz="2000" b="0">
                <a:solidFill>
                  <a:schemeClr val="tx1"/>
                </a:solidFill>
                <a:latin typeface="微软雅黑" panose="020B0503020204020204" charset="-122"/>
                <a:ea typeface="微软雅黑" panose="020B0503020204020204" charset="-122"/>
                <a:cs typeface="微软雅黑" panose="020B0503020204020204" charset="-122"/>
              </a:rPr>
              <a:t>官能团的消除</a:t>
            </a:r>
            <a:r>
              <a:rPr lang="en-US" sz="2000" b="0">
                <a:solidFill>
                  <a:schemeClr val="tx1"/>
                </a:solidFill>
                <a:latin typeface="微软雅黑" panose="020B0503020204020204" charset="-122"/>
                <a:ea typeface="微软雅黑" panose="020B0503020204020204" charset="-122"/>
                <a:cs typeface="微软雅黑" panose="020B0503020204020204" charset="-122"/>
              </a:rPr>
              <a:t>(</a:t>
            </a:r>
            <a:r>
              <a:rPr lang="en-US"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0">
                <a:solidFill>
                  <a:schemeClr val="tx1"/>
                </a:solidFill>
                <a:latin typeface="微软雅黑" panose="020B0503020204020204" charset="-122"/>
                <a:ea typeface="微软雅黑" panose="020B0503020204020204" charset="-122"/>
                <a:cs typeface="微软雅黑" panose="020B0503020204020204" charset="-122"/>
              </a:rPr>
              <a:t>通过加成反应消除不饱和键</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双键、三键</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a:t>
            </a:r>
            <a:r>
              <a:rPr lang="en-US" sz="2000" b="0">
                <a:solidFill>
                  <a:schemeClr val="tx1"/>
                </a:solidFill>
                <a:latin typeface="微软雅黑" panose="020B0503020204020204" charset="-122"/>
                <a:ea typeface="微软雅黑" panose="020B0503020204020204" charset="-122"/>
                <a:cs typeface="微软雅黑" panose="020B0503020204020204" charset="-122"/>
              </a:rPr>
              <a:t>(</a:t>
            </a:r>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a:solidFill>
                  <a:schemeClr val="tx1"/>
                </a:solidFill>
                <a:latin typeface="微软雅黑" panose="020B0503020204020204" charset="-122"/>
                <a:ea typeface="微软雅黑" panose="020B0503020204020204" charset="-122"/>
                <a:cs typeface="微软雅黑" panose="020B0503020204020204" charset="-122"/>
              </a:rPr>
              <a:t>通过消去、氧化、酯化反应消除羟基。</a:t>
            </a:r>
            <a:r>
              <a:rPr lang="en-US" sz="2000" b="0">
                <a:solidFill>
                  <a:schemeClr val="tx1"/>
                </a:solidFill>
                <a:latin typeface="微软雅黑" panose="020B0503020204020204" charset="-122"/>
                <a:ea typeface="微软雅黑" panose="020B0503020204020204" charset="-122"/>
                <a:cs typeface="微软雅黑" panose="020B0503020204020204" charset="-122"/>
              </a:rPr>
              <a:t></a:t>
            </a:r>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3" name="文本框 2"/>
          <p:cNvSpPr txBox="1"/>
          <p:nvPr/>
        </p:nvSpPr>
        <p:spPr>
          <a:xfrm>
            <a:off x="731520" y="935990"/>
            <a:ext cx="6096000" cy="1014730"/>
          </a:xfrm>
          <a:prstGeom prst="rect">
            <a:avLst/>
          </a:prstGeom>
          <a:noFill/>
        </p:spPr>
        <p:txBody>
          <a:bodyPr wrap="square" rtlCol="0" anchor="t">
            <a:spAutoFit/>
          </a:bodyPr>
          <a:p>
            <a:pPr indent="0" fontAlgn="auto">
              <a:lnSpc>
                <a:spcPct val="150000"/>
              </a:lnSpc>
            </a:pPr>
            <a:r>
              <a:rPr lang="en-US" sz="2000">
                <a:latin typeface="微软雅黑" panose="020B0503020204020204" charset="-122"/>
                <a:ea typeface="微软雅黑" panose="020B0503020204020204" charset="-122"/>
                <a:cs typeface="微软雅黑" panose="020B0503020204020204" charset="-122"/>
                <a:sym typeface="+mn-ea"/>
              </a:rPr>
              <a:t>(3)</a:t>
            </a:r>
            <a:r>
              <a:rPr lang="zh-CN" sz="2000">
                <a:latin typeface="微软雅黑" panose="020B0503020204020204" charset="-122"/>
                <a:ea typeface="微软雅黑" panose="020B0503020204020204" charset="-122"/>
                <a:cs typeface="微软雅黑" panose="020B0503020204020204" charset="-122"/>
                <a:sym typeface="+mn-ea"/>
              </a:rPr>
              <a:t>通过加成反应或氧化反应消除醛基。</a:t>
            </a:r>
            <a:r>
              <a:rPr lang="en-US" sz="2000">
                <a:latin typeface="微软雅黑" panose="020B0503020204020204" charset="-122"/>
                <a:ea typeface="微软雅黑" panose="020B0503020204020204" charset="-122"/>
                <a:cs typeface="微软雅黑" panose="020B0503020204020204" charset="-122"/>
                <a:sym typeface="+mn-ea"/>
              </a:rPr>
              <a:t>(4)</a:t>
            </a:r>
            <a:r>
              <a:rPr lang="zh-CN" sz="2000">
                <a:latin typeface="微软雅黑" panose="020B0503020204020204" charset="-122"/>
                <a:ea typeface="微软雅黑" panose="020B0503020204020204" charset="-122"/>
                <a:cs typeface="微软雅黑" panose="020B0503020204020204" charset="-122"/>
                <a:sym typeface="+mn-ea"/>
              </a:rPr>
              <a:t>通过水解反应消除酯基、肽键、碳卤键。</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344" name="文本框 343"/>
          <p:cNvSpPr txBox="1"/>
          <p:nvPr/>
        </p:nvSpPr>
        <p:spPr>
          <a:xfrm>
            <a:off x="731520" y="1950720"/>
            <a:ext cx="10560050" cy="239966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官能团的保护</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酚羟基的保护</a:t>
            </a:r>
            <a:r>
              <a:rPr lang="en-US" sz="2000" b="0">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因酚羟基易被氧化</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所以在氧化其他基团前可以先使其与</a:t>
            </a:r>
            <a:r>
              <a:rPr lang="en-US" sz="2000" b="0" u="wavy">
                <a:solidFill>
                  <a:srgbClr val="FF0000"/>
                </a:solidFill>
                <a:latin typeface="微软雅黑" panose="020B0503020204020204" charset="-122"/>
                <a:ea typeface="微软雅黑" panose="020B0503020204020204" charset="-122"/>
                <a:cs typeface="微软雅黑" panose="020B0503020204020204" charset="-122"/>
              </a:rPr>
              <a:t>NaOH</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反应</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或与</a:t>
            </a:r>
            <a:r>
              <a:rPr lang="en-US" sz="2000" b="0" u="wavy">
                <a:solidFill>
                  <a:srgbClr val="FF0000"/>
                </a:solidFill>
                <a:latin typeface="微软雅黑" panose="020B0503020204020204" charset="-122"/>
                <a:ea typeface="微软雅黑" panose="020B0503020204020204" charset="-122"/>
                <a:cs typeface="微软雅黑" panose="020B0503020204020204" charset="-122"/>
              </a:rPr>
              <a:t>CH</a:t>
            </a:r>
            <a:r>
              <a:rPr lang="en-US" sz="2000" b="0" u="wavy" baseline="-25000">
                <a:solidFill>
                  <a:srgbClr val="FF0000"/>
                </a:solidFill>
                <a:latin typeface="微软雅黑" panose="020B0503020204020204" charset="-122"/>
                <a:ea typeface="微软雅黑" panose="020B0503020204020204" charset="-122"/>
                <a:cs typeface="微软雅黑" panose="020B0503020204020204" charset="-122"/>
              </a:rPr>
              <a:t>3</a:t>
            </a:r>
            <a:r>
              <a:rPr lang="en-US" sz="2000" b="0" u="wavy">
                <a:solidFill>
                  <a:srgbClr val="FF0000"/>
                </a:solidFill>
                <a:latin typeface="微软雅黑" panose="020B0503020204020204" charset="-122"/>
                <a:ea typeface="微软雅黑" panose="020B0503020204020204" charset="-122"/>
                <a:cs typeface="微软雅黑" panose="020B0503020204020204" charset="-122"/>
              </a:rPr>
              <a:t>I</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反应</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把</a:t>
            </a:r>
            <a:r>
              <a:rPr lang="en-US" sz="2000" b="0" u="wavy">
                <a:solidFill>
                  <a:srgbClr val="FF0000"/>
                </a:solidFill>
                <a:latin typeface="微软雅黑" panose="020B0503020204020204" charset="-122"/>
                <a:ea typeface="微软雅黑" panose="020B0503020204020204" charset="-122"/>
                <a:cs typeface="微软雅黑" panose="020B0503020204020204" charset="-122"/>
              </a:rPr>
              <a:t>—OH</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变为</a:t>
            </a:r>
            <a:r>
              <a:rPr lang="en-US" sz="2000" b="0" u="wavy">
                <a:solidFill>
                  <a:srgbClr val="FF0000"/>
                </a:solidFill>
                <a:latin typeface="微软雅黑" panose="020B0503020204020204" charset="-122"/>
                <a:ea typeface="微软雅黑" panose="020B0503020204020204" charset="-122"/>
                <a:cs typeface="微软雅黑" panose="020B0503020204020204" charset="-122"/>
              </a:rPr>
              <a:t>—ONa(</a:t>
            </a:r>
            <a:r>
              <a:rPr lang="zh-CN" sz="2000" b="0" u="wavy">
                <a:solidFill>
                  <a:srgbClr val="FF0000"/>
                </a:solidFill>
                <a:latin typeface="微软雅黑" panose="020B0503020204020204" charset="-122"/>
                <a:ea typeface="微软雅黑" panose="020B0503020204020204" charset="-122"/>
                <a:cs typeface="微软雅黑" panose="020B0503020204020204" charset="-122"/>
              </a:rPr>
              <a:t>或</a:t>
            </a:r>
            <a:r>
              <a:rPr lang="en-US" sz="2000" b="0" u="wavy">
                <a:solidFill>
                  <a:srgbClr val="FF0000"/>
                </a:solidFill>
                <a:latin typeface="微软雅黑" panose="020B0503020204020204" charset="-122"/>
                <a:ea typeface="微软雅黑" panose="020B0503020204020204" charset="-122"/>
                <a:cs typeface="微软雅黑" panose="020B0503020204020204" charset="-122"/>
              </a:rPr>
              <a:t>—OCH</a:t>
            </a:r>
            <a:r>
              <a:rPr lang="en-US" sz="2000" b="0" u="wavy" baseline="-25000">
                <a:solidFill>
                  <a:srgbClr val="FF0000"/>
                </a:solidFill>
                <a:latin typeface="微软雅黑" panose="020B0503020204020204" charset="-122"/>
                <a:ea typeface="微软雅黑" panose="020B0503020204020204" charset="-122"/>
                <a:cs typeface="微软雅黑" panose="020B0503020204020204" charset="-122"/>
              </a:rPr>
              <a:t>3</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将其保护起来</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待氧化后再酸化将其转变为</a:t>
            </a:r>
            <a:r>
              <a:rPr lang="en-US" sz="2000" b="0" u="wavy">
                <a:solidFill>
                  <a:srgbClr val="FF0000"/>
                </a:solidFill>
                <a:latin typeface="微软雅黑" panose="020B0503020204020204" charset="-122"/>
                <a:ea typeface="微软雅黑" panose="020B0503020204020204" charset="-122"/>
                <a:cs typeface="微软雅黑" panose="020B0503020204020204" charset="-122"/>
              </a:rPr>
              <a:t>—OH</a:t>
            </a:r>
            <a:r>
              <a:rPr lang="zh-CN" sz="2000" b="0" u="wavy">
                <a:solidFill>
                  <a:srgbClr val="FF0000"/>
                </a:solidFill>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(2)</a:t>
            </a:r>
            <a:r>
              <a:rPr lang="zh-CN" sz="2000" b="0">
                <a:latin typeface="微软雅黑" panose="020B0503020204020204" charset="-122"/>
                <a:ea typeface="微软雅黑" panose="020B0503020204020204" charset="-122"/>
                <a:cs typeface="微软雅黑" panose="020B0503020204020204" charset="-122"/>
              </a:rPr>
              <a:t>碳碳双键的保护</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碳碳双键容易被氧化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在氧化其他基团前可以利用其与</a:t>
            </a:r>
            <a:r>
              <a:rPr lang="en-US" sz="2000" b="0">
                <a:latin typeface="微软雅黑" panose="020B0503020204020204" charset="-122"/>
                <a:ea typeface="微软雅黑" panose="020B0503020204020204" charset="-122"/>
                <a:cs typeface="微软雅黑" panose="020B0503020204020204" charset="-122"/>
              </a:rPr>
              <a:t>HCl</a:t>
            </a:r>
            <a:r>
              <a:rPr lang="zh-CN" sz="2000" b="0">
                <a:latin typeface="微软雅黑" panose="020B0503020204020204" charset="-122"/>
                <a:ea typeface="微软雅黑" panose="020B0503020204020204" charset="-122"/>
                <a:cs typeface="微软雅黑" panose="020B0503020204020204" charset="-122"/>
              </a:rPr>
              <a:t>等的加成反应将其保护起来</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待氧化后再利用消去反应转变为碳碳双键。</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31520" y="4274185"/>
            <a:ext cx="10560050" cy="147637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氨基</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的保护</a:t>
            </a:r>
            <a:r>
              <a:rPr lang="en-US" sz="2000" b="0">
                <a:latin typeface="微软雅黑" panose="020B0503020204020204" charset="-122"/>
                <a:ea typeface="微软雅黑" panose="020B0503020204020204" charset="-122"/>
                <a:cs typeface="微软雅黑" panose="020B0503020204020204" charset="-122"/>
              </a:rPr>
              <a:t>:①</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如在对硝基甲苯合成对氨基苯甲酸的过程中应先把</a:t>
            </a:r>
            <a:r>
              <a:rPr lang="en-US" sz="2000" b="0" u="wavy">
                <a:solidFill>
                  <a:srgbClr val="FF0000"/>
                </a:solidFill>
                <a:latin typeface="微软雅黑" panose="020B0503020204020204" charset="-122"/>
                <a:ea typeface="微软雅黑" panose="020B0503020204020204" charset="-122"/>
                <a:cs typeface="微软雅黑" panose="020B0503020204020204" charset="-122"/>
              </a:rPr>
              <a:t>—CH</a:t>
            </a:r>
            <a:r>
              <a:rPr lang="en-US" sz="2000" b="0" u="wavy" baseline="-25000">
                <a:solidFill>
                  <a:srgbClr val="FF0000"/>
                </a:solidFill>
                <a:latin typeface="微软雅黑" panose="020B0503020204020204" charset="-122"/>
                <a:ea typeface="微软雅黑" panose="020B0503020204020204" charset="-122"/>
                <a:cs typeface="微软雅黑" panose="020B0503020204020204" charset="-122"/>
              </a:rPr>
              <a:t>3</a:t>
            </a:r>
            <a:r>
              <a:rPr lang="zh-CN" sz="2000" b="0" u="wavy">
                <a:solidFill>
                  <a:srgbClr val="FF0000"/>
                </a:solidFill>
                <a:latin typeface="微软雅黑" panose="020B0503020204020204" charset="-122"/>
                <a:ea typeface="微软雅黑" panose="020B0503020204020204" charset="-122"/>
                <a:cs typeface="微软雅黑" panose="020B0503020204020204" charset="-122"/>
              </a:rPr>
              <a:t>氧化成</a:t>
            </a:r>
            <a:r>
              <a:rPr lang="en-US" sz="2000" b="0" u="wavy">
                <a:solidFill>
                  <a:srgbClr val="FF0000"/>
                </a:solidFill>
                <a:latin typeface="微软雅黑" panose="020B0503020204020204" charset="-122"/>
                <a:ea typeface="微软雅黑" panose="020B0503020204020204" charset="-122"/>
                <a:cs typeface="微软雅黑" panose="020B0503020204020204" charset="-122"/>
              </a:rPr>
              <a:t>—COOH</a:t>
            </a:r>
            <a:r>
              <a:rPr lang="zh-CN" sz="2000" b="0" u="wavy">
                <a:solidFill>
                  <a:srgbClr val="FF0000"/>
                </a:solidFill>
                <a:latin typeface="微软雅黑" panose="020B0503020204020204" charset="-122"/>
                <a:ea typeface="微软雅黑" panose="020B0503020204020204" charset="-122"/>
                <a:cs typeface="微软雅黑" panose="020B0503020204020204" charset="-122"/>
              </a:rPr>
              <a:t>之后</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再把</a:t>
            </a:r>
            <a:r>
              <a:rPr lang="en-US" sz="2000" b="0" u="wavy">
                <a:solidFill>
                  <a:srgbClr val="FF0000"/>
                </a:solidFill>
                <a:latin typeface="微软雅黑" panose="020B0503020204020204" charset="-122"/>
                <a:ea typeface="微软雅黑" panose="020B0503020204020204" charset="-122"/>
                <a:cs typeface="微软雅黑" panose="020B0503020204020204" charset="-122"/>
              </a:rPr>
              <a:t>—NO</a:t>
            </a:r>
            <a:r>
              <a:rPr lang="en-US" sz="2000" b="0" u="wavy" baseline="-25000">
                <a:solidFill>
                  <a:srgbClr val="FF0000"/>
                </a:solidFill>
                <a:latin typeface="微软雅黑" panose="020B0503020204020204" charset="-122"/>
                <a:ea typeface="微软雅黑" panose="020B0503020204020204" charset="-122"/>
                <a:cs typeface="微软雅黑" panose="020B0503020204020204" charset="-122"/>
              </a:rPr>
              <a:t>2</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反应条件</a:t>
            </a:r>
            <a:r>
              <a:rPr lang="en-US" sz="2000" b="0" u="wavy">
                <a:solidFill>
                  <a:srgbClr val="FF0000"/>
                </a:solidFill>
                <a:latin typeface="微软雅黑" panose="020B0503020204020204" charset="-122"/>
                <a:ea typeface="微软雅黑" panose="020B0503020204020204" charset="-122"/>
                <a:cs typeface="微软雅黑" panose="020B0503020204020204" charset="-122"/>
              </a:rPr>
              <a:t>:Fe</a:t>
            </a:r>
            <a:r>
              <a:rPr lang="zh-CN" sz="2000" b="0" u="wavy">
                <a:solidFill>
                  <a:srgbClr val="FF0000"/>
                </a:solidFill>
                <a:latin typeface="微软雅黑" panose="020B0503020204020204" charset="-122"/>
                <a:ea typeface="微软雅黑" panose="020B0503020204020204" charset="-122"/>
                <a:cs typeface="微软雅黑" panose="020B0503020204020204" charset="-122"/>
              </a:rPr>
              <a:t>、</a:t>
            </a:r>
            <a:r>
              <a:rPr lang="en-US" sz="2000" b="0" u="wavy">
                <a:solidFill>
                  <a:srgbClr val="FF0000"/>
                </a:solidFill>
                <a:latin typeface="微软雅黑" panose="020B0503020204020204" charset="-122"/>
                <a:ea typeface="微软雅黑" panose="020B0503020204020204" charset="-122"/>
                <a:cs typeface="微软雅黑" panose="020B0503020204020204" charset="-122"/>
              </a:rPr>
              <a:t>HCl)</a:t>
            </a:r>
            <a:r>
              <a:rPr lang="zh-CN" sz="2000" b="0" u="wavy">
                <a:solidFill>
                  <a:srgbClr val="FF0000"/>
                </a:solidFill>
                <a:latin typeface="微软雅黑" panose="020B0503020204020204" charset="-122"/>
                <a:ea typeface="微软雅黑" panose="020B0503020204020204" charset="-122"/>
                <a:cs typeface="微软雅黑" panose="020B0503020204020204" charset="-122"/>
              </a:rPr>
              <a:t>还原为</a:t>
            </a:r>
            <a:r>
              <a:rPr lang="en-US" sz="2000" b="0" u="wavy">
                <a:solidFill>
                  <a:srgbClr val="FF0000"/>
                </a:solidFill>
                <a:latin typeface="微软雅黑" panose="020B0503020204020204" charset="-122"/>
                <a:ea typeface="微软雅黑" panose="020B0503020204020204" charset="-122"/>
                <a:cs typeface="微软雅黑" panose="020B0503020204020204" charset="-122"/>
              </a:rPr>
              <a:t>—NH</a:t>
            </a:r>
            <a:r>
              <a:rPr lang="en-US" sz="2000" b="0" u="wavy" baseline="-25000">
                <a:solidFill>
                  <a:srgbClr val="FF0000"/>
                </a:solidFill>
                <a:latin typeface="微软雅黑" panose="020B0503020204020204" charset="-122"/>
                <a:ea typeface="微软雅黑" panose="020B0503020204020204" charset="-122"/>
                <a:cs typeface="微软雅黑" panose="020B0503020204020204" charset="-122"/>
              </a:rPr>
              <a:t>2</a:t>
            </a:r>
            <a:r>
              <a:rPr lang="zh-CN"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防止当酸性</a:t>
            </a:r>
            <a:r>
              <a:rPr lang="en-US" sz="2000" b="0">
                <a:latin typeface="微软雅黑" panose="020B0503020204020204" charset="-122"/>
                <a:ea typeface="微软雅黑" panose="020B0503020204020204" charset="-122"/>
                <a:cs typeface="微软雅黑" panose="020B0503020204020204" charset="-122"/>
              </a:rPr>
              <a:t>KMnO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氧化</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时</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具有还原性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也被氧化。</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344" name="文本框 343"/>
          <p:cNvSpPr txBox="1"/>
          <p:nvPr/>
        </p:nvSpPr>
        <p:spPr>
          <a:xfrm>
            <a:off x="635000" y="1029335"/>
            <a:ext cx="10846435" cy="1484630"/>
          </a:xfrm>
          <a:prstGeom prst="rect">
            <a:avLst/>
          </a:prstGeom>
          <a:noFill/>
          <a:ln w="9525">
            <a:noFill/>
          </a:ln>
        </p:spPr>
        <p:txBody>
          <a:bodyPr wrap="square">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如在对氨基甲苯合成对氨基苯甲酸的过程中应先使其与醋酸酐反应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把</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变为</a:t>
            </a:r>
            <a:r>
              <a:rPr lang="en-US" sz="2000" b="0">
                <a:latin typeface="微软雅黑" panose="020B0503020204020204" charset="-122"/>
                <a:ea typeface="微软雅黑" panose="020B0503020204020204" charset="-122"/>
                <a:cs typeface="微软雅黑" panose="020B0503020204020204" charset="-122"/>
              </a:rPr>
              <a:t>—NHCOCH</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保护起来</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待</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被</a:t>
            </a:r>
            <a:r>
              <a:rPr lang="en-US" sz="2000" b="0">
                <a:latin typeface="微软雅黑" panose="020B0503020204020204" charset="-122"/>
                <a:ea typeface="微软雅黑" panose="020B0503020204020204" charset="-122"/>
                <a:cs typeface="微软雅黑" panose="020B0503020204020204" charset="-122"/>
              </a:rPr>
              <a:t>KMnO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氧化成</a:t>
            </a:r>
            <a:r>
              <a:rPr lang="en-US" sz="2000" b="0">
                <a:latin typeface="微软雅黑" panose="020B0503020204020204" charset="-122"/>
                <a:ea typeface="微软雅黑" panose="020B0503020204020204" charset="-122"/>
                <a:cs typeface="微软雅黑" panose="020B0503020204020204" charset="-122"/>
              </a:rPr>
              <a:t>—COOH</a:t>
            </a:r>
            <a:r>
              <a:rPr lang="zh-CN" sz="2000" b="0">
                <a:latin typeface="微软雅黑" panose="020B0503020204020204" charset="-122"/>
                <a:ea typeface="微软雅黑" panose="020B0503020204020204" charset="-122"/>
                <a:cs typeface="微软雅黑" panose="020B0503020204020204" charset="-122"/>
              </a:rPr>
              <a:t>后</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再在酸性条件下加热</a:t>
            </a:r>
            <a:r>
              <a:rPr lang="en-US" sz="2000" b="0">
                <a:latin typeface="微软雅黑" panose="020B0503020204020204" charset="-122"/>
                <a:ea typeface="微软雅黑" panose="020B0503020204020204" charset="-122"/>
                <a:cs typeface="微软雅黑" panose="020B0503020204020204" charset="-122"/>
              </a:rPr>
              <a:t>,—NHCOCH</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水解转化为</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35000" y="260413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兰亭中黑_GBK" charset="0"/>
              </a:rPr>
              <a:t>归纳总结</a:t>
            </a:r>
            <a:r>
              <a:rPr lang="zh-CN" sz="2000" b="0">
                <a:solidFill>
                  <a:srgbClr val="FF0000"/>
                </a:solidFill>
                <a:latin typeface="微软雅黑" panose="020B0503020204020204" charset="-122"/>
                <a:ea typeface="微软雅黑" panose="020B0503020204020204" charset="-122"/>
                <a:cs typeface="方正兰亭中黑_GBK" charset="0"/>
              </a:rPr>
              <a:t>常见的信息反应</a:t>
            </a:r>
            <a:r>
              <a:rPr lang="zh-CN" b="0">
                <a:cs typeface="方正书宋_GBK" charset="0"/>
              </a:rPr>
              <a:t>　</a:t>
            </a:r>
            <a:endParaRPr lang="zh-CN" altLang="en-US" b="0">
              <a:cs typeface="方正书宋_GBK" charset="0"/>
            </a:endParaRPr>
          </a:p>
        </p:txBody>
      </p:sp>
      <p:sp>
        <p:nvSpPr>
          <p:cNvPr id="4" name="文本框 3"/>
          <p:cNvSpPr txBox="1"/>
          <p:nvPr/>
        </p:nvSpPr>
        <p:spPr>
          <a:xfrm>
            <a:off x="635000" y="303784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共轭二烯烃的</a:t>
            </a:r>
            <a:r>
              <a:rPr lang="en-US" sz="2000" b="0">
                <a:latin typeface="微软雅黑" panose="020B0503020204020204" charset="-122"/>
                <a:ea typeface="微软雅黑" panose="020B0503020204020204" charset="-122"/>
                <a:cs typeface="微软雅黑" panose="020B0503020204020204" charset="-122"/>
              </a:rPr>
              <a:t>1,4-</a:t>
            </a:r>
            <a:r>
              <a:rPr lang="zh-CN" sz="2000" b="0">
                <a:latin typeface="微软雅黑" panose="020B0503020204020204" charset="-122"/>
                <a:ea typeface="微软雅黑" panose="020B0503020204020204" charset="-122"/>
                <a:cs typeface="微软雅黑" panose="020B0503020204020204" charset="-122"/>
              </a:rPr>
              <a:t>加成反应</a:t>
            </a:r>
            <a:r>
              <a:rPr lang="en-US" sz="2000" b="0">
                <a:latin typeface="微软雅黑" panose="020B0503020204020204" charset="-122"/>
                <a:ea typeface="微软雅黑" panose="020B0503020204020204" charset="-122"/>
                <a:cs typeface="微软雅黑" panose="020B0503020204020204" charset="-122"/>
              </a:rPr>
              <a:t>:①</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4403090" y="3038475"/>
            <a:ext cx="1860550" cy="454025"/>
          </a:xfrm>
          <a:prstGeom prst="rect">
            <a:avLst/>
          </a:prstGeom>
          <a:noFill/>
          <a:ln w="9525">
            <a:noFill/>
          </a:ln>
        </p:spPr>
      </p:pic>
      <p:sp>
        <p:nvSpPr>
          <p:cNvPr id="345" name="文本框 344"/>
          <p:cNvSpPr txBox="1"/>
          <p:nvPr/>
        </p:nvSpPr>
        <p:spPr>
          <a:xfrm>
            <a:off x="6146165" y="307911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+Br</a:t>
            </a:r>
            <a:r>
              <a:rPr lang="en-US" sz="2000" b="0" baseline="-25000">
                <a:latin typeface="微软雅黑" panose="020B0503020204020204" charset="-122"/>
                <a:ea typeface="微软雅黑" panose="020B0503020204020204" charset="-122"/>
                <a:cs typeface="Times New Roman" panose="02020603050405020304" charset="0"/>
              </a:rPr>
              <a:t>2</a:t>
            </a:r>
            <a:endParaRPr lang="en-US" altLang="en-US" sz="2000" b="0" baseline="-25000">
              <a:latin typeface="微软雅黑" panose="020B0503020204020204" charset="-122"/>
              <a:ea typeface="微软雅黑" panose="020B0503020204020204" charset="-122"/>
              <a:cs typeface="Times New Roman" panose="02020603050405020304" charset="0"/>
            </a:endParaRPr>
          </a:p>
        </p:txBody>
      </p:sp>
      <p:sp>
        <p:nvSpPr>
          <p:cNvPr id="347" name="文本框 346"/>
          <p:cNvSpPr txBox="1"/>
          <p:nvPr/>
        </p:nvSpPr>
        <p:spPr>
          <a:xfrm>
            <a:off x="863600" y="4069080"/>
            <a:ext cx="5080000" cy="368300"/>
          </a:xfrm>
          <a:prstGeom prst="rect">
            <a:avLst/>
          </a:prstGeom>
          <a:noFill/>
          <a:ln w="9525">
            <a:noFill/>
          </a:ln>
        </p:spPr>
        <p:txBody>
          <a:bodyPr>
            <a:spAutoFit/>
          </a:bodyPr>
          <a:p>
            <a:pPr indent="0"/>
            <a:r>
              <a:rPr lang="en-US" b="0">
                <a:latin typeface="NEU-BZ" charset="0"/>
                <a:ea typeface="宋体" panose="02010600030101010101" pitchFamily="2" charset="-122"/>
              </a:rPr>
              <a:t>②</a:t>
            </a:r>
            <a:endParaRPr lang="en-US" altLang="en-US" b="0">
              <a:latin typeface="NEU-BZ" charset="0"/>
              <a:ea typeface="宋体" panose="02010600030101010101" pitchFamily="2" charset="-122"/>
            </a:endParaRPr>
          </a:p>
        </p:txBody>
      </p:sp>
      <p:pic>
        <p:nvPicPr>
          <p:cNvPr id="7" name="图片 6"/>
          <p:cNvPicPr/>
          <p:nvPr/>
        </p:nvPicPr>
        <p:blipFill>
          <a:blip r:embed="rId2"/>
          <a:stretch>
            <a:fillRect/>
          </a:stretch>
        </p:blipFill>
        <p:spPr>
          <a:xfrm>
            <a:off x="1231265" y="4027805"/>
            <a:ext cx="548005" cy="503555"/>
          </a:xfrm>
          <a:prstGeom prst="rect">
            <a:avLst/>
          </a:prstGeom>
          <a:noFill/>
          <a:ln w="9525">
            <a:noFill/>
          </a:ln>
        </p:spPr>
      </p:pic>
      <p:sp>
        <p:nvSpPr>
          <p:cNvPr id="348" name="文本框 347"/>
          <p:cNvSpPr txBox="1"/>
          <p:nvPr/>
        </p:nvSpPr>
        <p:spPr>
          <a:xfrm>
            <a:off x="1892300" y="4069080"/>
            <a:ext cx="95250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Times New Roman" panose="02020603050405020304" charset="0"/>
              </a:rPr>
              <a:t>+</a:t>
            </a:r>
            <a:r>
              <a:rPr lang="en-US" sz="2000" b="0">
                <a:latin typeface="微软雅黑" panose="020B0503020204020204" charset="-122"/>
                <a:ea typeface="微软雅黑" panose="020B0503020204020204" charset="-122"/>
                <a:cs typeface="方正书宋_GBK" charset="0"/>
              </a:rPr>
              <a:t>‖</a:t>
            </a:r>
            <a:endParaRPr lang="en-US" altLang="en-US" sz="2000" b="0">
              <a:latin typeface="微软雅黑" panose="020B0503020204020204" charset="-122"/>
              <a:ea typeface="微软雅黑" panose="020B0503020204020204" charset="-122"/>
              <a:cs typeface="方正书宋_GBK" charset="0"/>
            </a:endParaRPr>
          </a:p>
        </p:txBody>
      </p:sp>
      <p:pic>
        <p:nvPicPr>
          <p:cNvPr id="8" name="图片 7"/>
          <p:cNvPicPr/>
          <p:nvPr/>
        </p:nvPicPr>
        <p:blipFill>
          <a:blip r:embed="rId3"/>
          <a:stretch>
            <a:fillRect/>
          </a:stretch>
        </p:blipFill>
        <p:spPr>
          <a:xfrm>
            <a:off x="2514600" y="4229735"/>
            <a:ext cx="431165" cy="207645"/>
          </a:xfrm>
          <a:prstGeom prst="rect">
            <a:avLst/>
          </a:prstGeom>
          <a:noFill/>
          <a:ln w="9525">
            <a:noFill/>
          </a:ln>
        </p:spPr>
      </p:pic>
      <p:pic>
        <p:nvPicPr>
          <p:cNvPr id="349" name="图片 348"/>
          <p:cNvPicPr/>
          <p:nvPr/>
        </p:nvPicPr>
        <p:blipFill>
          <a:blip r:embed="rId4"/>
          <a:stretch>
            <a:fillRect/>
          </a:stretch>
        </p:blipFill>
        <p:spPr>
          <a:xfrm>
            <a:off x="3136265" y="3961130"/>
            <a:ext cx="1104265" cy="672465"/>
          </a:xfrm>
          <a:prstGeom prst="rect">
            <a:avLst/>
          </a:prstGeom>
          <a:noFill/>
          <a:ln w="9525">
            <a:noFill/>
          </a:ln>
        </p:spPr>
      </p:pic>
      <p:sp>
        <p:nvSpPr>
          <p:cNvPr id="350" name="文本框 349"/>
          <p:cNvSpPr txBox="1"/>
          <p:nvPr/>
        </p:nvSpPr>
        <p:spPr>
          <a:xfrm>
            <a:off x="4240530" y="4229734"/>
            <a:ext cx="5080000" cy="368300"/>
          </a:xfrm>
          <a:prstGeom prst="rect">
            <a:avLst/>
          </a:prstGeom>
          <a:noFill/>
          <a:ln w="9525">
            <a:noFill/>
          </a:ln>
        </p:spPr>
        <p:txBody>
          <a:bodyPr>
            <a:spAutoFit/>
          </a:bodyPr>
          <a:p>
            <a:pPr indent="0"/>
            <a:r>
              <a:rPr lang="zh-CN" b="0">
                <a:cs typeface="方正楷体_GBK" charset="0"/>
              </a:rPr>
              <a:t>。</a:t>
            </a:r>
            <a:endParaRPr lang="zh-CN" altLang="en-US" b="0">
              <a:cs typeface="方正楷体_GBK" charset="0"/>
            </a:endParaRPr>
          </a:p>
        </p:txBody>
      </p:sp>
      <p:grpSp>
        <p:nvGrpSpPr>
          <p:cNvPr id="10" name="组合 9"/>
          <p:cNvGrpSpPr/>
          <p:nvPr/>
        </p:nvGrpSpPr>
        <p:grpSpPr>
          <a:xfrm>
            <a:off x="6858635" y="3037840"/>
            <a:ext cx="3059430" cy="755650"/>
            <a:chOff x="10801" y="4784"/>
            <a:chExt cx="4818" cy="1190"/>
          </a:xfrm>
        </p:grpSpPr>
        <p:pic>
          <p:nvPicPr>
            <p:cNvPr id="6" name="图片 5"/>
            <p:cNvPicPr/>
            <p:nvPr/>
          </p:nvPicPr>
          <p:blipFill>
            <a:blip r:embed="rId3"/>
            <a:stretch>
              <a:fillRect/>
            </a:stretch>
          </p:blipFill>
          <p:spPr>
            <a:xfrm>
              <a:off x="10801" y="4951"/>
              <a:ext cx="840" cy="461"/>
            </a:xfrm>
            <a:prstGeom prst="rect">
              <a:avLst/>
            </a:prstGeom>
            <a:noFill/>
            <a:ln w="9525">
              <a:noFill/>
            </a:ln>
          </p:spPr>
        </p:pic>
        <p:pic>
          <p:nvPicPr>
            <p:cNvPr id="346" name="图片 345"/>
            <p:cNvPicPr/>
            <p:nvPr/>
          </p:nvPicPr>
          <p:blipFill>
            <a:blip r:embed="rId5"/>
            <a:stretch>
              <a:fillRect/>
            </a:stretch>
          </p:blipFill>
          <p:spPr>
            <a:xfrm>
              <a:off x="11641" y="4784"/>
              <a:ext cx="3172" cy="1191"/>
            </a:xfrm>
            <a:prstGeom prst="rect">
              <a:avLst/>
            </a:prstGeom>
            <a:noFill/>
            <a:ln w="9525">
              <a:noFill/>
            </a:ln>
          </p:spPr>
        </p:pic>
        <p:sp>
          <p:nvSpPr>
            <p:cNvPr id="9" name="文本框 8"/>
            <p:cNvSpPr txBox="1"/>
            <p:nvPr/>
          </p:nvSpPr>
          <p:spPr>
            <a:xfrm>
              <a:off x="14919" y="5090"/>
              <a:ext cx="701" cy="580"/>
            </a:xfrm>
            <a:prstGeom prst="rect">
              <a:avLst/>
            </a:prstGeom>
            <a:noFill/>
          </p:spPr>
          <p:txBody>
            <a:bodyPr wrap="square" rtlCol="0" anchor="t">
              <a:spAutoFit/>
            </a:bodyPr>
            <a:p>
              <a:r>
                <a:rPr lang="en-US">
                  <a:latin typeface="方正楷体_GBK" charset="0"/>
                  <a:ea typeface="宋体" panose="02010600030101010101" pitchFamily="2" charset="-122"/>
                  <a:cs typeface="Times New Roman" panose="02020603050405020304" charset="0"/>
                  <a:sym typeface="+mn-ea"/>
                </a:rPr>
                <a:t>;</a:t>
              </a:r>
              <a:endParaRPr lang="en-US" altLang="en-US">
                <a:latin typeface="方正楷体_GBK" charset="0"/>
                <a:ea typeface="宋体" panose="02010600030101010101" pitchFamily="2" charset="-122"/>
                <a:cs typeface="Times New Roman" panose="02020603050405020304" charset="0"/>
                <a:sym typeface="+mn-ea"/>
              </a:endParaRPr>
            </a:p>
          </p:txBody>
        </p:sp>
      </p:grpSp>
      <p:sp>
        <p:nvSpPr>
          <p:cNvPr id="11" name="文本框 10"/>
          <p:cNvSpPr txBox="1"/>
          <p:nvPr/>
        </p:nvSpPr>
        <p:spPr>
          <a:xfrm>
            <a:off x="723265" y="481711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烯烃被</a:t>
            </a:r>
            <a:r>
              <a:rPr lang="en-US" sz="2000" b="0">
                <a:latin typeface="微软雅黑" panose="020B0503020204020204" charset="-122"/>
                <a:ea typeface="微软雅黑" panose="020B0503020204020204" charset="-122"/>
                <a:cs typeface="微软雅黑" panose="020B0503020204020204" charset="-122"/>
              </a:rPr>
              <a:t>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氧化</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2" name="图片 11"/>
          <p:cNvPicPr/>
          <p:nvPr/>
        </p:nvPicPr>
        <p:blipFill>
          <a:blip r:embed="rId6"/>
          <a:stretch>
            <a:fillRect/>
          </a:stretch>
        </p:blipFill>
        <p:spPr>
          <a:xfrm>
            <a:off x="2696210" y="5391150"/>
            <a:ext cx="1544320" cy="324485"/>
          </a:xfrm>
          <a:prstGeom prst="rect">
            <a:avLst/>
          </a:prstGeom>
          <a:noFill/>
          <a:ln w="9525">
            <a:noFill/>
          </a:ln>
        </p:spPr>
      </p:pic>
      <p:pic>
        <p:nvPicPr>
          <p:cNvPr id="351" name="图片 350"/>
          <p:cNvPicPr/>
          <p:nvPr/>
        </p:nvPicPr>
        <p:blipFill>
          <a:blip r:embed="rId7"/>
          <a:stretch>
            <a:fillRect/>
          </a:stretch>
        </p:blipFill>
        <p:spPr>
          <a:xfrm>
            <a:off x="4240530" y="5335270"/>
            <a:ext cx="1145540" cy="524510"/>
          </a:xfrm>
          <a:prstGeom prst="rect">
            <a:avLst/>
          </a:prstGeom>
          <a:noFill/>
          <a:ln w="9525">
            <a:noFill/>
          </a:ln>
        </p:spPr>
      </p:pic>
      <p:sp>
        <p:nvSpPr>
          <p:cNvPr id="352" name="文本框 351"/>
          <p:cNvSpPr txBox="1"/>
          <p:nvPr/>
        </p:nvSpPr>
        <p:spPr>
          <a:xfrm>
            <a:off x="5512435" y="539115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R</a:t>
            </a:r>
            <a:r>
              <a:rPr lang="en-US" sz="2000" b="0">
                <a:latin typeface="微软雅黑" panose="020B0503020204020204" charset="-122"/>
                <a:ea typeface="微软雅黑" panose="020B0503020204020204" charset="-122"/>
                <a:cs typeface="微软雅黑" panose="020B0503020204020204" charset="-122"/>
              </a:rPr>
              <a:t>—CHO+HCHO</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352" name="文本框 351"/>
          <p:cNvSpPr txBox="1"/>
          <p:nvPr/>
        </p:nvSpPr>
        <p:spPr>
          <a:xfrm>
            <a:off x="711835" y="112903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苯环上硝基被还原</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2350135" y="1878330"/>
            <a:ext cx="1036955" cy="956310"/>
          </a:xfrm>
          <a:prstGeom prst="rect">
            <a:avLst/>
          </a:prstGeom>
          <a:noFill/>
          <a:ln w="9525">
            <a:noFill/>
          </a:ln>
        </p:spPr>
      </p:pic>
      <p:pic>
        <p:nvPicPr>
          <p:cNvPr id="353" name="图片 352"/>
          <p:cNvPicPr/>
          <p:nvPr/>
        </p:nvPicPr>
        <p:blipFill>
          <a:blip r:embed="rId2"/>
          <a:stretch>
            <a:fillRect/>
          </a:stretch>
        </p:blipFill>
        <p:spPr>
          <a:xfrm>
            <a:off x="3293110" y="2152650"/>
            <a:ext cx="952500" cy="414020"/>
          </a:xfrm>
          <a:prstGeom prst="rect">
            <a:avLst/>
          </a:prstGeom>
          <a:noFill/>
          <a:ln w="9525">
            <a:noFill/>
          </a:ln>
        </p:spPr>
      </p:pic>
      <p:pic>
        <p:nvPicPr>
          <p:cNvPr id="354" name="图片 353"/>
          <p:cNvPicPr/>
          <p:nvPr/>
        </p:nvPicPr>
        <p:blipFill>
          <a:blip r:embed="rId3"/>
          <a:stretch>
            <a:fillRect/>
          </a:stretch>
        </p:blipFill>
        <p:spPr>
          <a:xfrm>
            <a:off x="4245610" y="1880870"/>
            <a:ext cx="1136650" cy="838200"/>
          </a:xfrm>
          <a:prstGeom prst="rect">
            <a:avLst/>
          </a:prstGeom>
          <a:noFill/>
          <a:ln w="9525">
            <a:noFill/>
          </a:ln>
        </p:spPr>
      </p:pic>
      <p:sp>
        <p:nvSpPr>
          <p:cNvPr id="355" name="文本框 354"/>
          <p:cNvSpPr txBox="1"/>
          <p:nvPr/>
        </p:nvSpPr>
        <p:spPr>
          <a:xfrm>
            <a:off x="711835" y="2982595"/>
            <a:ext cx="624840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醛、酮的加成反应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加长碳链</a:t>
            </a:r>
            <a:r>
              <a:rPr lang="en-US" sz="2000" b="0">
                <a:latin typeface="微软雅黑" panose="020B0503020204020204" charset="-122"/>
                <a:ea typeface="微软雅黑" panose="020B0503020204020204" charset="-122"/>
                <a:cs typeface="微软雅黑" panose="020B0503020204020204" charset="-122"/>
              </a:rPr>
              <a:t>,—CN</a:t>
            </a:r>
            <a:r>
              <a:rPr lang="zh-CN" sz="2000" b="0">
                <a:latin typeface="微软雅黑" panose="020B0503020204020204" charset="-122"/>
                <a:ea typeface="微软雅黑" panose="020B0503020204020204" charset="-122"/>
                <a:cs typeface="微软雅黑" panose="020B0503020204020204" charset="-122"/>
              </a:rPr>
              <a:t>水解得</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382260" y="2211070"/>
            <a:ext cx="6096000" cy="368300"/>
          </a:xfrm>
          <a:prstGeom prst="rect">
            <a:avLst/>
          </a:prstGeom>
          <a:noFill/>
        </p:spPr>
        <p:txBody>
          <a:bodyPr wrap="square" rtlCol="0" anchor="t">
            <a:spAutoFit/>
          </a:bodyPr>
          <a:p>
            <a:r>
              <a:rPr lang="zh-CN">
                <a:cs typeface="方正楷体_GBK" charset="0"/>
                <a:sym typeface="+mn-ea"/>
              </a:rPr>
              <a:t>。</a:t>
            </a:r>
            <a:endParaRPr lang="zh-CN" altLang="en-US">
              <a:cs typeface="方正楷体_GBK" charset="0"/>
              <a:sym typeface="+mn-ea"/>
            </a:endParaRPr>
          </a:p>
        </p:txBody>
      </p:sp>
      <p:sp>
        <p:nvSpPr>
          <p:cNvPr id="5" name="文本框 4"/>
          <p:cNvSpPr txBox="1"/>
          <p:nvPr/>
        </p:nvSpPr>
        <p:spPr>
          <a:xfrm>
            <a:off x="6020435" y="2982595"/>
            <a:ext cx="327723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COOH</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4"/>
          <a:stretch>
            <a:fillRect/>
          </a:stretch>
        </p:blipFill>
        <p:spPr>
          <a:xfrm>
            <a:off x="3194685" y="3611245"/>
            <a:ext cx="724535" cy="309245"/>
          </a:xfrm>
          <a:prstGeom prst="rect">
            <a:avLst/>
          </a:prstGeom>
          <a:noFill/>
          <a:ln w="9525">
            <a:noFill/>
          </a:ln>
        </p:spPr>
      </p:pic>
      <p:pic>
        <p:nvPicPr>
          <p:cNvPr id="356" name="图片 355"/>
          <p:cNvPicPr/>
          <p:nvPr/>
        </p:nvPicPr>
        <p:blipFill>
          <a:blip r:embed="rId5"/>
          <a:stretch>
            <a:fillRect/>
          </a:stretch>
        </p:blipFill>
        <p:spPr>
          <a:xfrm>
            <a:off x="3919220" y="3381375"/>
            <a:ext cx="1871980" cy="546100"/>
          </a:xfrm>
          <a:prstGeom prst="rect">
            <a:avLst/>
          </a:prstGeom>
          <a:noFill/>
          <a:ln w="9525">
            <a:noFill/>
          </a:ln>
        </p:spPr>
      </p:pic>
      <p:sp>
        <p:nvSpPr>
          <p:cNvPr id="357" name="文本框 356"/>
          <p:cNvSpPr txBox="1"/>
          <p:nvPr/>
        </p:nvSpPr>
        <p:spPr>
          <a:xfrm>
            <a:off x="940435" y="4395470"/>
            <a:ext cx="5080000" cy="368300"/>
          </a:xfrm>
          <a:prstGeom prst="rect">
            <a:avLst/>
          </a:prstGeom>
          <a:noFill/>
          <a:ln w="9525">
            <a:noFill/>
          </a:ln>
        </p:spPr>
        <p:txBody>
          <a:bodyPr>
            <a:spAutoFit/>
          </a:bodyPr>
          <a:p>
            <a:pPr indent="0"/>
            <a:r>
              <a:rPr lang="en-US" b="0">
                <a:latin typeface="NEU-BZ" charset="0"/>
                <a:ea typeface="宋体" panose="02010600030101010101" pitchFamily="2" charset="-122"/>
              </a:rPr>
              <a:t>②</a:t>
            </a:r>
            <a:endParaRPr lang="en-US" altLang="en-US" b="0">
              <a:latin typeface="NEU-BZ" charset="0"/>
              <a:ea typeface="宋体" panose="02010600030101010101" pitchFamily="2" charset="-122"/>
            </a:endParaRPr>
          </a:p>
        </p:txBody>
      </p:sp>
      <p:pic>
        <p:nvPicPr>
          <p:cNvPr id="7" name="图片 6"/>
          <p:cNvPicPr/>
          <p:nvPr/>
        </p:nvPicPr>
        <p:blipFill>
          <a:blip r:embed="rId6"/>
          <a:stretch>
            <a:fillRect/>
          </a:stretch>
        </p:blipFill>
        <p:spPr>
          <a:xfrm>
            <a:off x="1316990" y="4150995"/>
            <a:ext cx="1598930" cy="826770"/>
          </a:xfrm>
          <a:prstGeom prst="rect">
            <a:avLst/>
          </a:prstGeom>
          <a:noFill/>
          <a:ln w="9525">
            <a:noFill/>
          </a:ln>
        </p:spPr>
      </p:pic>
      <p:sp>
        <p:nvSpPr>
          <p:cNvPr id="358" name="文本框 357"/>
          <p:cNvSpPr txBox="1"/>
          <p:nvPr/>
        </p:nvSpPr>
        <p:spPr>
          <a:xfrm>
            <a:off x="2794000" y="439547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+HCN</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8" name="图片 7"/>
          <p:cNvPicPr/>
          <p:nvPr/>
        </p:nvPicPr>
        <p:blipFill>
          <a:blip r:embed="rId7"/>
          <a:stretch>
            <a:fillRect/>
          </a:stretch>
        </p:blipFill>
        <p:spPr>
          <a:xfrm>
            <a:off x="3784600" y="4395470"/>
            <a:ext cx="1077595" cy="502920"/>
          </a:xfrm>
          <a:prstGeom prst="rect">
            <a:avLst/>
          </a:prstGeom>
          <a:noFill/>
          <a:ln w="9525">
            <a:noFill/>
          </a:ln>
        </p:spPr>
      </p:pic>
      <p:pic>
        <p:nvPicPr>
          <p:cNvPr id="359" name="图片 358"/>
          <p:cNvPicPr/>
          <p:nvPr/>
        </p:nvPicPr>
        <p:blipFill>
          <a:blip r:embed="rId8"/>
          <a:stretch>
            <a:fillRect/>
          </a:stretch>
        </p:blipFill>
        <p:spPr>
          <a:xfrm>
            <a:off x="4862195" y="4154805"/>
            <a:ext cx="1773555" cy="1012825"/>
          </a:xfrm>
          <a:prstGeom prst="rect">
            <a:avLst/>
          </a:prstGeom>
          <a:noFill/>
          <a:ln w="9525">
            <a:noFill/>
          </a:ln>
        </p:spPr>
      </p:pic>
      <p:sp>
        <p:nvSpPr>
          <p:cNvPr id="360" name="文本框 359"/>
          <p:cNvSpPr txBox="1"/>
          <p:nvPr/>
        </p:nvSpPr>
        <p:spPr>
          <a:xfrm>
            <a:off x="6744970" y="4530090"/>
            <a:ext cx="5080000" cy="368300"/>
          </a:xfrm>
          <a:prstGeom prst="rect">
            <a:avLst/>
          </a:prstGeom>
          <a:noFill/>
          <a:ln w="9525">
            <a:noFill/>
          </a:ln>
        </p:spPr>
        <p:txBody>
          <a:bodyPr>
            <a:spAutoFit/>
          </a:bodyPr>
          <a:p>
            <a:pPr indent="0"/>
            <a:r>
              <a:rPr lang="en-US" b="0">
                <a:latin typeface="方正楷体_GBK" charset="0"/>
                <a:ea typeface="宋体" panose="02010600030101010101" pitchFamily="2" charset="-122"/>
                <a:cs typeface="Times New Roman" panose="02020603050405020304" charset="0"/>
              </a:rPr>
              <a:t>;</a:t>
            </a:r>
            <a:endParaRPr lang="en-US" altLang="en-US" b="0">
              <a:latin typeface="方正楷体_GBK" charset="0"/>
              <a:ea typeface="宋体" panose="02010600030101010101" pitchFamily="2" charset="-122"/>
              <a:cs typeface="Times New Roman" panose="02020603050405020304" charset="0"/>
            </a:endParaRPr>
          </a:p>
        </p:txBody>
      </p:sp>
      <p:sp>
        <p:nvSpPr>
          <p:cNvPr id="9" name="文本框 8"/>
          <p:cNvSpPr txBox="1"/>
          <p:nvPr/>
        </p:nvSpPr>
        <p:spPr>
          <a:xfrm>
            <a:off x="5699760" y="3529330"/>
            <a:ext cx="533400" cy="368300"/>
          </a:xfrm>
          <a:prstGeom prst="rect">
            <a:avLst/>
          </a:prstGeom>
          <a:noFill/>
        </p:spPr>
        <p:txBody>
          <a:bodyPr wrap="square" rtlCol="0" anchor="t">
            <a:spAutoFit/>
          </a:bodyPr>
          <a:p>
            <a:r>
              <a:rPr lang="en-US">
                <a:latin typeface="方正楷体_GBK" charset="0"/>
                <a:ea typeface="宋体" panose="02010600030101010101" pitchFamily="2" charset="-122"/>
                <a:cs typeface="Times New Roman" panose="02020603050405020304" charset="0"/>
                <a:sym typeface="+mn-ea"/>
              </a:rPr>
              <a:t>;</a:t>
            </a:r>
            <a:endParaRPr lang="en-US" altLang="en-US">
              <a:latin typeface="方正楷体_GBK" charset="0"/>
              <a:ea typeface="宋体" panose="02010600030101010101" pitchFamily="2" charset="-122"/>
              <a:cs typeface="Times New Roman" panose="02020603050405020304" charset="0"/>
              <a:sym typeface="+mn-ea"/>
            </a:endParaRPr>
          </a:p>
        </p:txBody>
      </p:sp>
      <p:sp>
        <p:nvSpPr>
          <p:cNvPr id="10" name="文本框 9"/>
          <p:cNvSpPr txBox="1"/>
          <p:nvPr/>
        </p:nvSpPr>
        <p:spPr>
          <a:xfrm>
            <a:off x="940435" y="3529330"/>
            <a:ext cx="2352040" cy="398780"/>
          </a:xfrm>
          <a:prstGeom prst="rect">
            <a:avLst/>
          </a:prstGeom>
          <a:noFill/>
        </p:spPr>
        <p:txBody>
          <a:bodyPr wrap="square" rtlCol="0" anchor="t">
            <a:spAutoFit/>
          </a:bodyPr>
          <a:p>
            <a:pPr indent="0"/>
            <a:r>
              <a:rPr lang="en-US" sz="2000">
                <a:latin typeface="微软雅黑" panose="020B0503020204020204" charset="-122"/>
                <a:ea typeface="微软雅黑" panose="020B0503020204020204" charset="-122"/>
                <a:cs typeface="微软雅黑" panose="020B0503020204020204" charset="-122"/>
                <a:sym typeface="+mn-ea"/>
              </a:rPr>
              <a:t>①CH</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en-US" sz="2000">
                <a:latin typeface="微软雅黑" panose="020B0503020204020204" charset="-122"/>
                <a:ea typeface="微软雅黑" panose="020B0503020204020204" charset="-122"/>
                <a:cs typeface="微软雅黑" panose="020B0503020204020204" charset="-122"/>
                <a:sym typeface="+mn-ea"/>
              </a:rPr>
              <a:t>CHO+HCN</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3" name="文本框 2"/>
          <p:cNvSpPr txBox="1"/>
          <p:nvPr/>
        </p:nvSpPr>
        <p:spPr>
          <a:xfrm>
            <a:off x="678815" y="1123315"/>
            <a:ext cx="6718300" cy="398780"/>
          </a:xfrm>
          <a:prstGeom prst="rect">
            <a:avLst/>
          </a:prstGeom>
          <a:noFill/>
        </p:spPr>
        <p:txBody>
          <a:bodyPr wrap="square" rtlCol="0">
            <a:spAutoFit/>
          </a:bodyPr>
          <a:p>
            <a:r>
              <a:rPr lang="zh-CN" altLang="en-US" sz="2000">
                <a:latin typeface="微软雅黑" panose="020B0503020204020204" charset="-122"/>
                <a:ea typeface="微软雅黑" panose="020B0503020204020204" charset="-122"/>
                <a:cs typeface="微软雅黑" panose="020B0503020204020204" charset="-122"/>
              </a:rPr>
              <a:t>③CH3CHO+NH3</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78815" y="2668905"/>
            <a:ext cx="10071100" cy="398780"/>
          </a:xfrm>
          <a:prstGeom prst="rect">
            <a:avLst/>
          </a:prstGeom>
          <a:noFill/>
        </p:spPr>
        <p:txBody>
          <a:bodyPr wrap="square" rtlCol="0" anchor="t">
            <a:spAutoFit/>
          </a:bodyPr>
          <a:p>
            <a:r>
              <a:rPr lang="zh-CN" altLang="en-US" sz="2000">
                <a:latin typeface="微软雅黑" panose="020B0503020204020204" charset="-122"/>
                <a:ea typeface="微软雅黑" panose="020B0503020204020204" charset="-122"/>
                <a:cs typeface="微软雅黑" panose="020B0503020204020204" charset="-122"/>
                <a:sym typeface="+mn-ea"/>
              </a:rPr>
              <a:t>(5)羟醛缩合:</a:t>
            </a:r>
            <a:r>
              <a:rPr lang="en-US" altLang="zh-CN" sz="2000">
                <a:latin typeface="微软雅黑" panose="020B0503020204020204" charset="-122"/>
                <a:ea typeface="微软雅黑" panose="020B0503020204020204" charset="-122"/>
                <a:cs typeface="微软雅黑" panose="020B0503020204020204" charset="-122"/>
                <a:sym typeface="+mn-ea"/>
              </a:rPr>
              <a:t>                                                  </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78815" y="1985645"/>
            <a:ext cx="9028430" cy="398780"/>
          </a:xfrm>
          <a:prstGeom prst="rect">
            <a:avLst/>
          </a:prstGeom>
          <a:noFill/>
        </p:spPr>
        <p:txBody>
          <a:bodyPr wrap="square" rtlCol="0" anchor="t">
            <a:spAutoFit/>
          </a:bodyPr>
          <a:p>
            <a:r>
              <a:rPr lang="zh-CN" altLang="en-US" sz="2000">
                <a:latin typeface="微软雅黑" panose="020B0503020204020204" charset="-122"/>
                <a:ea typeface="微软雅黑" panose="020B0503020204020204" charset="-122"/>
                <a:cs typeface="微软雅黑" panose="020B0503020204020204" charset="-122"/>
                <a:sym typeface="+mn-ea"/>
              </a:rPr>
              <a:t>④CH3CHO+CH3OH</a:t>
            </a:r>
            <a:r>
              <a:rPr lang="en-US" altLang="zh-CN" sz="2000">
                <a:latin typeface="微软雅黑" panose="020B0503020204020204" charset="-122"/>
                <a:ea typeface="微软雅黑" panose="020B0503020204020204" charset="-122"/>
                <a:cs typeface="微软雅黑" panose="020B0503020204020204" charset="-122"/>
                <a:sym typeface="+mn-ea"/>
              </a:rPr>
              <a:t>                                            </a:t>
            </a:r>
            <a:r>
              <a:rPr lang="zh-CN" altLang="en-US"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875" name="image863.jpeg" descr="source:si_idm640062512;FounderCES"/>
          <p:cNvPicPr>
            <a:picLocks noChangeAspect="1"/>
          </p:cNvPicPr>
          <p:nvPr>
            <p:custDataLst>
              <p:tags r:id="rId1"/>
            </p:custDataLst>
          </p:nvPr>
        </p:nvPicPr>
        <p:blipFill>
          <a:blip r:embed="rId2"/>
          <a:stretch>
            <a:fillRect/>
          </a:stretch>
        </p:blipFill>
        <p:spPr>
          <a:xfrm>
            <a:off x="2879725" y="1063625"/>
            <a:ext cx="984250" cy="458470"/>
          </a:xfrm>
          <a:prstGeom prst="rect">
            <a:avLst/>
          </a:prstGeom>
        </p:spPr>
      </p:pic>
      <p:pic>
        <p:nvPicPr>
          <p:cNvPr id="876" name="image864.jpeg" descr="source:si_idm640045744;FounderCES"/>
          <p:cNvPicPr>
            <a:picLocks noChangeAspect="1"/>
          </p:cNvPicPr>
          <p:nvPr>
            <p:custDataLst>
              <p:tags r:id="rId3"/>
            </p:custDataLst>
          </p:nvPr>
        </p:nvPicPr>
        <p:blipFill>
          <a:blip r:embed="rId4"/>
          <a:stretch>
            <a:fillRect/>
          </a:stretch>
        </p:blipFill>
        <p:spPr>
          <a:xfrm>
            <a:off x="3863975" y="918210"/>
            <a:ext cx="1917065" cy="635635"/>
          </a:xfrm>
          <a:prstGeom prst="rect">
            <a:avLst/>
          </a:prstGeom>
        </p:spPr>
      </p:pic>
      <p:pic>
        <p:nvPicPr>
          <p:cNvPr id="877" name="image865.jpeg" descr="source:si_idm720583856;FounderCES"/>
          <p:cNvPicPr>
            <a:picLocks noChangeAspect="1"/>
          </p:cNvPicPr>
          <p:nvPr>
            <p:custDataLst>
              <p:tags r:id="rId5"/>
            </p:custDataLst>
          </p:nvPr>
        </p:nvPicPr>
        <p:blipFill>
          <a:blip r:embed="rId2"/>
          <a:stretch>
            <a:fillRect/>
          </a:stretch>
        </p:blipFill>
        <p:spPr>
          <a:xfrm>
            <a:off x="3310255" y="1985645"/>
            <a:ext cx="984250" cy="458470"/>
          </a:xfrm>
          <a:prstGeom prst="rect">
            <a:avLst/>
          </a:prstGeom>
        </p:spPr>
      </p:pic>
      <p:pic>
        <p:nvPicPr>
          <p:cNvPr id="878" name="image866.jpeg" descr="source:si_idm720570032;FounderCES"/>
          <p:cNvPicPr>
            <a:picLocks noChangeAspect="1"/>
          </p:cNvPicPr>
          <p:nvPr>
            <p:custDataLst>
              <p:tags r:id="rId6"/>
            </p:custDataLst>
          </p:nvPr>
        </p:nvPicPr>
        <p:blipFill>
          <a:blip r:embed="rId7"/>
          <a:stretch>
            <a:fillRect/>
          </a:stretch>
        </p:blipFill>
        <p:spPr>
          <a:xfrm>
            <a:off x="4445635" y="1803400"/>
            <a:ext cx="2027555" cy="693420"/>
          </a:xfrm>
          <a:prstGeom prst="rect">
            <a:avLst/>
          </a:prstGeom>
        </p:spPr>
      </p:pic>
      <p:pic>
        <p:nvPicPr>
          <p:cNvPr id="879" name="image867.jpeg" descr="source:si_idm720545712;FounderCES"/>
          <p:cNvPicPr>
            <a:picLocks noChangeAspect="1"/>
          </p:cNvPicPr>
          <p:nvPr>
            <p:custDataLst>
              <p:tags r:id="rId8"/>
            </p:custDataLst>
          </p:nvPr>
        </p:nvPicPr>
        <p:blipFill>
          <a:blip r:embed="rId9"/>
          <a:stretch>
            <a:fillRect/>
          </a:stretch>
        </p:blipFill>
        <p:spPr>
          <a:xfrm>
            <a:off x="1383665" y="3239770"/>
            <a:ext cx="1353820" cy="1036320"/>
          </a:xfrm>
          <a:prstGeom prst="rect">
            <a:avLst/>
          </a:prstGeom>
        </p:spPr>
      </p:pic>
      <p:sp>
        <p:nvSpPr>
          <p:cNvPr id="360" name="文本框 359"/>
          <p:cNvSpPr txBox="1"/>
          <p:nvPr/>
        </p:nvSpPr>
        <p:spPr>
          <a:xfrm>
            <a:off x="2737485" y="3790315"/>
            <a:ext cx="5080000" cy="368300"/>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a:t>
            </a:r>
            <a:endParaRPr lang="en-US" altLang="en-US" b="0">
              <a:latin typeface="NEU-BZ" charset="0"/>
              <a:ea typeface="宋体" panose="02010600030101010101" pitchFamily="2" charset="-122"/>
              <a:cs typeface="Times New Roman" panose="02020603050405020304" charset="0"/>
            </a:endParaRPr>
          </a:p>
        </p:txBody>
      </p:sp>
      <p:pic>
        <p:nvPicPr>
          <p:cNvPr id="880" name="image868.jpeg" descr="source:si_idm720526896;FounderCES"/>
          <p:cNvPicPr>
            <a:picLocks noChangeAspect="1"/>
          </p:cNvPicPr>
          <p:nvPr>
            <p:custDataLst>
              <p:tags r:id="rId10"/>
            </p:custDataLst>
          </p:nvPr>
        </p:nvPicPr>
        <p:blipFill>
          <a:blip r:embed="rId11"/>
          <a:stretch>
            <a:fillRect/>
          </a:stretch>
        </p:blipFill>
        <p:spPr>
          <a:xfrm>
            <a:off x="2947035" y="3352165"/>
            <a:ext cx="1711325" cy="1344295"/>
          </a:xfrm>
          <a:prstGeom prst="rect">
            <a:avLst/>
          </a:prstGeom>
        </p:spPr>
      </p:pic>
      <p:pic>
        <p:nvPicPr>
          <p:cNvPr id="881" name="image869.jpeg" descr="source:si_idm720519216;FounderCES"/>
          <p:cNvPicPr>
            <a:picLocks noChangeAspect="1"/>
          </p:cNvPicPr>
          <p:nvPr>
            <p:custDataLst>
              <p:tags r:id="rId12"/>
            </p:custDataLst>
          </p:nvPr>
        </p:nvPicPr>
        <p:blipFill>
          <a:blip r:embed="rId13"/>
          <a:stretch>
            <a:fillRect/>
          </a:stretch>
        </p:blipFill>
        <p:spPr>
          <a:xfrm>
            <a:off x="4610735" y="3696970"/>
            <a:ext cx="1094105" cy="546735"/>
          </a:xfrm>
          <a:prstGeom prst="rect">
            <a:avLst/>
          </a:prstGeom>
        </p:spPr>
      </p:pic>
      <p:pic>
        <p:nvPicPr>
          <p:cNvPr id="882" name="image870.jpeg" descr="source:si_idm720512304;FounderCES"/>
          <p:cNvPicPr>
            <a:picLocks noChangeAspect="1"/>
          </p:cNvPicPr>
          <p:nvPr>
            <p:custDataLst>
              <p:tags r:id="rId14"/>
            </p:custDataLst>
          </p:nvPr>
        </p:nvPicPr>
        <p:blipFill>
          <a:blip r:embed="rId15"/>
          <a:stretch>
            <a:fillRect/>
          </a:stretch>
        </p:blipFill>
        <p:spPr>
          <a:xfrm>
            <a:off x="5781040" y="3352165"/>
            <a:ext cx="2453640" cy="14211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360" name="文本框 359"/>
          <p:cNvSpPr txBox="1"/>
          <p:nvPr/>
        </p:nvSpPr>
        <p:spPr>
          <a:xfrm>
            <a:off x="686435" y="1106805"/>
            <a:ext cx="855980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(6)</a:t>
            </a:r>
            <a:r>
              <a:rPr lang="zh-CN" sz="2000" b="0" u="wavy">
                <a:latin typeface="微软雅黑" panose="020B0503020204020204" charset="-122"/>
                <a:ea typeface="微软雅黑" panose="020B0503020204020204" charset="-122"/>
                <a:cs typeface="微软雅黑" panose="020B0503020204020204" charset="-122"/>
              </a:rPr>
              <a:t>醛或酮与格氏试剂</a:t>
            </a:r>
            <a:r>
              <a:rPr lang="en-US" sz="2000" b="0" u="wavy">
                <a:latin typeface="微软雅黑" panose="020B0503020204020204" charset="-122"/>
                <a:ea typeface="微软雅黑" panose="020B0503020204020204" charset="-122"/>
                <a:cs typeface="微软雅黑" panose="020B0503020204020204" charset="-122"/>
              </a:rPr>
              <a:t>(R'MgX)</a:t>
            </a:r>
            <a:r>
              <a:rPr lang="zh-CN" sz="2000" b="0" u="wavy">
                <a:latin typeface="微软雅黑" panose="020B0503020204020204" charset="-122"/>
                <a:ea typeface="微软雅黑" panose="020B0503020204020204" charset="-122"/>
                <a:cs typeface="微软雅黑" panose="020B0503020204020204" charset="-122"/>
              </a:rPr>
              <a:t>发生加成反应</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所得产物经水解可得醇</a:t>
            </a:r>
            <a:r>
              <a:rPr lang="en-US" sz="2000" b="0" u="wavy">
                <a:latin typeface="微软雅黑" panose="020B0503020204020204" charset="-122"/>
                <a:ea typeface="微软雅黑" panose="020B0503020204020204" charset="-122"/>
                <a:cs typeface="微软雅黑" panose="020B0503020204020204" charset="-122"/>
              </a:rPr>
              <a:t>:</a:t>
            </a:r>
            <a:endParaRPr lang="en-US" altLang="en-US" sz="2000" b="0" u="wavy">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1638935" y="1997075"/>
            <a:ext cx="1597660" cy="930910"/>
          </a:xfrm>
          <a:prstGeom prst="rect">
            <a:avLst/>
          </a:prstGeom>
          <a:noFill/>
          <a:ln w="9525">
            <a:noFill/>
          </a:ln>
        </p:spPr>
      </p:pic>
      <p:sp>
        <p:nvSpPr>
          <p:cNvPr id="361" name="文本框 360"/>
          <p:cNvSpPr txBox="1"/>
          <p:nvPr/>
        </p:nvSpPr>
        <p:spPr>
          <a:xfrm>
            <a:off x="3236595" y="214884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+R'MgX</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4" name="图片 3"/>
          <p:cNvPicPr/>
          <p:nvPr/>
        </p:nvPicPr>
        <p:blipFill>
          <a:blip r:embed="rId2"/>
          <a:stretch>
            <a:fillRect/>
          </a:stretch>
        </p:blipFill>
        <p:spPr>
          <a:xfrm>
            <a:off x="4447540" y="2235200"/>
            <a:ext cx="724535" cy="259080"/>
          </a:xfrm>
          <a:prstGeom prst="rect">
            <a:avLst/>
          </a:prstGeom>
          <a:noFill/>
          <a:ln w="9525">
            <a:noFill/>
          </a:ln>
        </p:spPr>
      </p:pic>
      <p:pic>
        <p:nvPicPr>
          <p:cNvPr id="362" name="图片 361"/>
          <p:cNvPicPr/>
          <p:nvPr/>
        </p:nvPicPr>
        <p:blipFill>
          <a:blip r:embed="rId3"/>
          <a:stretch>
            <a:fillRect/>
          </a:stretch>
        </p:blipFill>
        <p:spPr>
          <a:xfrm>
            <a:off x="5172075" y="1762760"/>
            <a:ext cx="1805940" cy="1282065"/>
          </a:xfrm>
          <a:prstGeom prst="rect">
            <a:avLst/>
          </a:prstGeom>
          <a:noFill/>
          <a:ln w="9525">
            <a:noFill/>
          </a:ln>
        </p:spPr>
      </p:pic>
      <p:pic>
        <p:nvPicPr>
          <p:cNvPr id="363" name="图片 362"/>
          <p:cNvPicPr/>
          <p:nvPr/>
        </p:nvPicPr>
        <p:blipFill>
          <a:blip r:embed="rId4"/>
          <a:stretch>
            <a:fillRect/>
          </a:stretch>
        </p:blipFill>
        <p:spPr>
          <a:xfrm>
            <a:off x="6978015" y="1997075"/>
            <a:ext cx="762635" cy="654685"/>
          </a:xfrm>
          <a:prstGeom prst="rect">
            <a:avLst/>
          </a:prstGeom>
          <a:noFill/>
          <a:ln w="9525">
            <a:noFill/>
          </a:ln>
        </p:spPr>
      </p:pic>
      <p:pic>
        <p:nvPicPr>
          <p:cNvPr id="364" name="图片 363"/>
          <p:cNvPicPr/>
          <p:nvPr/>
        </p:nvPicPr>
        <p:blipFill>
          <a:blip r:embed="rId5"/>
          <a:stretch>
            <a:fillRect/>
          </a:stretch>
        </p:blipFill>
        <p:spPr>
          <a:xfrm>
            <a:off x="7740650" y="1825625"/>
            <a:ext cx="2108835" cy="1181100"/>
          </a:xfrm>
          <a:prstGeom prst="rect">
            <a:avLst/>
          </a:prstGeom>
          <a:noFill/>
          <a:ln w="9525">
            <a:noFill/>
          </a:ln>
        </p:spPr>
      </p:pic>
      <p:sp>
        <p:nvSpPr>
          <p:cNvPr id="365" name="文本框 364"/>
          <p:cNvSpPr txBox="1"/>
          <p:nvPr/>
        </p:nvSpPr>
        <p:spPr>
          <a:xfrm>
            <a:off x="9741535" y="2331720"/>
            <a:ext cx="748665" cy="431800"/>
          </a:xfrm>
          <a:prstGeom prst="rect">
            <a:avLst/>
          </a:prstGeom>
          <a:noFill/>
          <a:ln w="9525">
            <a:noFill/>
          </a:ln>
        </p:spPr>
        <p:txBody>
          <a:bodyPr wrap="square">
            <a:noAutofit/>
          </a:bodyPr>
          <a:p>
            <a:pPr indent="0"/>
            <a:r>
              <a:rPr lang="zh-CN" b="0">
                <a:cs typeface="方正楷体_GBK" charset="0"/>
              </a:rPr>
              <a:t>。</a:t>
            </a:r>
            <a:endParaRPr lang="zh-CN" altLang="en-US" b="0">
              <a:cs typeface="方正楷体_GBK" charset="0"/>
            </a:endParaRPr>
          </a:p>
        </p:txBody>
      </p:sp>
      <p:sp>
        <p:nvSpPr>
          <p:cNvPr id="5" name="文本框 4"/>
          <p:cNvSpPr txBox="1"/>
          <p:nvPr/>
        </p:nvSpPr>
        <p:spPr>
          <a:xfrm>
            <a:off x="773430" y="3006090"/>
            <a:ext cx="7720330" cy="55308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7)</a:t>
            </a:r>
            <a:r>
              <a:rPr lang="zh-CN" sz="2000" b="0" u="wavy">
                <a:latin typeface="微软雅黑" panose="020B0503020204020204" charset="-122"/>
                <a:ea typeface="微软雅黑" panose="020B0503020204020204" charset="-122"/>
                <a:cs typeface="微软雅黑" panose="020B0503020204020204" charset="-122"/>
              </a:rPr>
              <a:t>羧酸分子中的</a:t>
            </a:r>
            <a:r>
              <a:rPr lang="en-US" sz="2000" b="0" u="wavy">
                <a:latin typeface="微软雅黑" panose="020B0503020204020204" charset="-122"/>
                <a:ea typeface="微软雅黑" panose="020B0503020204020204" charset="-122"/>
                <a:cs typeface="微软雅黑" panose="020B0503020204020204" charset="-122"/>
              </a:rPr>
              <a:t>α-H</a:t>
            </a:r>
            <a:r>
              <a:rPr lang="zh-CN" sz="2000" b="0" u="wavy">
                <a:latin typeface="微软雅黑" panose="020B0503020204020204" charset="-122"/>
                <a:ea typeface="微软雅黑" panose="020B0503020204020204" charset="-122"/>
                <a:cs typeface="微软雅黑" panose="020B0503020204020204" charset="-122"/>
              </a:rPr>
              <a:t>被取代的反应</a:t>
            </a:r>
            <a:r>
              <a:rPr lang="en-US" sz="2000" b="0" u="wavy">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RCH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COOH+Cl</a:t>
            </a:r>
            <a:r>
              <a:rPr lang="en-US" sz="2000" b="0" baseline="-25000">
                <a:latin typeface="微软雅黑" panose="020B0503020204020204" charset="-122"/>
                <a:ea typeface="微软雅黑" panose="020B0503020204020204" charset="-122"/>
                <a:cs typeface="微软雅黑" panose="020B0503020204020204" charset="-122"/>
              </a:rPr>
              <a:t>2</a:t>
            </a:r>
            <a:endParaRPr lang="en-US" altLang="en-US" sz="2000" b="0" baseline="-25000">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6"/>
          <a:stretch>
            <a:fillRect/>
          </a:stretch>
        </p:blipFill>
        <p:spPr>
          <a:xfrm>
            <a:off x="6751320" y="3006725"/>
            <a:ext cx="810895" cy="551815"/>
          </a:xfrm>
          <a:prstGeom prst="rect">
            <a:avLst/>
          </a:prstGeom>
          <a:noFill/>
          <a:ln w="9525">
            <a:noFill/>
          </a:ln>
        </p:spPr>
      </p:pic>
      <p:pic>
        <p:nvPicPr>
          <p:cNvPr id="366" name="图片 365"/>
          <p:cNvPicPr/>
          <p:nvPr/>
        </p:nvPicPr>
        <p:blipFill>
          <a:blip r:embed="rId7"/>
          <a:stretch>
            <a:fillRect/>
          </a:stretch>
        </p:blipFill>
        <p:spPr>
          <a:xfrm>
            <a:off x="7562215" y="3011170"/>
            <a:ext cx="1343660" cy="804545"/>
          </a:xfrm>
          <a:prstGeom prst="rect">
            <a:avLst/>
          </a:prstGeom>
          <a:noFill/>
          <a:ln w="9525">
            <a:noFill/>
          </a:ln>
        </p:spPr>
      </p:pic>
      <p:sp>
        <p:nvSpPr>
          <p:cNvPr id="367" name="文本框 366"/>
          <p:cNvSpPr txBox="1"/>
          <p:nvPr/>
        </p:nvSpPr>
        <p:spPr>
          <a:xfrm>
            <a:off x="773430" y="3637280"/>
            <a:ext cx="853440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8)</a:t>
            </a:r>
            <a:r>
              <a:rPr lang="zh-CN" sz="2000" b="0" u="wavy">
                <a:latin typeface="微软雅黑" panose="020B0503020204020204" charset="-122"/>
                <a:ea typeface="微软雅黑" panose="020B0503020204020204" charset="-122"/>
                <a:cs typeface="微软雅黑" panose="020B0503020204020204" charset="-122"/>
              </a:rPr>
              <a:t>羧酸用</a:t>
            </a:r>
            <a:r>
              <a:rPr lang="en-US" sz="2000" b="0" u="wavy">
                <a:latin typeface="微软雅黑" panose="020B0503020204020204" charset="-122"/>
                <a:ea typeface="微软雅黑" panose="020B0503020204020204" charset="-122"/>
                <a:cs typeface="微软雅黑" panose="020B0503020204020204" charset="-122"/>
              </a:rPr>
              <a:t>LiAlH</a:t>
            </a:r>
            <a:r>
              <a:rPr lang="en-US" sz="2000" b="0" u="wavy" baseline="-25000">
                <a:latin typeface="微软雅黑" panose="020B0503020204020204" charset="-122"/>
                <a:ea typeface="微软雅黑" panose="020B0503020204020204" charset="-122"/>
                <a:cs typeface="微软雅黑" panose="020B0503020204020204" charset="-122"/>
              </a:rPr>
              <a:t>4</a:t>
            </a:r>
            <a:r>
              <a:rPr lang="zh-CN" sz="2000" b="0" u="wavy">
                <a:latin typeface="微软雅黑" panose="020B0503020204020204" charset="-122"/>
                <a:ea typeface="微软雅黑" panose="020B0503020204020204" charset="-122"/>
                <a:cs typeface="微软雅黑" panose="020B0503020204020204" charset="-122"/>
              </a:rPr>
              <a:t>还原时</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可生成相应的醇</a:t>
            </a:r>
            <a:r>
              <a:rPr lang="en-US" sz="2000" b="0" u="wavy">
                <a:latin typeface="微软雅黑" panose="020B0503020204020204" charset="-122"/>
                <a:ea typeface="微软雅黑" panose="020B0503020204020204" charset="-122"/>
                <a:cs typeface="微软雅黑" panose="020B0503020204020204" charset="-122"/>
              </a:rPr>
              <a:t>:RCOOH</a:t>
            </a:r>
            <a:endParaRPr lang="en-US" altLang="en-US" sz="2000" b="0" u="wavy">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8"/>
          <a:stretch>
            <a:fillRect/>
          </a:stretch>
        </p:blipFill>
        <p:spPr>
          <a:xfrm>
            <a:off x="6415405" y="3637280"/>
            <a:ext cx="1061720" cy="409575"/>
          </a:xfrm>
          <a:prstGeom prst="rect">
            <a:avLst/>
          </a:prstGeom>
          <a:noFill/>
          <a:ln w="9525">
            <a:noFill/>
          </a:ln>
        </p:spPr>
      </p:pic>
      <p:sp>
        <p:nvSpPr>
          <p:cNvPr id="368" name="文本框 367"/>
          <p:cNvSpPr txBox="1"/>
          <p:nvPr/>
        </p:nvSpPr>
        <p:spPr>
          <a:xfrm>
            <a:off x="773430" y="418465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9)</a:t>
            </a:r>
            <a:r>
              <a:rPr lang="zh-CN" sz="2000" b="0" u="wavy">
                <a:latin typeface="微软雅黑" panose="020B0503020204020204" charset="-122"/>
                <a:ea typeface="微软雅黑" panose="020B0503020204020204" charset="-122"/>
                <a:cs typeface="微软雅黑" panose="020B0503020204020204" charset="-122"/>
              </a:rPr>
              <a:t>酯交换反应</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酯的醇解</a:t>
            </a:r>
            <a:r>
              <a:rPr lang="en-US" sz="2000" b="0">
                <a:latin typeface="微软雅黑" panose="020B0503020204020204" charset="-122"/>
                <a:ea typeface="微软雅黑" panose="020B0503020204020204" charset="-122"/>
                <a:cs typeface="微软雅黑" panose="020B0503020204020204" charset="-122"/>
              </a:rPr>
              <a:t>):R</a:t>
            </a:r>
            <a:r>
              <a:rPr lang="en-US" sz="2000" b="0" baseline="-25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COOR</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+R</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OH</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2"/>
          <a:stretch>
            <a:fillRect/>
          </a:stretch>
        </p:blipFill>
        <p:spPr>
          <a:xfrm>
            <a:off x="5835650" y="4222115"/>
            <a:ext cx="668655" cy="356870"/>
          </a:xfrm>
          <a:prstGeom prst="rect">
            <a:avLst/>
          </a:prstGeom>
          <a:noFill/>
          <a:ln w="9525">
            <a:noFill/>
          </a:ln>
        </p:spPr>
      </p:pic>
      <p:sp>
        <p:nvSpPr>
          <p:cNvPr id="369" name="文本框 368"/>
          <p:cNvSpPr txBox="1"/>
          <p:nvPr/>
        </p:nvSpPr>
        <p:spPr>
          <a:xfrm>
            <a:off x="6504305" y="417512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R</a:t>
            </a:r>
            <a:r>
              <a:rPr lang="en-US" sz="2000" b="0" baseline="-2500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COOR</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+R</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OH</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9" name="图片 8"/>
          <p:cNvPicPr/>
          <p:nvPr/>
        </p:nvPicPr>
        <p:blipFill>
          <a:blip r:embed="rId9"/>
          <a:stretch>
            <a:fillRect/>
          </a:stretch>
        </p:blipFill>
        <p:spPr>
          <a:xfrm>
            <a:off x="4088765" y="7926070"/>
            <a:ext cx="2415540" cy="30480"/>
          </a:xfrm>
          <a:prstGeom prst="rect">
            <a:avLst/>
          </a:prstGeom>
          <a:noFill/>
          <a:ln w="9525">
            <a:noFill/>
          </a:ln>
        </p:spPr>
      </p:pic>
      <p:sp>
        <p:nvSpPr>
          <p:cNvPr id="10" name="文本框 9"/>
          <p:cNvSpPr txBox="1"/>
          <p:nvPr/>
        </p:nvSpPr>
        <p:spPr>
          <a:xfrm>
            <a:off x="8990965" y="3159760"/>
            <a:ext cx="609600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微软雅黑" panose="020B0503020204020204" charset="-122"/>
                <a:sym typeface="+mn-ea"/>
              </a:rPr>
              <a:t>+HCl</a:t>
            </a:r>
            <a:r>
              <a:rPr lang="zh-CN"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7559040" y="3681730"/>
            <a:ext cx="1346835" cy="398780"/>
          </a:xfrm>
          <a:prstGeom prst="rect">
            <a:avLst/>
          </a:prstGeom>
          <a:noFill/>
        </p:spPr>
        <p:txBody>
          <a:bodyPr wrap="square" rtlCol="0" anchor="t">
            <a:spAutoFit/>
          </a:bodyPr>
          <a:p>
            <a:r>
              <a:rPr lang="en-US" sz="2000" u="wavy">
                <a:latin typeface="微软雅黑" panose="020B0503020204020204" charset="-122"/>
                <a:ea typeface="微软雅黑" panose="020B0503020204020204" charset="-122"/>
                <a:cs typeface="微软雅黑" panose="020B0503020204020204" charset="-122"/>
                <a:sym typeface="+mn-ea"/>
              </a:rPr>
              <a:t>RCH</a:t>
            </a:r>
            <a:r>
              <a:rPr lang="en-US" sz="2000" u="wavy" baseline="-25000">
                <a:latin typeface="微软雅黑" panose="020B0503020204020204" charset="-122"/>
                <a:ea typeface="微软雅黑" panose="020B0503020204020204" charset="-122"/>
                <a:cs typeface="微软雅黑" panose="020B0503020204020204" charset="-122"/>
                <a:sym typeface="+mn-ea"/>
              </a:rPr>
              <a:t>2</a:t>
            </a:r>
            <a:r>
              <a:rPr lang="en-US" sz="2000" u="wavy">
                <a:latin typeface="微软雅黑" panose="020B0503020204020204" charset="-122"/>
                <a:ea typeface="微软雅黑" panose="020B0503020204020204" charset="-122"/>
                <a:cs typeface="微软雅黑" panose="020B0503020204020204" charset="-122"/>
                <a:sym typeface="+mn-ea"/>
              </a:rPr>
              <a:t>OH</a:t>
            </a:r>
            <a:r>
              <a:rPr lang="zh-CN" sz="2000" u="wavy">
                <a:latin typeface="微软雅黑" panose="020B0503020204020204" charset="-122"/>
                <a:ea typeface="微软雅黑" panose="020B0503020204020204" charset="-122"/>
                <a:cs typeface="微软雅黑" panose="020B0503020204020204" charset="-122"/>
                <a:sym typeface="+mn-ea"/>
              </a:rPr>
              <a:t>。</a:t>
            </a:r>
            <a:endParaRPr lang="zh-CN" altLang="en-US" sz="2000" u="wavy">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P231</a:t>
            </a:r>
            <a:endParaRPr lang="en-US" altLang="zh-CN" sz="2000">
              <a:solidFill>
                <a:schemeClr val="bg1"/>
              </a:solidFill>
              <a:latin typeface="微软雅黑W10 Bold" charset="0"/>
              <a:ea typeface="微软雅黑W10 Bold" charset="0"/>
            </a:endParaRPr>
          </a:p>
        </p:txBody>
      </p:sp>
      <p:sp>
        <p:nvSpPr>
          <p:cNvPr id="370" name="文本框 369"/>
          <p:cNvSpPr txBox="1"/>
          <p:nvPr/>
        </p:nvSpPr>
        <p:spPr>
          <a:xfrm>
            <a:off x="675640" y="1004570"/>
            <a:ext cx="5080000" cy="460375"/>
          </a:xfrm>
          <a:prstGeom prst="rect">
            <a:avLst/>
          </a:prstGeom>
          <a:noFill/>
          <a:ln w="9525">
            <a:noFill/>
          </a:ln>
        </p:spPr>
        <p:txBody>
          <a:bodyPr>
            <a:spAutoFit/>
          </a:bodyPr>
          <a:p>
            <a:pPr indent="0"/>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2</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75640" y="1464945"/>
            <a:ext cx="817816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浙江</a:t>
            </a:r>
            <a:r>
              <a:rPr lang="en-US" sz="2000" b="0">
                <a:latin typeface="微软雅黑" panose="020B0503020204020204" charset="-122"/>
                <a:ea typeface="微软雅黑" panose="020B0503020204020204" charset="-122"/>
                <a:cs typeface="微软雅黑" panose="020B0503020204020204" charset="-122"/>
              </a:rPr>
              <a:t>2023</a:t>
            </a:r>
            <a:r>
              <a:rPr lang="zh-CN" sz="2000" b="0">
                <a:latin typeface="微软雅黑" panose="020B0503020204020204" charset="-122"/>
                <a:ea typeface="微软雅黑" panose="020B0503020204020204" charset="-122"/>
                <a:cs typeface="微软雅黑" panose="020B0503020204020204" charset="-122"/>
              </a:rPr>
              <a:t>年</a:t>
            </a:r>
            <a:r>
              <a:rPr lang="en-US" sz="2000" b="0">
                <a:latin typeface="微软雅黑" panose="020B0503020204020204" charset="-122"/>
                <a:ea typeface="微软雅黑" panose="020B0503020204020204" charset="-122"/>
                <a:cs typeface="微软雅黑" panose="020B0503020204020204" charset="-122"/>
              </a:rPr>
              <a:t>6</a:t>
            </a:r>
            <a:r>
              <a:rPr lang="zh-CN" sz="2000" b="0">
                <a:latin typeface="微软雅黑" panose="020B0503020204020204" charset="-122"/>
                <a:ea typeface="微软雅黑" panose="020B0503020204020204" charset="-122"/>
                <a:cs typeface="微软雅黑" panose="020B0503020204020204" charset="-122"/>
              </a:rPr>
              <a:t>月</a:t>
            </a:r>
            <a:r>
              <a:rPr lang="en-US" sz="2000" b="0">
                <a:latin typeface="微软雅黑" panose="020B0503020204020204" charset="-122"/>
                <a:ea typeface="微软雅黑" panose="020B0503020204020204" charset="-122"/>
                <a:cs typeface="微软雅黑" panose="020B0503020204020204" charset="-122"/>
              </a:rPr>
              <a:t>·21</a:t>
            </a:r>
            <a:r>
              <a:rPr lang="zh-CN" sz="2000" b="0">
                <a:latin typeface="微软雅黑" panose="020B0503020204020204" charset="-122"/>
                <a:ea typeface="微软雅黑" panose="020B0503020204020204" charset="-122"/>
                <a:cs typeface="微软雅黑" panose="020B0503020204020204" charset="-122"/>
              </a:rPr>
              <a:t>节选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某研究小组按下列路线合成胃动力药依托比利。</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3335020" y="2060575"/>
            <a:ext cx="4777105" cy="3138805"/>
          </a:xfrm>
          <a:prstGeom prst="rect">
            <a:avLst/>
          </a:prstGeom>
          <a:noFill/>
          <a:ln w="9525">
            <a:noFill/>
          </a:ln>
        </p:spPr>
      </p:pic>
      <p:sp>
        <p:nvSpPr>
          <p:cNvPr id="371" name="文本框 370"/>
          <p:cNvSpPr txBox="1"/>
          <p:nvPr/>
        </p:nvSpPr>
        <p:spPr>
          <a:xfrm>
            <a:off x="213995" y="5269230"/>
            <a:ext cx="1942465" cy="398780"/>
          </a:xfrm>
          <a:prstGeom prst="rect">
            <a:avLst/>
          </a:prstGeom>
          <a:noFill/>
          <a:ln w="9525">
            <a:noFill/>
          </a:ln>
        </p:spPr>
        <p:txBody>
          <a:bodyPr wrap="square">
            <a:spAutoFit/>
          </a:bodyPr>
          <a:p>
            <a:pPr indent="0" algn="ctr"/>
            <a:r>
              <a:rPr lang="zh-CN" sz="2000" b="0">
                <a:latin typeface="微软雅黑" panose="020B0503020204020204" charset="-122"/>
                <a:ea typeface="微软雅黑" panose="020B0503020204020204" charset="-122"/>
                <a:cs typeface="微软雅黑" panose="020B0503020204020204" charset="-122"/>
              </a:rPr>
              <a:t>已知</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2"/>
          <a:stretch>
            <a:fillRect/>
          </a:stretch>
        </p:blipFill>
        <p:spPr>
          <a:xfrm>
            <a:off x="1557020" y="5269230"/>
            <a:ext cx="1156970" cy="523240"/>
          </a:xfrm>
          <a:prstGeom prst="rect">
            <a:avLst/>
          </a:prstGeom>
          <a:noFill/>
          <a:ln w="9525">
            <a:noFill/>
          </a:ln>
        </p:spPr>
      </p:pic>
      <p:pic>
        <p:nvPicPr>
          <p:cNvPr id="372" name="图片 371"/>
          <p:cNvPicPr/>
          <p:nvPr/>
        </p:nvPicPr>
        <p:blipFill>
          <a:blip r:embed="rId3"/>
          <a:stretch>
            <a:fillRect/>
          </a:stretch>
        </p:blipFill>
        <p:spPr>
          <a:xfrm>
            <a:off x="2668270" y="5269230"/>
            <a:ext cx="666750" cy="379095"/>
          </a:xfrm>
          <a:prstGeom prst="rect">
            <a:avLst/>
          </a:prstGeom>
          <a:noFill/>
          <a:ln w="9525">
            <a:noFill/>
          </a:ln>
        </p:spPr>
      </p:pic>
      <p:pic>
        <p:nvPicPr>
          <p:cNvPr id="373" name="图片 372"/>
          <p:cNvPicPr/>
          <p:nvPr/>
        </p:nvPicPr>
        <p:blipFill>
          <a:blip r:embed="rId4"/>
          <a:stretch>
            <a:fillRect/>
          </a:stretch>
        </p:blipFill>
        <p:spPr>
          <a:xfrm>
            <a:off x="3425825" y="5367655"/>
            <a:ext cx="1156970" cy="342265"/>
          </a:xfrm>
          <a:prstGeom prst="rect">
            <a:avLst/>
          </a:prstGeom>
          <a:noFill/>
          <a:ln w="9525">
            <a:noFill/>
          </a:ln>
        </p:spPr>
      </p:pic>
      <p:sp>
        <p:nvSpPr>
          <p:cNvPr id="374" name="文本框 373"/>
          <p:cNvSpPr txBox="1"/>
          <p:nvPr/>
        </p:nvSpPr>
        <p:spPr>
          <a:xfrm>
            <a:off x="4582795" y="524954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请回答</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P231</a:t>
            </a:r>
            <a:endParaRPr lang="en-US" altLang="zh-CN" sz="2000">
              <a:solidFill>
                <a:schemeClr val="bg1"/>
              </a:solidFill>
              <a:latin typeface="微软雅黑W10 Bold" charset="0"/>
              <a:ea typeface="微软雅黑W10 Bold" charset="0"/>
            </a:endParaRPr>
          </a:p>
        </p:txBody>
      </p:sp>
      <p:sp>
        <p:nvSpPr>
          <p:cNvPr id="374" name="文本框 373"/>
          <p:cNvSpPr txBox="1"/>
          <p:nvPr/>
        </p:nvSpPr>
        <p:spPr>
          <a:xfrm>
            <a:off x="848360" y="922655"/>
            <a:ext cx="11115040" cy="239966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化合物</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的含氧官能团名称是</a:t>
            </a:r>
            <a:r>
              <a:rPr lang="zh-CN" sz="2000" b="0" u="sng">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(2)</a:t>
            </a:r>
            <a:r>
              <a:rPr lang="zh-CN" sz="2000" b="0">
                <a:latin typeface="微软雅黑" panose="020B0503020204020204" charset="-122"/>
                <a:ea typeface="微软雅黑" panose="020B0503020204020204" charset="-122"/>
                <a:cs typeface="微软雅黑" panose="020B0503020204020204" charset="-122"/>
              </a:rPr>
              <a:t>下列说法不正确的是</a:t>
            </a:r>
            <a:r>
              <a:rPr lang="zh-CN" sz="2000" b="0" u="sng">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填序号</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A.</a:t>
            </a:r>
            <a:r>
              <a:rPr lang="zh-CN" sz="2000" b="0">
                <a:latin typeface="微软雅黑" panose="020B0503020204020204" charset="-122"/>
                <a:ea typeface="微软雅黑" panose="020B0503020204020204" charset="-122"/>
                <a:cs typeface="微软雅黑" panose="020B0503020204020204" charset="-122"/>
              </a:rPr>
              <a:t>化合物</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能与</a:t>
            </a:r>
            <a:r>
              <a:rPr lang="en-US" sz="2000" b="0">
                <a:latin typeface="微软雅黑" panose="020B0503020204020204" charset="-122"/>
                <a:ea typeface="微软雅黑" panose="020B0503020204020204" charset="-122"/>
                <a:cs typeface="微软雅黑" panose="020B0503020204020204" charset="-122"/>
              </a:rPr>
              <a:t>FeCl</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发生显色反应</a:t>
            </a:r>
            <a:r>
              <a:rPr lang="en-US" sz="2000" b="0">
                <a:latin typeface="微软雅黑" panose="020B0503020204020204" charset="-122"/>
                <a:ea typeface="微软雅黑" panose="020B0503020204020204" charset="-122"/>
                <a:cs typeface="微软雅黑" panose="020B0503020204020204" charset="-122"/>
              </a:rPr>
              <a:t>B.A→B</a:t>
            </a:r>
            <a:r>
              <a:rPr lang="zh-CN" sz="2000" b="0">
                <a:latin typeface="微软雅黑" panose="020B0503020204020204" charset="-122"/>
                <a:ea typeface="微软雅黑" panose="020B0503020204020204" charset="-122"/>
                <a:cs typeface="微软雅黑" panose="020B0503020204020204" charset="-122"/>
              </a:rPr>
              <a:t>的转变也可用</a:t>
            </a:r>
            <a:r>
              <a:rPr lang="en-US" sz="2000" b="0">
                <a:latin typeface="微软雅黑" panose="020B0503020204020204" charset="-122"/>
                <a:ea typeface="微软雅黑" panose="020B0503020204020204" charset="-122"/>
                <a:cs typeface="微软雅黑" panose="020B0503020204020204" charset="-122"/>
              </a:rPr>
              <a:t>KMnO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在酸性条件下氧化来实现</a:t>
            </a:r>
            <a:r>
              <a:rPr lang="en-US" sz="2000" b="0">
                <a:latin typeface="微软雅黑" panose="020B0503020204020204" charset="-122"/>
                <a:ea typeface="微软雅黑" panose="020B0503020204020204" charset="-122"/>
                <a:cs typeface="微软雅黑" panose="020B0503020204020204" charset="-122"/>
              </a:rPr>
              <a:t>C.</a:t>
            </a:r>
            <a:r>
              <a:rPr lang="zh-CN" sz="2000" b="0">
                <a:latin typeface="微软雅黑" panose="020B0503020204020204" charset="-122"/>
                <a:ea typeface="微软雅黑" panose="020B0503020204020204" charset="-122"/>
                <a:cs typeface="微软雅黑" panose="020B0503020204020204" charset="-122"/>
              </a:rPr>
              <a:t>在</a:t>
            </a:r>
            <a:r>
              <a:rPr lang="en-US" sz="2000" b="0">
                <a:latin typeface="微软雅黑" panose="020B0503020204020204" charset="-122"/>
                <a:ea typeface="微软雅黑" panose="020B0503020204020204" charset="-122"/>
                <a:cs typeface="微软雅黑" panose="020B0503020204020204" charset="-122"/>
              </a:rPr>
              <a:t>B+C</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1980565" y="2875915"/>
            <a:ext cx="565785" cy="365125"/>
          </a:xfrm>
          <a:prstGeom prst="rect">
            <a:avLst/>
          </a:prstGeom>
          <a:noFill/>
          <a:ln w="9525">
            <a:noFill/>
          </a:ln>
        </p:spPr>
      </p:pic>
      <p:sp>
        <p:nvSpPr>
          <p:cNvPr id="375" name="文本框 374"/>
          <p:cNvSpPr txBox="1"/>
          <p:nvPr/>
        </p:nvSpPr>
        <p:spPr>
          <a:xfrm>
            <a:off x="848360" y="3241040"/>
            <a:ext cx="5550535" cy="147637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依托比利可在酸性或碱性条件下发生水解反应</a:t>
            </a:r>
            <a:r>
              <a:rPr lang="en-US" sz="2000" b="0">
                <a:latin typeface="微软雅黑" panose="020B0503020204020204" charset="-122"/>
                <a:ea typeface="微软雅黑" panose="020B0503020204020204" charset="-122"/>
                <a:cs typeface="微软雅黑" panose="020B0503020204020204" charset="-122"/>
              </a:rPr>
              <a:t>(3)</a:t>
            </a:r>
            <a:r>
              <a:rPr lang="zh-CN" sz="2000" b="0">
                <a:latin typeface="微软雅黑" panose="020B0503020204020204" charset="-122"/>
                <a:ea typeface="微软雅黑" panose="020B0503020204020204" charset="-122"/>
                <a:cs typeface="微软雅黑" panose="020B0503020204020204" charset="-122"/>
              </a:rPr>
              <a:t>化合物</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的结构简式是</a:t>
            </a:r>
            <a:r>
              <a:rPr lang="zh-CN" sz="2000" b="0" u="sng">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(4)</a:t>
            </a:r>
            <a:r>
              <a:rPr lang="zh-CN" sz="2000" b="0">
                <a:latin typeface="微软雅黑" panose="020B0503020204020204" charset="-122"/>
                <a:ea typeface="微软雅黑" panose="020B0503020204020204" charset="-122"/>
                <a:cs typeface="微软雅黑" panose="020B0503020204020204" charset="-122"/>
              </a:rPr>
              <a:t>写出</a:t>
            </a:r>
            <a:r>
              <a:rPr lang="en-US" sz="2000" b="0">
                <a:latin typeface="微软雅黑" panose="020B0503020204020204" charset="-122"/>
                <a:ea typeface="微软雅黑" panose="020B0503020204020204" charset="-122"/>
                <a:cs typeface="微软雅黑" panose="020B0503020204020204" charset="-122"/>
              </a:rPr>
              <a:t>E</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2059940" y="4378325"/>
            <a:ext cx="486410" cy="234950"/>
          </a:xfrm>
          <a:prstGeom prst="rect">
            <a:avLst/>
          </a:prstGeom>
          <a:noFill/>
          <a:ln w="9525">
            <a:noFill/>
          </a:ln>
        </p:spPr>
      </p:pic>
      <p:sp>
        <p:nvSpPr>
          <p:cNvPr id="376" name="文本框 375"/>
          <p:cNvSpPr txBox="1"/>
          <p:nvPr/>
        </p:nvSpPr>
        <p:spPr>
          <a:xfrm>
            <a:off x="2637155" y="4318952"/>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F</a:t>
            </a:r>
            <a:r>
              <a:rPr lang="zh-CN" sz="2000" b="0">
                <a:latin typeface="微软雅黑" panose="020B0503020204020204" charset="-122"/>
                <a:ea typeface="微软雅黑" panose="020B0503020204020204" charset="-122"/>
                <a:cs typeface="微软雅黑" panose="020B0503020204020204" charset="-122"/>
              </a:rPr>
              <a:t>的化学方程式</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2466975" y="2875915"/>
            <a:ext cx="6096000" cy="446405"/>
          </a:xfrm>
          <a:prstGeom prst="rect">
            <a:avLst/>
          </a:prstGeom>
          <a:noFill/>
        </p:spPr>
        <p:txBody>
          <a:bodyPr wrap="square" rtlCol="0" anchor="t">
            <a:noAutofit/>
          </a:bodyPr>
          <a:p>
            <a:r>
              <a:rPr lang="en-US" sz="2000">
                <a:latin typeface="微软雅黑" panose="020B0503020204020204" charset="-122"/>
                <a:ea typeface="微软雅黑" panose="020B0503020204020204" charset="-122"/>
                <a:cs typeface="微软雅黑" panose="020B0503020204020204" charset="-122"/>
                <a:sym typeface="+mn-ea"/>
              </a:rPr>
              <a:t>D</a:t>
            </a:r>
            <a:r>
              <a:rPr lang="zh-CN" sz="2000">
                <a:latin typeface="微软雅黑" panose="020B0503020204020204" charset="-122"/>
                <a:ea typeface="微软雅黑" panose="020B0503020204020204" charset="-122"/>
                <a:cs typeface="微软雅黑" panose="020B0503020204020204" charset="-122"/>
                <a:sym typeface="+mn-ea"/>
              </a:rPr>
              <a:t>的反应中</a:t>
            </a:r>
            <a:r>
              <a:rPr lang="en-US" sz="2000">
                <a:latin typeface="微软雅黑" panose="020B0503020204020204" charset="-122"/>
                <a:ea typeface="微软雅黑" panose="020B0503020204020204" charset="-122"/>
                <a:cs typeface="微软雅黑" panose="020B0503020204020204" charset="-122"/>
                <a:sym typeface="+mn-ea"/>
              </a:rPr>
              <a:t>,K</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CO</a:t>
            </a:r>
            <a:r>
              <a:rPr lang="en-US" sz="2000" baseline="-25000">
                <a:latin typeface="微软雅黑" panose="020B0503020204020204" charset="-122"/>
                <a:ea typeface="微软雅黑" panose="020B0503020204020204" charset="-122"/>
                <a:cs typeface="微软雅黑" panose="020B0503020204020204" charset="-122"/>
                <a:sym typeface="+mn-ea"/>
              </a:rPr>
              <a:t>3</a:t>
            </a:r>
            <a:r>
              <a:rPr lang="zh-CN" sz="2000">
                <a:latin typeface="微软雅黑" panose="020B0503020204020204" charset="-122"/>
                <a:ea typeface="微软雅黑" panose="020B0503020204020204" charset="-122"/>
                <a:cs typeface="微软雅黑" panose="020B0503020204020204" charset="-122"/>
                <a:sym typeface="+mn-ea"/>
              </a:rPr>
              <a:t>作催化剂</a:t>
            </a:r>
            <a:endParaRPr lang="en-US" sz="2000">
              <a:latin typeface="微软雅黑" panose="020B0503020204020204" charset="-122"/>
              <a:ea typeface="微软雅黑" panose="020B0503020204020204" charset="-122"/>
              <a:cs typeface="微软雅黑" panose="020B0503020204020204" charset="-122"/>
              <a:sym typeface="+mn-ea"/>
            </a:endParaRPr>
          </a:p>
          <a:p>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4559300" y="1022350"/>
            <a:ext cx="4064000" cy="398780"/>
          </a:xfrm>
          <a:prstGeom prst="rect">
            <a:avLst/>
          </a:prstGeom>
          <a:noFill/>
        </p:spPr>
        <p:txBody>
          <a:bodyPr wrap="square" rtlCol="0">
            <a:spAutoFit/>
          </a:bodyPr>
          <a:p>
            <a:r>
              <a:rPr lang="zh-CN" altLang="en-US" sz="2000">
                <a:solidFill>
                  <a:srgbClr val="FF0000"/>
                </a:solidFill>
                <a:latin typeface="微软雅黑" panose="020B0503020204020204" charset="-122"/>
                <a:ea typeface="微软雅黑" panose="020B0503020204020204" charset="-122"/>
              </a:rPr>
              <a:t>醛基、羟基</a:t>
            </a:r>
            <a:endParaRPr lang="zh-CN" altLang="en-US" sz="2000">
              <a:solidFill>
                <a:srgbClr val="FF0000"/>
              </a:solidFill>
              <a:latin typeface="微软雅黑" panose="020B0503020204020204" charset="-122"/>
              <a:ea typeface="微软雅黑" panose="020B0503020204020204" charset="-122"/>
            </a:endParaRPr>
          </a:p>
        </p:txBody>
      </p:sp>
      <p:sp>
        <p:nvSpPr>
          <p:cNvPr id="7" name="文本框 6"/>
          <p:cNvSpPr txBox="1"/>
          <p:nvPr/>
        </p:nvSpPr>
        <p:spPr>
          <a:xfrm>
            <a:off x="3749675" y="1421130"/>
            <a:ext cx="4064000" cy="398780"/>
          </a:xfrm>
          <a:prstGeom prst="rect">
            <a:avLst/>
          </a:prstGeom>
          <a:noFill/>
        </p:spPr>
        <p:txBody>
          <a:bodyPr wrap="square" rtlCol="0">
            <a:spAutoFit/>
          </a:bodyPr>
          <a:p>
            <a:r>
              <a:rPr lang="zh-CN" altLang="en-US" sz="2000">
                <a:solidFill>
                  <a:srgbClr val="FF0000"/>
                </a:solidFill>
                <a:latin typeface="微软雅黑" panose="020B0503020204020204" charset="-122"/>
                <a:ea typeface="微软雅黑" panose="020B0503020204020204" charset="-122"/>
              </a:rPr>
              <a:t>BC</a:t>
            </a:r>
            <a:endParaRPr lang="zh-CN" altLang="en-US" sz="2000">
              <a:solidFill>
                <a:srgbClr val="FF0000"/>
              </a:solidFill>
              <a:latin typeface="微软雅黑" panose="020B0503020204020204" charset="-122"/>
              <a:ea typeface="微软雅黑" panose="020B0503020204020204" charset="-122"/>
            </a:endParaRPr>
          </a:p>
        </p:txBody>
      </p:sp>
      <p:sp>
        <p:nvSpPr>
          <p:cNvPr id="8" name="文本框 7"/>
          <p:cNvSpPr txBox="1"/>
          <p:nvPr/>
        </p:nvSpPr>
        <p:spPr>
          <a:xfrm>
            <a:off x="3820160" y="3780155"/>
            <a:ext cx="4064000" cy="398780"/>
          </a:xfrm>
          <a:prstGeom prst="rect">
            <a:avLst/>
          </a:prstGeom>
          <a:noFill/>
        </p:spPr>
        <p:txBody>
          <a:bodyPr wrap="square" rtlCol="0">
            <a:spAutoFit/>
          </a:bodyPr>
          <a:p>
            <a:r>
              <a:rPr lang="zh-CN" altLang="en-US" sz="2000">
                <a:solidFill>
                  <a:srgbClr val="FF0000"/>
                </a:solidFill>
                <a:latin typeface="微软雅黑" panose="020B0503020204020204" charset="-122"/>
                <a:ea typeface="微软雅黑" panose="020B0503020204020204" charset="-122"/>
              </a:rPr>
              <a:t>(CH3)2NCH2CH2Cl</a:t>
            </a:r>
            <a:endParaRPr lang="zh-CN" altLang="en-US" sz="2000">
              <a:solidFill>
                <a:srgbClr val="FF0000"/>
              </a:solidFill>
              <a:latin typeface="微软雅黑" panose="020B0503020204020204" charset="-122"/>
              <a:ea typeface="微软雅黑" panose="020B0503020204020204" charset="-122"/>
            </a:endParaRPr>
          </a:p>
        </p:txBody>
      </p:sp>
      <p:pic>
        <p:nvPicPr>
          <p:cNvPr id="377" name="图片 376"/>
          <p:cNvPicPr/>
          <p:nvPr/>
        </p:nvPicPr>
        <p:blipFill>
          <a:blip r:embed="rId2"/>
          <a:stretch>
            <a:fillRect/>
          </a:stretch>
        </p:blipFill>
        <p:spPr>
          <a:xfrm>
            <a:off x="5749925" y="4692015"/>
            <a:ext cx="2529205" cy="1370965"/>
          </a:xfrm>
          <a:prstGeom prst="rect">
            <a:avLst/>
          </a:prstGeom>
          <a:noFill/>
          <a:ln w="9525">
            <a:noFill/>
          </a:ln>
        </p:spPr>
      </p:pic>
      <p:grpSp>
        <p:nvGrpSpPr>
          <p:cNvPr id="11" name="组合 10"/>
          <p:cNvGrpSpPr/>
          <p:nvPr/>
        </p:nvGrpSpPr>
        <p:grpSpPr>
          <a:xfrm>
            <a:off x="1379220" y="4937125"/>
            <a:ext cx="7595870" cy="1012190"/>
            <a:chOff x="2126" y="7649"/>
            <a:chExt cx="11962" cy="1594"/>
          </a:xfrm>
        </p:grpSpPr>
        <p:pic>
          <p:nvPicPr>
            <p:cNvPr id="928" name="image916.jpeg" descr="source:si_idm937933360;FounderCES"/>
            <p:cNvPicPr>
              <a:picLocks noChangeAspect="1"/>
            </p:cNvPicPr>
            <p:nvPr>
              <p:custDataLst>
                <p:tags r:id="rId3"/>
              </p:custDataLst>
            </p:nvPr>
          </p:nvPicPr>
          <p:blipFill>
            <a:blip r:embed="rId4"/>
            <a:stretch>
              <a:fillRect/>
            </a:stretch>
          </p:blipFill>
          <p:spPr>
            <a:xfrm>
              <a:off x="2126" y="7649"/>
              <a:ext cx="4307" cy="1594"/>
            </a:xfrm>
            <a:prstGeom prst="rect">
              <a:avLst/>
            </a:prstGeom>
          </p:spPr>
        </p:pic>
        <p:sp>
          <p:nvSpPr>
            <p:cNvPr id="9" name="文本框 8"/>
            <p:cNvSpPr txBox="1"/>
            <p:nvPr/>
          </p:nvSpPr>
          <p:spPr>
            <a:xfrm>
              <a:off x="6088" y="8050"/>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+2H</a:t>
              </a:r>
              <a:r>
                <a:rPr lang="en-US" sz="2000" b="0" baseline="-25000">
                  <a:latin typeface="微软雅黑" panose="020B0503020204020204" charset="-122"/>
                  <a:ea typeface="微软雅黑" panose="020B0503020204020204" charset="-122"/>
                  <a:cs typeface="Times New Roman" panose="02020603050405020304" charset="0"/>
                </a:rPr>
                <a:t>2</a:t>
              </a:r>
              <a:endParaRPr lang="en-US" altLang="en-US" sz="2000" b="0" baseline="-25000">
                <a:latin typeface="微软雅黑" panose="020B0503020204020204" charset="-122"/>
                <a:ea typeface="微软雅黑" panose="020B0503020204020204" charset="-122"/>
                <a:cs typeface="Times New Roman" panose="02020603050405020304" charset="0"/>
              </a:endParaRPr>
            </a:p>
          </p:txBody>
        </p:sp>
        <p:pic>
          <p:nvPicPr>
            <p:cNvPr id="10" name="图片 9"/>
            <p:cNvPicPr/>
            <p:nvPr/>
          </p:nvPicPr>
          <p:blipFill>
            <a:blip r:embed="rId5"/>
            <a:stretch>
              <a:fillRect/>
            </a:stretch>
          </p:blipFill>
          <p:spPr>
            <a:xfrm>
              <a:off x="7470" y="8050"/>
              <a:ext cx="1366" cy="611"/>
            </a:xfrm>
            <a:prstGeom prst="rect">
              <a:avLst/>
            </a:prstGeom>
            <a:noFill/>
            <a:ln w="9525">
              <a:noFill/>
            </a:ln>
          </p:spPr>
        </p:pic>
        <p:sp>
          <p:nvSpPr>
            <p:cNvPr id="378" name="文本框 377"/>
            <p:cNvSpPr txBox="1"/>
            <p:nvPr/>
          </p:nvSpPr>
          <p:spPr>
            <a:xfrm>
              <a:off x="12514" y="8050"/>
              <a:ext cx="1574" cy="628"/>
            </a:xfrm>
            <a:prstGeom prst="rect">
              <a:avLst/>
            </a:prstGeom>
            <a:noFill/>
            <a:ln w="9525">
              <a:noFill/>
            </a:ln>
          </p:spPr>
          <p:txBody>
            <a:bodyPr wrap="square">
              <a:spAutoFit/>
            </a:bodyPr>
            <a:p>
              <a:pPr indent="0" algn="r"/>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a:t>
              </a:r>
              <a:endParaRPr lang="en-US" altLang="en-US" sz="2000" b="0">
                <a:latin typeface="微软雅黑" panose="020B0503020204020204" charset="-122"/>
                <a:ea typeface="微软雅黑" panose="020B0503020204020204" charset="-122"/>
                <a:cs typeface="Times New Roman" panose="0202060305040502030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77"/>
                                        </p:tgtEl>
                                        <p:attrNameLst>
                                          <p:attrName>style.visibility</p:attrName>
                                        </p:attrNameLst>
                                      </p:cBhvr>
                                      <p:to>
                                        <p:strVal val="visible"/>
                                      </p:to>
                                    </p:set>
                                    <p:animEffect transition="in" filter="blinds(horizontal)">
                                      <p:cBhvr>
                                        <p:cTn id="22" dur="500"/>
                                        <p:tgtEl>
                                          <p:spTgt spid="377"/>
                                        </p:tgtEl>
                                      </p:cBhvr>
                                    </p:animEffect>
                                  </p:childTnLst>
                                </p:cTn>
                              </p:par>
                              <p:par>
                                <p:cTn id="23" presetID="3" presetClass="entr" presetSubtype="1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8" grpId="0"/>
      <p:bldP spid="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763905" y="1287780"/>
            <a:ext cx="10664190" cy="3256280"/>
          </a:xfrm>
          <a:prstGeom prst="rect">
            <a:avLst/>
          </a:prstGeom>
          <a:noFill/>
          <a:ln w="9525">
            <a:noFill/>
          </a:ln>
        </p:spPr>
        <p:txBody>
          <a:bodyPr wrap="square">
            <a:noAutofit/>
          </a:bodyPr>
          <a:p>
            <a:pPr indent="0" fontAlgn="auto">
              <a:lnSpc>
                <a:spcPct val="300000"/>
              </a:lnSpc>
            </a:pPr>
            <a:r>
              <a:rPr lang="en-US" altLang="en-US" sz="2000">
                <a:latin typeface="微软雅黑" panose="020B0503020204020204" charset="-122"/>
                <a:ea typeface="微软雅黑" panose="020B0503020204020204" charset="-122"/>
                <a:cs typeface="微软雅黑" panose="020B0503020204020204" charset="-122"/>
              </a:rPr>
              <a:t>连有4个不同原子或原子团的碳原子叫做不对称碳原子(一般在其旁边标注*),也叫手性碳原子。</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300000"/>
              </a:lnSpc>
            </a:pPr>
            <a:r>
              <a:rPr lang="en-US" altLang="en-US" sz="2000">
                <a:latin typeface="微软雅黑" panose="020B0503020204020204" charset="-122"/>
                <a:ea typeface="微软雅黑" panose="020B0503020204020204" charset="-122"/>
                <a:cs typeface="微软雅黑" panose="020B0503020204020204" charset="-122"/>
              </a:rPr>
              <a:t>例如丙醛糖,又称甘油醛,其结构简式为                               ,标*的为手性碳原子。</a:t>
            </a:r>
            <a:endParaRPr lang="en-US"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63905" y="3985260"/>
            <a:ext cx="10092055" cy="860425"/>
          </a:xfrm>
          <a:prstGeom prst="rect">
            <a:avLst/>
          </a:prstGeom>
          <a:noFill/>
        </p:spPr>
        <p:txBody>
          <a:bodyPr wrap="square" rtlCol="0" anchor="t">
            <a:spAutoFit/>
          </a:bodyPr>
          <a:p>
            <a:pPr indent="0">
              <a:lnSpc>
                <a:spcPct val="150000"/>
              </a:lnSpc>
            </a:pPr>
            <a:endParaRPr lang="zh-CN" sz="2000" b="1">
              <a:latin typeface="微软雅黑" panose="020B0503020204020204" charset="-122"/>
              <a:ea typeface="微软雅黑" panose="020B0503020204020204" charset="-122"/>
              <a:cs typeface="微软雅黑" panose="020B0503020204020204" charset="-122"/>
              <a:sym typeface="+mn-ea"/>
            </a:endParaRPr>
          </a:p>
          <a:p>
            <a:endParaRPr lang="zh-CN" altLang="en-US" sz="2000" b="1">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pic>
        <p:nvPicPr>
          <p:cNvPr id="77" name="image65.jpeg" descr="source:si_idm801122288;FounderCES"/>
          <p:cNvPicPr>
            <a:picLocks noChangeAspect="1"/>
          </p:cNvPicPr>
          <p:nvPr>
            <p:custDataLst>
              <p:tags r:id="rId1"/>
            </p:custDataLst>
          </p:nvPr>
        </p:nvPicPr>
        <p:blipFill>
          <a:blip r:embed="rId2"/>
          <a:stretch>
            <a:fillRect/>
          </a:stretch>
        </p:blipFill>
        <p:spPr>
          <a:xfrm>
            <a:off x="5338445" y="2085975"/>
            <a:ext cx="1853565" cy="1179195"/>
          </a:xfrm>
          <a:prstGeom prst="rect">
            <a:avLst/>
          </a:prstGeom>
        </p:spPr>
      </p:pic>
      <p:sp>
        <p:nvSpPr>
          <p:cNvPr id="100" name="文本框 99"/>
          <p:cNvSpPr txBox="1"/>
          <p:nvPr/>
        </p:nvSpPr>
        <p:spPr>
          <a:xfrm>
            <a:off x="763905" y="1018540"/>
            <a:ext cx="5080000" cy="460375"/>
          </a:xfrm>
          <a:prstGeom prst="rect">
            <a:avLst/>
          </a:prstGeom>
          <a:noFill/>
          <a:ln w="9525">
            <a:noFill/>
          </a:ln>
        </p:spPr>
        <p:txBody>
          <a:bodyPr>
            <a:spAutoFit/>
          </a:bodyPr>
          <a:p>
            <a:pPr indent="0"/>
            <a:r>
              <a:rPr lang="zh-CN" sz="2400" b="0">
                <a:solidFill>
                  <a:schemeClr val="tx1"/>
                </a:solidFill>
                <a:latin typeface="微软雅黑" panose="020B0503020204020204" charset="-122"/>
                <a:ea typeface="微软雅黑" panose="020B0503020204020204" charset="-122"/>
                <a:cs typeface="微软雅黑" panose="020B0503020204020204" charset="-122"/>
              </a:rPr>
              <a:t>考法</a:t>
            </a:r>
            <a:r>
              <a:rPr lang="en-US" sz="2400" b="0">
                <a:solidFill>
                  <a:schemeClr val="tx1"/>
                </a:solidFill>
                <a:latin typeface="微软雅黑" panose="020B0503020204020204" charset="-122"/>
                <a:ea typeface="微软雅黑" panose="020B0503020204020204" charset="-122"/>
                <a:cs typeface="微软雅黑" panose="020B0503020204020204" charset="-122"/>
              </a:rPr>
              <a:t>1</a:t>
            </a:r>
            <a:r>
              <a:rPr lang="zh-CN" sz="2400" b="0">
                <a:solidFill>
                  <a:schemeClr val="tx1"/>
                </a:solidFill>
                <a:latin typeface="微软雅黑" panose="020B0503020204020204" charset="-122"/>
                <a:ea typeface="微软雅黑" panose="020B0503020204020204" charset="-122"/>
                <a:cs typeface="微软雅黑" panose="020B0503020204020204" charset="-122"/>
              </a:rPr>
              <a:t>　手性碳原子的判断</a:t>
            </a:r>
            <a:endParaRPr lang="zh-CN" altLang="en-US" sz="2400" b="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102" grpId="1"/>
      <p:bldP spid="6" grpId="1"/>
      <p:bldP spid="5" grpId="1"/>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P231</a:t>
            </a:r>
            <a:endParaRPr lang="en-US" altLang="zh-CN" sz="2000">
              <a:solidFill>
                <a:schemeClr val="bg1"/>
              </a:solidFill>
              <a:latin typeface="微软雅黑W10 Bold" charset="0"/>
              <a:ea typeface="微软雅黑W10 Bold" charset="0"/>
            </a:endParaRPr>
          </a:p>
        </p:txBody>
      </p:sp>
      <p:sp>
        <p:nvSpPr>
          <p:cNvPr id="387" name="文本框 386"/>
          <p:cNvSpPr txBox="1"/>
          <p:nvPr/>
        </p:nvSpPr>
        <p:spPr>
          <a:xfrm>
            <a:off x="702945" y="1042035"/>
            <a:ext cx="764095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5)</a:t>
            </a:r>
            <a:r>
              <a:rPr lang="zh-CN" sz="2000" b="0">
                <a:latin typeface="微软雅黑" panose="020B0503020204020204" charset="-122"/>
                <a:ea typeface="微软雅黑" panose="020B0503020204020204" charset="-122"/>
                <a:cs typeface="微软雅黑" panose="020B0503020204020204" charset="-122"/>
              </a:rPr>
              <a:t>研究小组在实验室用苯甲醛为原料合成药物</a:t>
            </a:r>
            <a:r>
              <a:rPr lang="en-US" sz="2000" b="0" i="1">
                <a:latin typeface="微软雅黑" panose="020B0503020204020204" charset="-122"/>
                <a:ea typeface="微软雅黑" panose="020B0503020204020204" charset="-122"/>
                <a:cs typeface="微软雅黑" panose="020B0503020204020204" charset="-122"/>
              </a:rPr>
              <a:t>N</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苄基苯甲酰胺</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8063865" y="884555"/>
            <a:ext cx="1543050" cy="556260"/>
          </a:xfrm>
          <a:prstGeom prst="rect">
            <a:avLst/>
          </a:prstGeom>
          <a:noFill/>
          <a:ln w="9525">
            <a:noFill/>
          </a:ln>
        </p:spPr>
      </p:pic>
      <p:sp>
        <p:nvSpPr>
          <p:cNvPr id="388" name="文本框 387"/>
          <p:cNvSpPr txBox="1"/>
          <p:nvPr/>
        </p:nvSpPr>
        <p:spPr>
          <a:xfrm>
            <a:off x="702945" y="1483360"/>
            <a:ext cx="7398385" cy="609600"/>
          </a:xfrm>
          <a:prstGeom prst="rect">
            <a:avLst/>
          </a:prstGeom>
          <a:noFill/>
          <a:ln w="9525">
            <a:noFill/>
          </a:ln>
        </p:spPr>
        <p:txBody>
          <a:bodyPr>
            <a:noAutofit/>
          </a:bodyPr>
          <a:p>
            <a:pPr indent="0"/>
            <a:r>
              <a:rPr lang="zh-CN" sz="2000">
                <a:latin typeface="微软雅黑" panose="020B0503020204020204" charset="-122"/>
                <a:ea typeface="微软雅黑" panose="020B0503020204020204" charset="-122"/>
                <a:cs typeface="微软雅黑" panose="020B0503020204020204" charset="-122"/>
                <a:sym typeface="+mn-ea"/>
              </a:rPr>
              <a:t>线</a:t>
            </a:r>
            <a:r>
              <a:rPr lang="zh-CN" sz="2000" b="0">
                <a:latin typeface="微软雅黑" panose="020B0503020204020204" charset="-122"/>
                <a:ea typeface="微软雅黑" panose="020B0503020204020204" charset="-122"/>
                <a:cs typeface="微软雅黑" panose="020B0503020204020204" charset="-122"/>
              </a:rPr>
              <a:t>路中的相关信息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设计该合成路线</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用流程图表示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无机试剂任选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9444355" y="1042035"/>
            <a:ext cx="2480945"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。利用以上合成</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931" name="image919.jpeg"/>
          <p:cNvPicPr>
            <a:picLocks noChangeAspect="1"/>
          </p:cNvPicPr>
          <p:nvPr/>
        </p:nvPicPr>
        <p:blipFill>
          <a:blip r:embed="rId2"/>
          <a:stretch>
            <a:fillRect/>
          </a:stretch>
        </p:blipFill>
        <p:spPr>
          <a:xfrm>
            <a:off x="2063750" y="2092960"/>
            <a:ext cx="7380605" cy="36810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31"/>
                                        </p:tgtEl>
                                        <p:attrNameLst>
                                          <p:attrName>style.visibility</p:attrName>
                                        </p:attrNameLst>
                                      </p:cBhvr>
                                      <p:to>
                                        <p:strVal val="visible"/>
                                      </p:to>
                                    </p:set>
                                    <p:animEffect transition="in" filter="blinds(horizontal)">
                                      <p:cBhvr>
                                        <p:cTn id="7" dur="500"/>
                                        <p:tgtEl>
                                          <p:spTgt spid="9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P231</a:t>
            </a:r>
            <a:endParaRPr lang="en-US" altLang="zh-CN" sz="2000">
              <a:solidFill>
                <a:schemeClr val="bg1"/>
              </a:solidFill>
              <a:latin typeface="微软雅黑W10 Bold" charset="0"/>
              <a:ea typeface="微软雅黑W10 Bold" charset="0"/>
            </a:endParaRPr>
          </a:p>
        </p:txBody>
      </p:sp>
      <p:sp>
        <p:nvSpPr>
          <p:cNvPr id="388" name="文本框 387"/>
          <p:cNvSpPr txBox="1"/>
          <p:nvPr/>
        </p:nvSpPr>
        <p:spPr>
          <a:xfrm>
            <a:off x="686435" y="1040130"/>
            <a:ext cx="5080000" cy="398780"/>
          </a:xfrm>
          <a:prstGeom prst="rect">
            <a:avLst/>
          </a:prstGeom>
          <a:noFill/>
          <a:ln w="9525">
            <a:noFill/>
          </a:ln>
        </p:spPr>
        <p:txBody>
          <a:bodyPr>
            <a:spAutoFit/>
          </a:bodyPr>
          <a:p>
            <a:pPr indent="0"/>
            <a:r>
              <a:rPr lang="zh-CN" sz="2000" b="1">
                <a:latin typeface="微软雅黑" panose="020B0503020204020204" charset="-122"/>
                <a:ea typeface="微软雅黑" panose="020B0503020204020204" charset="-122"/>
                <a:cs typeface="方正兰亭中黑_GBK" charset="0"/>
              </a:rPr>
              <a:t>思路分析</a:t>
            </a:r>
            <a:endParaRPr lang="zh-CN" altLang="en-US" sz="2000" b="1">
              <a:latin typeface="微软雅黑" panose="020B0503020204020204" charset="-122"/>
              <a:ea typeface="微软雅黑" panose="020B0503020204020204" charset="-122"/>
              <a:cs typeface="方正兰亭中黑_GBK" charset="0"/>
            </a:endParaRPr>
          </a:p>
        </p:txBody>
      </p:sp>
      <p:sp>
        <p:nvSpPr>
          <p:cNvPr id="3" name="文本框 2"/>
          <p:cNvSpPr txBox="1"/>
          <p:nvPr/>
        </p:nvSpPr>
        <p:spPr>
          <a:xfrm>
            <a:off x="686435" y="1438910"/>
            <a:ext cx="10738485" cy="553085"/>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结合</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的结构简式与</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的分子式可知</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的结构简式为</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NCH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Cl;</a:t>
            </a:r>
            <a:r>
              <a:rPr lang="zh-CN" sz="2000" b="0">
                <a:latin typeface="微软雅黑" panose="020B0503020204020204" charset="-122"/>
                <a:ea typeface="微软雅黑" panose="020B0503020204020204" charset="-122"/>
                <a:cs typeface="微软雅黑" panose="020B0503020204020204" charset="-122"/>
              </a:rPr>
              <a:t>根据依托比利的结构</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915" name="image903.jpeg" descr="source:si_idm1010901408;FounderCES"/>
          <p:cNvPicPr>
            <a:picLocks noChangeAspect="1"/>
          </p:cNvPicPr>
          <p:nvPr>
            <p:custDataLst>
              <p:tags r:id="rId1"/>
            </p:custDataLst>
          </p:nvPr>
        </p:nvPicPr>
        <p:blipFill>
          <a:blip r:embed="rId2"/>
          <a:stretch>
            <a:fillRect/>
          </a:stretch>
        </p:blipFill>
        <p:spPr>
          <a:xfrm>
            <a:off x="1374775" y="2114550"/>
            <a:ext cx="1811655" cy="860425"/>
          </a:xfrm>
          <a:prstGeom prst="rect">
            <a:avLst/>
          </a:prstGeom>
        </p:spPr>
      </p:pic>
      <p:sp>
        <p:nvSpPr>
          <p:cNvPr id="4" name="文本框 3"/>
          <p:cNvSpPr txBox="1"/>
          <p:nvPr/>
        </p:nvSpPr>
        <p:spPr>
          <a:xfrm>
            <a:off x="686435" y="2268220"/>
            <a:ext cx="975995" cy="553085"/>
          </a:xfrm>
          <a:prstGeom prst="rect">
            <a:avLst/>
          </a:prstGeom>
          <a:noFill/>
        </p:spPr>
        <p:txBody>
          <a:bodyPr wrap="square" rtlCol="0" anchor="t">
            <a:spAutoFit/>
          </a:bodyPr>
          <a:p>
            <a:pPr indent="0" fontAlgn="auto">
              <a:lnSpc>
                <a:spcPct val="150000"/>
              </a:lnSpc>
            </a:pPr>
            <a:r>
              <a:rPr lang="zh-CN" sz="2000">
                <a:latin typeface="微软雅黑" panose="020B0503020204020204" charset="-122"/>
                <a:ea typeface="微软雅黑" panose="020B0503020204020204" charset="-122"/>
                <a:cs typeface="微软雅黑" panose="020B0503020204020204" charset="-122"/>
                <a:sym typeface="+mn-ea"/>
              </a:rPr>
              <a:t>简式、</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3235960" y="242252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的结构与</a:t>
            </a:r>
            <a:r>
              <a:rPr lang="en-US" sz="2000" b="0">
                <a:latin typeface="微软雅黑" panose="020B0503020204020204" charset="-122"/>
                <a:ea typeface="微软雅黑" panose="020B0503020204020204" charset="-122"/>
                <a:cs typeface="微软雅黑" panose="020B0503020204020204" charset="-122"/>
              </a:rPr>
              <a:t>F</a:t>
            </a:r>
            <a:r>
              <a:rPr lang="zh-CN" sz="2000" b="0">
                <a:latin typeface="微软雅黑" panose="020B0503020204020204" charset="-122"/>
                <a:ea typeface="微软雅黑" panose="020B0503020204020204" charset="-122"/>
                <a:cs typeface="微软雅黑" panose="020B0503020204020204" charset="-122"/>
              </a:rPr>
              <a:t>的分子式可推知</a:t>
            </a:r>
            <a:r>
              <a:rPr lang="en-US" sz="2000" b="0">
                <a:latin typeface="微软雅黑" panose="020B0503020204020204" charset="-122"/>
                <a:ea typeface="微软雅黑" panose="020B0503020204020204" charset="-122"/>
                <a:cs typeface="微软雅黑" panose="020B0503020204020204" charset="-122"/>
              </a:rPr>
              <a:t>F</a:t>
            </a:r>
            <a:r>
              <a:rPr lang="zh-CN" sz="2000" b="0">
                <a:latin typeface="微软雅黑" panose="020B0503020204020204" charset="-122"/>
                <a:ea typeface="微软雅黑" panose="020B0503020204020204" charset="-122"/>
                <a:cs typeface="微软雅黑" panose="020B0503020204020204" charset="-122"/>
              </a:rPr>
              <a:t>的结构简式为</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916" name="image904.jpeg" descr="source:si_idm1010882080;FounderCES"/>
          <p:cNvPicPr>
            <a:picLocks noChangeAspect="1"/>
          </p:cNvPicPr>
          <p:nvPr>
            <p:custDataLst>
              <p:tags r:id="rId3"/>
            </p:custDataLst>
          </p:nvPr>
        </p:nvPicPr>
        <p:blipFill>
          <a:blip r:embed="rId4"/>
          <a:stretch>
            <a:fillRect/>
          </a:stretch>
        </p:blipFill>
        <p:spPr>
          <a:xfrm>
            <a:off x="7992110" y="2095500"/>
            <a:ext cx="2433320" cy="1064895"/>
          </a:xfrm>
          <a:prstGeom prst="rect">
            <a:avLst/>
          </a:prstGeom>
        </p:spPr>
      </p:pic>
      <p:sp>
        <p:nvSpPr>
          <p:cNvPr id="6" name="文本框 5"/>
          <p:cNvSpPr txBox="1"/>
          <p:nvPr/>
        </p:nvSpPr>
        <p:spPr>
          <a:xfrm>
            <a:off x="487680" y="4018915"/>
            <a:ext cx="6870065"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分子式与已知信息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进一步可推出</a:t>
            </a:r>
            <a:r>
              <a:rPr lang="en-US" sz="2000" b="0">
                <a:latin typeface="微软雅黑" panose="020B0503020204020204" charset="-122"/>
                <a:ea typeface="微软雅黑" panose="020B0503020204020204" charset="-122"/>
                <a:cs typeface="微软雅黑" panose="020B0503020204020204" charset="-122"/>
              </a:rPr>
              <a:t>E</a:t>
            </a:r>
            <a:r>
              <a:rPr lang="zh-CN" sz="2000" b="0">
                <a:latin typeface="微软雅黑" panose="020B0503020204020204" charset="-122"/>
                <a:ea typeface="微软雅黑" panose="020B0503020204020204" charset="-122"/>
                <a:cs typeface="微软雅黑" panose="020B0503020204020204" charset="-122"/>
              </a:rPr>
              <a:t>的结构简式为</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0271760" y="2422525"/>
            <a:ext cx="124968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结合</a:t>
            </a:r>
            <a:r>
              <a:rPr lang="en-US" sz="2000">
                <a:latin typeface="微软雅黑" panose="020B0503020204020204" charset="-122"/>
                <a:ea typeface="微软雅黑" panose="020B0503020204020204" charset="-122"/>
                <a:cs typeface="微软雅黑" panose="020B0503020204020204" charset="-122"/>
                <a:sym typeface="+mn-ea"/>
              </a:rPr>
              <a:t>E</a:t>
            </a:r>
            <a:r>
              <a:rPr lang="zh-CN" sz="2000">
                <a:latin typeface="微软雅黑" panose="020B0503020204020204" charset="-122"/>
                <a:ea typeface="微软雅黑" panose="020B0503020204020204" charset="-122"/>
                <a:cs typeface="微软雅黑" panose="020B0503020204020204" charset="-122"/>
                <a:sym typeface="+mn-ea"/>
              </a:rPr>
              <a:t>的</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917" name="image905.jpeg" descr="source:si_idm1010860704;FounderCES"/>
          <p:cNvPicPr>
            <a:picLocks noChangeAspect="1"/>
          </p:cNvPicPr>
          <p:nvPr>
            <p:custDataLst>
              <p:tags r:id="rId5"/>
            </p:custDataLst>
          </p:nvPr>
        </p:nvPicPr>
        <p:blipFill>
          <a:blip r:embed="rId6"/>
          <a:stretch>
            <a:fillRect/>
          </a:stretch>
        </p:blipFill>
        <p:spPr>
          <a:xfrm>
            <a:off x="6096000" y="3515360"/>
            <a:ext cx="2724785" cy="1377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P231</a:t>
            </a:r>
            <a:endParaRPr lang="en-US" altLang="zh-CN" sz="2000">
              <a:solidFill>
                <a:schemeClr val="bg1"/>
              </a:solidFill>
              <a:latin typeface="微软雅黑W10 Bold" charset="0"/>
              <a:ea typeface="微软雅黑W10 Bold" charset="0"/>
            </a:endParaRPr>
          </a:p>
        </p:txBody>
      </p:sp>
      <p:sp>
        <p:nvSpPr>
          <p:cNvPr id="378" name="文本框 377"/>
          <p:cNvSpPr txBox="1"/>
          <p:nvPr/>
        </p:nvSpPr>
        <p:spPr>
          <a:xfrm>
            <a:off x="628650" y="987425"/>
            <a:ext cx="10804525" cy="2861310"/>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【解析】</a:t>
            </a:r>
            <a:r>
              <a:rPr lang="en-US" sz="2000" b="0">
                <a:latin typeface="微软雅黑" panose="020B0503020204020204" charset="-122"/>
                <a:ea typeface="微软雅黑" panose="020B0503020204020204" charset="-122"/>
                <a:cs typeface="微软雅黑" panose="020B0503020204020204" charset="-122"/>
              </a:rPr>
              <a:t>(1)B</a:t>
            </a:r>
            <a:r>
              <a:rPr lang="zh-CN" sz="2000" b="0">
                <a:latin typeface="微软雅黑" panose="020B0503020204020204" charset="-122"/>
                <a:ea typeface="微软雅黑" panose="020B0503020204020204" charset="-122"/>
                <a:cs typeface="微软雅黑" panose="020B0503020204020204" charset="-122"/>
              </a:rPr>
              <a:t>中的含氧官能团的名称是醛基、羟基。</a:t>
            </a:r>
            <a:r>
              <a:rPr lang="en-US" sz="2000" b="0">
                <a:latin typeface="微软雅黑" panose="020B0503020204020204" charset="-122"/>
                <a:ea typeface="微软雅黑" panose="020B0503020204020204" charset="-122"/>
                <a:cs typeface="微软雅黑" panose="020B0503020204020204" charset="-122"/>
              </a:rPr>
              <a:t>(2)</a:t>
            </a:r>
            <a:r>
              <a:rPr lang="zh-CN" sz="2000" b="0">
                <a:latin typeface="微软雅黑" panose="020B0503020204020204" charset="-122"/>
                <a:ea typeface="微软雅黑" panose="020B0503020204020204" charset="-122"/>
                <a:cs typeface="微软雅黑" panose="020B0503020204020204" charset="-122"/>
              </a:rPr>
              <a:t>化合物</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含有酚羟基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能与</a:t>
            </a:r>
            <a:r>
              <a:rPr lang="en-US" sz="2000" b="0">
                <a:latin typeface="微软雅黑" panose="020B0503020204020204" charset="-122"/>
                <a:ea typeface="微软雅黑" panose="020B0503020204020204" charset="-122"/>
                <a:cs typeface="微软雅黑" panose="020B0503020204020204" charset="-122"/>
              </a:rPr>
              <a:t>FeCl</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发生显色反应</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若用</a:t>
            </a:r>
            <a:r>
              <a:rPr lang="en-US" sz="2000" b="0">
                <a:latin typeface="微软雅黑" panose="020B0503020204020204" charset="-122"/>
                <a:ea typeface="微软雅黑" panose="020B0503020204020204" charset="-122"/>
                <a:cs typeface="微软雅黑" panose="020B0503020204020204" charset="-122"/>
              </a:rPr>
              <a:t>KMnO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在酸性条件下氧化化合物</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苯环上的甲基会被氧化为羧基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分子中的酚羟基也会被氧化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不能得到</a:t>
            </a:r>
            <a:r>
              <a:rPr lang="en-US" sz="2000" b="0">
                <a:latin typeface="微软雅黑" panose="020B0503020204020204" charset="-122"/>
                <a:ea typeface="微软雅黑" panose="020B0503020204020204" charset="-122"/>
                <a:cs typeface="微软雅黑" panose="020B0503020204020204" charset="-122"/>
              </a:rPr>
              <a:t>B,B</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结合物质</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的结构简式与物质</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的分子式可知</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与</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反应会生成</a:t>
            </a:r>
            <a:r>
              <a:rPr lang="en-US" sz="2000" b="0">
                <a:latin typeface="微软雅黑" panose="020B0503020204020204" charset="-122"/>
                <a:ea typeface="微软雅黑" panose="020B0503020204020204" charset="-122"/>
                <a:cs typeface="微软雅黑" panose="020B0503020204020204" charset="-122"/>
              </a:rPr>
              <a:t>HCl,K</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CO</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的作用是消耗</a:t>
            </a:r>
            <a:r>
              <a:rPr lang="en-US" sz="2000" b="0">
                <a:latin typeface="微软雅黑" panose="020B0503020204020204" charset="-122"/>
                <a:ea typeface="微软雅黑" panose="020B0503020204020204" charset="-122"/>
                <a:cs typeface="微软雅黑" panose="020B0503020204020204" charset="-122"/>
              </a:rPr>
              <a:t>HCl,</a:t>
            </a:r>
            <a:r>
              <a:rPr lang="zh-CN" sz="2000" b="0">
                <a:latin typeface="微软雅黑" panose="020B0503020204020204" charset="-122"/>
                <a:ea typeface="微软雅黑" panose="020B0503020204020204" charset="-122"/>
                <a:cs typeface="微软雅黑" panose="020B0503020204020204" charset="-122"/>
              </a:rPr>
              <a:t>促使该反应正向进行</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生成更多的化合物</a:t>
            </a:r>
            <a:r>
              <a:rPr lang="en-US" sz="2000" b="0">
                <a:latin typeface="微软雅黑" panose="020B0503020204020204" charset="-122"/>
                <a:ea typeface="微软雅黑" panose="020B0503020204020204" charset="-122"/>
                <a:cs typeface="微软雅黑" panose="020B0503020204020204" charset="-122"/>
              </a:rPr>
              <a:t>D,C</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依托比利分子中含有酰胺基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可在酸性或碱性条件下发生水解反应</a:t>
            </a: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正确。</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88" name="文本框 387"/>
          <p:cNvSpPr txBox="1"/>
          <p:nvPr/>
        </p:nvSpPr>
        <p:spPr>
          <a:xfrm>
            <a:off x="628650" y="385254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(5)</a:t>
            </a:r>
            <a:r>
              <a:rPr lang="zh-CN" sz="2000" b="0">
                <a:latin typeface="微软雅黑" panose="020B0503020204020204" charset="-122"/>
                <a:ea typeface="微软雅黑" panose="020B0503020204020204" charset="-122"/>
                <a:cs typeface="微软雅黑" panose="020B0503020204020204" charset="-122"/>
              </a:rPr>
              <a:t>由目标产物可知</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产物应由</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1"/>
          <a:stretch>
            <a:fillRect/>
          </a:stretch>
        </p:blipFill>
        <p:spPr>
          <a:xfrm>
            <a:off x="3973195" y="3849370"/>
            <a:ext cx="1569085" cy="534670"/>
          </a:xfrm>
          <a:prstGeom prst="rect">
            <a:avLst/>
          </a:prstGeom>
          <a:noFill/>
          <a:ln w="9525">
            <a:noFill/>
          </a:ln>
        </p:spPr>
      </p:pic>
      <p:sp>
        <p:nvSpPr>
          <p:cNvPr id="389" name="文本框 388"/>
          <p:cNvSpPr txBox="1"/>
          <p:nvPr/>
        </p:nvSpPr>
        <p:spPr>
          <a:xfrm>
            <a:off x="5542280" y="384873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楷体_GBK" charset="0"/>
              </a:rPr>
              <a:t>与</a:t>
            </a:r>
            <a:endParaRPr lang="zh-CN" altLang="en-US" sz="2000" b="0">
              <a:latin typeface="微软雅黑" panose="020B0503020204020204" charset="-122"/>
              <a:ea typeface="微软雅黑" panose="020B0503020204020204" charset="-122"/>
              <a:cs typeface="方正楷体_GBK" charset="0"/>
            </a:endParaRPr>
          </a:p>
        </p:txBody>
      </p:sp>
      <p:pic>
        <p:nvPicPr>
          <p:cNvPr id="14" name="图片 13"/>
          <p:cNvPicPr/>
          <p:nvPr/>
        </p:nvPicPr>
        <p:blipFill>
          <a:blip r:embed="rId2"/>
          <a:stretch>
            <a:fillRect/>
          </a:stretch>
        </p:blipFill>
        <p:spPr>
          <a:xfrm>
            <a:off x="6006465" y="3581400"/>
            <a:ext cx="1235710" cy="1070610"/>
          </a:xfrm>
          <a:prstGeom prst="rect">
            <a:avLst/>
          </a:prstGeom>
          <a:noFill/>
          <a:ln w="9525">
            <a:noFill/>
          </a:ln>
        </p:spPr>
      </p:pic>
      <p:sp>
        <p:nvSpPr>
          <p:cNvPr id="390" name="文本框 389"/>
          <p:cNvSpPr txBox="1"/>
          <p:nvPr/>
        </p:nvSpPr>
        <p:spPr>
          <a:xfrm>
            <a:off x="7308215" y="385254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反应制得</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结合题目信息</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5" name="图片 14"/>
          <p:cNvPicPr/>
          <p:nvPr/>
        </p:nvPicPr>
        <p:blipFill>
          <a:blip r:embed="rId3"/>
          <a:stretch>
            <a:fillRect/>
          </a:stretch>
        </p:blipFill>
        <p:spPr>
          <a:xfrm>
            <a:off x="10011410" y="3856990"/>
            <a:ext cx="1433830" cy="543560"/>
          </a:xfrm>
          <a:prstGeom prst="rect">
            <a:avLst/>
          </a:prstGeom>
          <a:noFill/>
          <a:ln w="9525">
            <a:noFill/>
          </a:ln>
        </p:spPr>
      </p:pic>
      <p:sp>
        <p:nvSpPr>
          <p:cNvPr id="391" name="文本框 390"/>
          <p:cNvSpPr txBox="1"/>
          <p:nvPr/>
        </p:nvSpPr>
        <p:spPr>
          <a:xfrm>
            <a:off x="628650" y="465201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与</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NOH</a:t>
            </a:r>
            <a:r>
              <a:rPr lang="zh-CN" sz="2000" b="0">
                <a:latin typeface="微软雅黑" panose="020B0503020204020204" charset="-122"/>
                <a:ea typeface="微软雅黑" panose="020B0503020204020204" charset="-122"/>
                <a:cs typeface="微软雅黑" panose="020B0503020204020204" charset="-122"/>
              </a:rPr>
              <a:t>反应得</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6" name="图片 15"/>
          <p:cNvPicPr/>
          <p:nvPr/>
        </p:nvPicPr>
        <p:blipFill>
          <a:blip r:embed="rId4"/>
          <a:stretch>
            <a:fillRect/>
          </a:stretch>
        </p:blipFill>
        <p:spPr>
          <a:xfrm>
            <a:off x="2675890" y="4652010"/>
            <a:ext cx="1416685" cy="481965"/>
          </a:xfrm>
          <a:prstGeom prst="rect">
            <a:avLst/>
          </a:prstGeom>
          <a:noFill/>
          <a:ln w="9525">
            <a:noFill/>
          </a:ln>
        </p:spPr>
      </p:pic>
      <p:sp>
        <p:nvSpPr>
          <p:cNvPr id="392" name="文本框 391"/>
          <p:cNvSpPr txBox="1"/>
          <p:nvPr/>
        </p:nvSpPr>
        <p:spPr>
          <a:xfrm>
            <a:off x="4157980" y="468249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再催化加氢制得</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7" name="图片 16"/>
          <p:cNvPicPr/>
          <p:nvPr/>
        </p:nvPicPr>
        <p:blipFill>
          <a:blip r:embed="rId1"/>
          <a:stretch>
            <a:fillRect/>
          </a:stretch>
        </p:blipFill>
        <p:spPr>
          <a:xfrm>
            <a:off x="6135370" y="4682490"/>
            <a:ext cx="1652270" cy="533400"/>
          </a:xfrm>
          <a:prstGeom prst="rect">
            <a:avLst/>
          </a:prstGeom>
          <a:noFill/>
          <a:ln w="9525">
            <a:noFill/>
          </a:ln>
        </p:spPr>
      </p:pic>
      <p:sp>
        <p:nvSpPr>
          <p:cNvPr id="393" name="文本框 392"/>
          <p:cNvSpPr txBox="1"/>
          <p:nvPr/>
        </p:nvSpPr>
        <p:spPr>
          <a:xfrm>
            <a:off x="7703820" y="4714875"/>
            <a:ext cx="5080000" cy="368300"/>
          </a:xfrm>
          <a:prstGeom prst="rect">
            <a:avLst/>
          </a:prstGeom>
          <a:noFill/>
          <a:ln w="9525">
            <a:noFill/>
          </a:ln>
        </p:spPr>
        <p:txBody>
          <a:bodyPr>
            <a:spAutoFit/>
          </a:bodyPr>
          <a:p>
            <a:pPr indent="0"/>
            <a:r>
              <a:rPr lang="en-US" b="0">
                <a:latin typeface="方正楷体_GBK" charset="0"/>
                <a:ea typeface="宋体" panose="02010600030101010101" pitchFamily="2" charset="-122"/>
                <a:cs typeface="Times New Roman" panose="02020603050405020304" charset="0"/>
              </a:rPr>
              <a:t>;</a:t>
            </a:r>
            <a:endParaRPr lang="en-US" altLang="en-US" b="0">
              <a:latin typeface="方正楷体_GBK" charset="0"/>
              <a:ea typeface="宋体" panose="02010600030101010101" pitchFamily="2" charset="-122"/>
              <a:cs typeface="Times New Roman" panose="02020603050405020304" charset="0"/>
            </a:endParaRPr>
          </a:p>
        </p:txBody>
      </p:sp>
      <p:pic>
        <p:nvPicPr>
          <p:cNvPr id="18" name="图片 17"/>
          <p:cNvPicPr/>
          <p:nvPr/>
        </p:nvPicPr>
        <p:blipFill>
          <a:blip r:embed="rId5"/>
          <a:stretch>
            <a:fillRect/>
          </a:stretch>
        </p:blipFill>
        <p:spPr>
          <a:xfrm>
            <a:off x="7997190" y="4632960"/>
            <a:ext cx="1447165" cy="582930"/>
          </a:xfrm>
          <a:prstGeom prst="rect">
            <a:avLst/>
          </a:prstGeom>
          <a:noFill/>
          <a:ln w="9525">
            <a:noFill/>
          </a:ln>
        </p:spPr>
      </p:pic>
      <p:sp>
        <p:nvSpPr>
          <p:cNvPr id="394" name="文本框 393"/>
          <p:cNvSpPr txBox="1"/>
          <p:nvPr/>
        </p:nvSpPr>
        <p:spPr>
          <a:xfrm>
            <a:off x="9444355" y="4735195"/>
            <a:ext cx="1586865"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方正楷体_GBK" charset="0"/>
              </a:rPr>
              <a:t>先氧化生成</a:t>
            </a:r>
            <a:endParaRPr lang="zh-CN" altLang="en-US" sz="2000" b="0">
              <a:latin typeface="微软雅黑" panose="020B0503020204020204" charset="-122"/>
              <a:ea typeface="微软雅黑" panose="020B0503020204020204" charset="-122"/>
              <a:cs typeface="方正楷体_GBK" charset="0"/>
            </a:endParaRPr>
          </a:p>
        </p:txBody>
      </p:sp>
      <p:pic>
        <p:nvPicPr>
          <p:cNvPr id="19" name="图片 18"/>
          <p:cNvPicPr/>
          <p:nvPr/>
        </p:nvPicPr>
        <p:blipFill>
          <a:blip r:embed="rId6"/>
          <a:stretch>
            <a:fillRect/>
          </a:stretch>
        </p:blipFill>
        <p:spPr>
          <a:xfrm>
            <a:off x="747395" y="5318760"/>
            <a:ext cx="1198245" cy="541655"/>
          </a:xfrm>
          <a:prstGeom prst="rect">
            <a:avLst/>
          </a:prstGeom>
          <a:noFill/>
          <a:ln w="9525">
            <a:noFill/>
          </a:ln>
        </p:spPr>
      </p:pic>
      <p:sp>
        <p:nvSpPr>
          <p:cNvPr id="395" name="文本框 394"/>
          <p:cNvSpPr txBox="1"/>
          <p:nvPr/>
        </p:nvSpPr>
        <p:spPr>
          <a:xfrm>
            <a:off x="1945640" y="5484495"/>
            <a:ext cx="660400" cy="368300"/>
          </a:xfrm>
          <a:prstGeom prst="rect">
            <a:avLst/>
          </a:prstGeom>
          <a:noFill/>
          <a:ln w="9525">
            <a:noFill/>
          </a:ln>
        </p:spPr>
        <p:txBody>
          <a:bodyPr wrap="square">
            <a:spAutoFit/>
          </a:bodyPr>
          <a:p>
            <a:pPr indent="0"/>
            <a:r>
              <a:rPr lang="en-US" b="0">
                <a:latin typeface="方正楷体_GBK" charset="0"/>
                <a:ea typeface="宋体" panose="02010600030101010101" pitchFamily="2" charset="-122"/>
                <a:cs typeface="Times New Roman" panose="02020603050405020304" charset="0"/>
              </a:rPr>
              <a:t>,</a:t>
            </a:r>
            <a:endParaRPr lang="en-US" altLang="en-US" b="0">
              <a:latin typeface="方正楷体_GBK" charset="0"/>
              <a:ea typeface="宋体" panose="02010600030101010101" pitchFamily="2" charset="-122"/>
              <a:cs typeface="Times New Roman" panose="02020603050405020304" charset="0"/>
            </a:endParaRPr>
          </a:p>
        </p:txBody>
      </p:sp>
      <p:pic>
        <p:nvPicPr>
          <p:cNvPr id="926" name="image914.jpeg" descr="source:si_idm938009776;FounderCES"/>
          <p:cNvPicPr>
            <a:picLocks noChangeAspect="1"/>
          </p:cNvPicPr>
          <p:nvPr>
            <p:custDataLst>
              <p:tags r:id="rId7"/>
            </p:custDataLst>
          </p:nvPr>
        </p:nvPicPr>
        <p:blipFill>
          <a:blip r:embed="rId8"/>
          <a:stretch>
            <a:fillRect/>
          </a:stretch>
        </p:blipFill>
        <p:spPr>
          <a:xfrm>
            <a:off x="2138045" y="5318760"/>
            <a:ext cx="1301115" cy="541655"/>
          </a:xfrm>
          <a:prstGeom prst="rect">
            <a:avLst/>
          </a:prstGeom>
        </p:spPr>
      </p:pic>
      <p:sp>
        <p:nvSpPr>
          <p:cNvPr id="20" name="文本框 19"/>
          <p:cNvSpPr txBox="1"/>
          <p:nvPr/>
        </p:nvSpPr>
        <p:spPr>
          <a:xfrm>
            <a:off x="3439160" y="545528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再与</a:t>
            </a:r>
            <a:r>
              <a:rPr lang="en-US" sz="2000" b="0">
                <a:latin typeface="微软雅黑" panose="020B0503020204020204" charset="-122"/>
                <a:ea typeface="微软雅黑" panose="020B0503020204020204" charset="-122"/>
                <a:cs typeface="微软雅黑" panose="020B0503020204020204" charset="-122"/>
              </a:rPr>
              <a:t>SOCl</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反应制得</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927" name="image915.jpeg" descr="source:si_idm937999664;FounderCES"/>
          <p:cNvPicPr>
            <a:picLocks noChangeAspect="1"/>
          </p:cNvPicPr>
          <p:nvPr>
            <p:custDataLst>
              <p:tags r:id="rId9"/>
            </p:custDataLst>
          </p:nvPr>
        </p:nvPicPr>
        <p:blipFill>
          <a:blip r:embed="rId10"/>
          <a:stretch>
            <a:fillRect/>
          </a:stretch>
        </p:blipFill>
        <p:spPr>
          <a:xfrm>
            <a:off x="5799455" y="5246370"/>
            <a:ext cx="1302385" cy="951865"/>
          </a:xfrm>
          <a:prstGeom prst="rect">
            <a:avLst/>
          </a:prstGeom>
        </p:spPr>
      </p:pic>
      <p:sp>
        <p:nvSpPr>
          <p:cNvPr id="21" name="文本框 20"/>
          <p:cNvSpPr txBox="1"/>
          <p:nvPr/>
        </p:nvSpPr>
        <p:spPr>
          <a:xfrm>
            <a:off x="6920230" y="551243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据此可写出反应的合成路线。</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flipV="1">
            <a:off x="6257925" y="540893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
        <p:nvSpPr>
          <p:cNvPr id="4" name="文本框 3"/>
          <p:cNvSpPr txBox="1"/>
          <p:nvPr/>
        </p:nvSpPr>
        <p:spPr>
          <a:xfrm>
            <a:off x="2823845" y="3067050"/>
            <a:ext cx="6955790" cy="1014730"/>
          </a:xfrm>
          <a:prstGeom prst="rect">
            <a:avLst/>
          </a:prstGeom>
          <a:noFill/>
        </p:spPr>
        <p:txBody>
          <a:bodyPr wrap="square" rtlCol="0">
            <a:spAutoFit/>
          </a:bodyPr>
          <a:p>
            <a:r>
              <a:rPr lang="zh-CN" altLang="en-US"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rPr>
              <a:t>第</a:t>
            </a:r>
            <a:r>
              <a:rPr lang="en-US" altLang="zh-CN"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rPr>
              <a:t>9</a:t>
            </a:r>
            <a:r>
              <a:rPr lang="zh-CN" altLang="en-US"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rPr>
              <a:t>章</a:t>
            </a:r>
            <a:r>
              <a:rPr lang="en-US" altLang="zh-CN"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rPr>
              <a:t> </a:t>
            </a:r>
            <a:r>
              <a:rPr lang="zh-CN" altLang="en-US"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rPr>
              <a:t>有机化学基础</a:t>
            </a:r>
            <a:endParaRPr lang="zh-CN" altLang="en-US" sz="60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P201</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763905" y="1311275"/>
            <a:ext cx="10664190" cy="3256280"/>
          </a:xfrm>
          <a:prstGeom prst="rect">
            <a:avLst/>
          </a:prstGeom>
          <a:noFill/>
          <a:ln w="9525">
            <a:noFill/>
          </a:ln>
        </p:spPr>
        <p:txBody>
          <a:bodyPr wrap="square">
            <a:noAutofit/>
          </a:bodyPr>
          <a:p>
            <a:pPr indent="0" fontAlgn="auto">
              <a:lnSpc>
                <a:spcPct val="200000"/>
              </a:lnSpc>
            </a:pPr>
            <a:r>
              <a:rPr lang="en-US" sz="2000">
                <a:latin typeface="微软雅黑" panose="020B0503020204020204" charset="-122"/>
                <a:ea typeface="微软雅黑" panose="020B0503020204020204" charset="-122"/>
                <a:cs typeface="微软雅黑" panose="020B0503020204020204" charset="-122"/>
                <a:sym typeface="+mn-ea"/>
              </a:rPr>
              <a:t> </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湖北</a:t>
            </a:r>
            <a:r>
              <a:rPr lang="en-US" sz="2000">
                <a:latin typeface="微软雅黑" panose="020B0503020204020204" charset="-122"/>
                <a:ea typeface="微软雅黑" panose="020B0503020204020204" charset="-122"/>
                <a:cs typeface="微软雅黑" panose="020B0503020204020204" charset="-122"/>
                <a:sym typeface="+mn-ea"/>
              </a:rPr>
              <a:t>2023</a:t>
            </a:r>
            <a:r>
              <a:rPr lang="en-US" sz="2000" i="1">
                <a:latin typeface="微软雅黑" panose="020B0503020204020204" charset="-122"/>
                <a:ea typeface="微软雅黑" panose="020B0503020204020204" charset="-122"/>
                <a:cs typeface="微软雅黑" panose="020B0503020204020204" charset="-122"/>
                <a:sym typeface="+mn-ea"/>
              </a:rPr>
              <a:t>· </a:t>
            </a:r>
            <a:r>
              <a:rPr lang="en-US" sz="2000">
                <a:latin typeface="微软雅黑" panose="020B0503020204020204" charset="-122"/>
                <a:ea typeface="微软雅黑" panose="020B0503020204020204" charset="-122"/>
                <a:cs typeface="微软雅黑" panose="020B0503020204020204" charset="-122"/>
                <a:sym typeface="+mn-ea"/>
              </a:rPr>
              <a:t>4,3</a:t>
            </a:r>
            <a:r>
              <a:rPr lang="zh-CN" sz="2000">
                <a:latin typeface="微软雅黑" panose="020B0503020204020204" charset="-122"/>
                <a:ea typeface="微软雅黑" panose="020B0503020204020204" charset="-122"/>
                <a:cs typeface="微软雅黑" panose="020B0503020204020204" charset="-122"/>
                <a:sym typeface="+mn-ea"/>
              </a:rPr>
              <a:t>分</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湖北蕲春</a:t>
            </a:r>
            <a:r>
              <a:rPr lang="zh-CN" sz="2000">
                <a:latin typeface="微软雅黑" panose="020B0503020204020204" charset="-122"/>
                <a:ea typeface="微软雅黑" panose="020B0503020204020204" charset="-122"/>
                <a:cs typeface="微软雅黑" panose="020B0503020204020204" charset="-122"/>
                <a:sym typeface="+mn-ea"/>
              </a:rPr>
              <a:t>李时珍的《本草纲目》记载的中药丹参,其水溶性有效成分之一的结构简式如图。下列说法正确的是</a:t>
            </a:r>
            <a:r>
              <a:rPr lang="en-US" altLang="zh-CN" sz="2000">
                <a:latin typeface="微软雅黑" panose="020B0503020204020204" charset="-122"/>
                <a:ea typeface="微软雅黑" panose="020B0503020204020204" charset="-122"/>
                <a:cs typeface="微软雅黑" panose="020B0503020204020204" charset="-122"/>
                <a:sym typeface="+mn-ea"/>
              </a:rPr>
              <a:t> </a:t>
            </a:r>
            <a:r>
              <a:rPr lang="en-US" sz="2000">
                <a:latin typeface="方正书宋_GBK" charset="0"/>
                <a:ea typeface="宋体" panose="02010600030101010101" pitchFamily="2" charset="-122"/>
                <a:cs typeface="Times New Roman" panose="02020603050405020304" charset="0"/>
                <a:sym typeface="+mn-ea"/>
              </a:rPr>
              <a:t>(</a:t>
            </a:r>
            <a:r>
              <a:rPr lang="zh-CN" sz="2000">
                <a:cs typeface="方正书宋_GBK" charset="0"/>
                <a:sym typeface="+mn-ea"/>
              </a:rPr>
              <a:t>　　</a:t>
            </a:r>
            <a:r>
              <a:rPr lang="en-US" sz="2000">
                <a:latin typeface="方正书宋_GBK" charset="0"/>
                <a:ea typeface="宋体" panose="02010600030101010101" pitchFamily="2" charset="-122"/>
                <a:cs typeface="Times New Roman" panose="02020603050405020304" charset="0"/>
                <a:sym typeface="+mn-ea"/>
              </a:rPr>
              <a:t>)</a:t>
            </a:r>
            <a:endParaRPr lang="en-US"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63905" y="3985260"/>
            <a:ext cx="10092055" cy="860425"/>
          </a:xfrm>
          <a:prstGeom prst="rect">
            <a:avLst/>
          </a:prstGeom>
          <a:noFill/>
        </p:spPr>
        <p:txBody>
          <a:bodyPr wrap="square" rtlCol="0" anchor="t">
            <a:spAutoFit/>
          </a:bodyPr>
          <a:p>
            <a:pPr indent="0">
              <a:lnSpc>
                <a:spcPct val="150000"/>
              </a:lnSpc>
            </a:pPr>
            <a:endParaRPr lang="zh-CN" sz="2000" b="1">
              <a:latin typeface="微软雅黑" panose="020B0503020204020204" charset="-122"/>
              <a:ea typeface="微软雅黑" panose="020B0503020204020204" charset="-122"/>
              <a:cs typeface="微软雅黑" panose="020B0503020204020204" charset="-122"/>
              <a:sym typeface="+mn-ea"/>
            </a:endParaRPr>
          </a:p>
          <a:p>
            <a:endParaRPr lang="zh-CN" altLang="en-US" sz="2000" b="1">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3" name="文本框 2"/>
          <p:cNvSpPr txBox="1"/>
          <p:nvPr/>
        </p:nvSpPr>
        <p:spPr>
          <a:xfrm>
            <a:off x="763905" y="2821305"/>
            <a:ext cx="6287135" cy="2553335"/>
          </a:xfrm>
          <a:prstGeom prst="rect">
            <a:avLst/>
          </a:prstGeom>
          <a:noFill/>
        </p:spPr>
        <p:txBody>
          <a:bodyPr wrap="square" rtlCol="0" anchor="t">
            <a:spAutoFit/>
          </a:bodyPr>
          <a:p>
            <a:pPr indent="0" fontAlgn="auto">
              <a:lnSpc>
                <a:spcPct val="200000"/>
              </a:lnSpc>
            </a:pPr>
            <a:r>
              <a:rPr lang="en-US" sz="2000">
                <a:latin typeface="微软雅黑" panose="020B0503020204020204" charset="-122"/>
                <a:ea typeface="微软雅黑" panose="020B0503020204020204" charset="-122"/>
                <a:cs typeface="微软雅黑" panose="020B0503020204020204" charset="-122"/>
                <a:sym typeface="+mn-ea"/>
              </a:rPr>
              <a:t>A.</a:t>
            </a:r>
            <a:r>
              <a:rPr lang="zh-CN" sz="2000">
                <a:latin typeface="微软雅黑" panose="020B0503020204020204" charset="-122"/>
                <a:ea typeface="微软雅黑" panose="020B0503020204020204" charset="-122"/>
                <a:cs typeface="微软雅黑" panose="020B0503020204020204" charset="-122"/>
                <a:sym typeface="+mn-ea"/>
              </a:rPr>
              <a:t>该物质属于芳香烃</a:t>
            </a:r>
            <a:r>
              <a:rPr lang="en-US" sz="2000">
                <a:latin typeface="微软雅黑" panose="020B0503020204020204" charset="-122"/>
                <a:ea typeface="微软雅黑" panose="020B0503020204020204" charset="-122"/>
                <a:cs typeface="微软雅黑" panose="020B0503020204020204" charset="-122"/>
                <a:sym typeface="+mn-ea"/>
              </a:rPr>
              <a:t>B.</a:t>
            </a:r>
            <a:r>
              <a:rPr lang="zh-CN" sz="2000">
                <a:latin typeface="微软雅黑" panose="020B0503020204020204" charset="-122"/>
                <a:ea typeface="微软雅黑" panose="020B0503020204020204" charset="-122"/>
                <a:cs typeface="微软雅黑" panose="020B0503020204020204" charset="-122"/>
                <a:sym typeface="+mn-ea"/>
              </a:rPr>
              <a:t>可发生取代反应和氧化反应</a:t>
            </a:r>
            <a:r>
              <a:rPr lang="en-US" sz="2000">
                <a:latin typeface="微软雅黑" panose="020B0503020204020204" charset="-122"/>
                <a:ea typeface="微软雅黑" panose="020B0503020204020204" charset="-122"/>
                <a:cs typeface="微软雅黑" panose="020B0503020204020204" charset="-122"/>
                <a:sym typeface="+mn-ea"/>
              </a:rPr>
              <a:t>C.</a:t>
            </a:r>
            <a:r>
              <a:rPr lang="zh-CN" sz="2000">
                <a:latin typeface="微软雅黑" panose="020B0503020204020204" charset="-122"/>
                <a:ea typeface="微软雅黑" panose="020B0503020204020204" charset="-122"/>
                <a:cs typeface="微软雅黑" panose="020B0503020204020204" charset="-122"/>
                <a:sym typeface="+mn-ea"/>
              </a:rPr>
              <a:t>分子中有</a:t>
            </a:r>
            <a:r>
              <a:rPr lang="en-US" sz="2000">
                <a:latin typeface="微软雅黑" panose="020B0503020204020204" charset="-122"/>
                <a:ea typeface="微软雅黑" panose="020B0503020204020204" charset="-122"/>
                <a:cs typeface="微软雅黑" panose="020B0503020204020204" charset="-122"/>
                <a:sym typeface="+mn-ea"/>
              </a:rPr>
              <a:t>5</a:t>
            </a:r>
            <a:r>
              <a:rPr lang="zh-CN" sz="2000">
                <a:latin typeface="微软雅黑" panose="020B0503020204020204" charset="-122"/>
                <a:ea typeface="微软雅黑" panose="020B0503020204020204" charset="-122"/>
                <a:cs typeface="微软雅黑" panose="020B0503020204020204" charset="-122"/>
                <a:sym typeface="+mn-ea"/>
              </a:rPr>
              <a:t>个手性碳原子</a:t>
            </a:r>
            <a:endParaRPr lang="zh-CN" sz="2000" b="0">
              <a:latin typeface="微软雅黑" panose="020B0503020204020204" charset="-122"/>
              <a:ea typeface="微软雅黑" panose="020B0503020204020204" charset="-122"/>
              <a:cs typeface="微软雅黑" panose="020B0503020204020204" charset="-122"/>
            </a:endParaRPr>
          </a:p>
          <a:p>
            <a:pPr indent="0" fontAlgn="auto">
              <a:lnSpc>
                <a:spcPct val="200000"/>
              </a:lnSpc>
            </a:pPr>
            <a:r>
              <a:rPr lang="en-US" sz="2000">
                <a:latin typeface="微软雅黑" panose="020B0503020204020204" charset="-122"/>
                <a:ea typeface="微软雅黑" panose="020B0503020204020204" charset="-122"/>
                <a:cs typeface="微软雅黑" panose="020B0503020204020204" charset="-122"/>
                <a:sym typeface="+mn-ea"/>
              </a:rPr>
              <a:t>D.1 mol</a:t>
            </a:r>
            <a:r>
              <a:rPr lang="zh-CN" sz="2000">
                <a:latin typeface="微软雅黑" panose="020B0503020204020204" charset="-122"/>
                <a:ea typeface="微软雅黑" panose="020B0503020204020204" charset="-122"/>
                <a:cs typeface="微软雅黑" panose="020B0503020204020204" charset="-122"/>
                <a:sym typeface="+mn-ea"/>
              </a:rPr>
              <a:t>该物质最多消耗</a:t>
            </a:r>
            <a:r>
              <a:rPr lang="en-US" sz="2000">
                <a:latin typeface="微软雅黑" panose="020B0503020204020204" charset="-122"/>
                <a:ea typeface="微软雅黑" panose="020B0503020204020204" charset="-122"/>
                <a:cs typeface="微软雅黑" panose="020B0503020204020204" charset="-122"/>
                <a:sym typeface="+mn-ea"/>
              </a:rPr>
              <a:t>9 mol NaOH</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79" name="image67.jpeg"/>
          <p:cNvPicPr>
            <a:picLocks noChangeAspect="1"/>
          </p:cNvPicPr>
          <p:nvPr>
            <p:custDataLst>
              <p:tags r:id="rId1"/>
            </p:custDataLst>
          </p:nvPr>
        </p:nvPicPr>
        <p:blipFill>
          <a:blip r:embed="rId2"/>
          <a:stretch>
            <a:fillRect/>
          </a:stretch>
        </p:blipFill>
        <p:spPr>
          <a:xfrm>
            <a:off x="6253480" y="2901950"/>
            <a:ext cx="4196715" cy="2821305"/>
          </a:xfrm>
          <a:prstGeom prst="rect">
            <a:avLst/>
          </a:prstGeom>
        </p:spPr>
      </p:pic>
      <p:sp>
        <p:nvSpPr>
          <p:cNvPr id="7" name="文本框 6"/>
          <p:cNvSpPr txBox="1"/>
          <p:nvPr/>
        </p:nvSpPr>
        <p:spPr>
          <a:xfrm>
            <a:off x="4906010" y="2212975"/>
            <a:ext cx="396875" cy="401320"/>
          </a:xfrm>
          <a:prstGeom prst="rect">
            <a:avLst/>
          </a:prstGeom>
          <a:noFill/>
        </p:spPr>
        <p:txBody>
          <a:bodyPr wrap="square" rtlCol="0">
            <a:noAutofit/>
          </a:bodyPr>
          <a:p>
            <a:r>
              <a:rPr lang="en-US" altLang="zh-CN" sz="2400">
                <a:solidFill>
                  <a:srgbClr val="FF0000"/>
                </a:solidFill>
                <a:latin typeface="微软雅黑" panose="020B0503020204020204" charset="-122"/>
                <a:ea typeface="微软雅黑" panose="020B0503020204020204" charset="-122"/>
              </a:rPr>
              <a:t>B</a:t>
            </a:r>
            <a:endParaRPr lang="en-US" altLang="zh-CN" sz="2400">
              <a:solidFill>
                <a:srgbClr val="FF0000"/>
              </a:solidFill>
              <a:latin typeface="微软雅黑" panose="020B0503020204020204" charset="-122"/>
              <a:ea typeface="微软雅黑" panose="020B0503020204020204" charset="-122"/>
            </a:endParaRPr>
          </a:p>
        </p:txBody>
      </p:sp>
      <p:sp>
        <p:nvSpPr>
          <p:cNvPr id="4" name="文本框 3"/>
          <p:cNvSpPr txBox="1"/>
          <p:nvPr/>
        </p:nvSpPr>
        <p:spPr>
          <a:xfrm>
            <a:off x="621665" y="995680"/>
            <a:ext cx="6096000" cy="460375"/>
          </a:xfrm>
          <a:prstGeom prst="rect">
            <a:avLst/>
          </a:prstGeom>
          <a:noFill/>
        </p:spPr>
        <p:txBody>
          <a:bodyPr wrap="square" rtlCol="0" anchor="t">
            <a:spAutoFit/>
          </a:bodyPr>
          <a:p>
            <a:r>
              <a:rPr lang="zh-CN" sz="2400">
                <a:solidFill>
                  <a:srgbClr val="FF0000"/>
                </a:solidFill>
                <a:latin typeface="微软雅黑" panose="020B0503020204020204" charset="-122"/>
                <a:ea typeface="微软雅黑" panose="020B0503020204020204" charset="-122"/>
                <a:cs typeface="微软雅黑" panose="020B0503020204020204" charset="-122"/>
                <a:sym typeface="+mn-ea"/>
              </a:rPr>
              <a:t>真题例</a:t>
            </a:r>
            <a:r>
              <a:rPr lang="en-US" sz="2400">
                <a:solidFill>
                  <a:srgbClr val="FF0000"/>
                </a:solidFill>
                <a:latin typeface="微软雅黑" panose="020B0503020204020204" charset="-122"/>
                <a:ea typeface="微软雅黑" panose="020B0503020204020204" charset="-122"/>
                <a:cs typeface="微软雅黑" panose="020B0503020204020204" charset="-122"/>
                <a:sym typeface="+mn-ea"/>
              </a:rPr>
              <a:t>1</a:t>
            </a:r>
            <a:endParaRPr lang="en-US" altLang="en-US" sz="24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1"/>
      <p:bldP spid="6" grpId="1"/>
      <p:bldP spid="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P201</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763905" y="1109345"/>
            <a:ext cx="10664190" cy="3256280"/>
          </a:xfrm>
          <a:prstGeom prst="rect">
            <a:avLst/>
          </a:prstGeom>
          <a:noFill/>
          <a:ln w="9525">
            <a:noFill/>
          </a:ln>
        </p:spPr>
        <p:txBody>
          <a:bodyPr wrap="square">
            <a:noAutofit/>
          </a:bodyPr>
          <a:p>
            <a:pPr indent="0" fontAlgn="auto">
              <a:lnSpc>
                <a:spcPct val="200000"/>
              </a:lnSpc>
            </a:pPr>
            <a:r>
              <a:rPr lang="zh-CN" sz="2000">
                <a:latin typeface="微软雅黑" panose="020B0503020204020204" charset="-122"/>
                <a:ea typeface="微软雅黑" panose="020B0503020204020204" charset="-122"/>
                <a:cs typeface="微软雅黑" panose="020B0503020204020204" charset="-122"/>
                <a:sym typeface="+mn-ea"/>
              </a:rPr>
              <a:t>【解析】烃是指只含有</a:t>
            </a:r>
            <a:r>
              <a:rPr lang="en-US" sz="2000">
                <a:latin typeface="微软雅黑" panose="020B0503020204020204" charset="-122"/>
                <a:ea typeface="微软雅黑" panose="020B0503020204020204" charset="-122"/>
                <a:cs typeface="微软雅黑" panose="020B0503020204020204" charset="-122"/>
                <a:sym typeface="+mn-ea"/>
              </a:rPr>
              <a:t>C</a:t>
            </a:r>
            <a:r>
              <a:rPr lang="zh-CN" sz="2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H</a:t>
            </a:r>
            <a:r>
              <a:rPr lang="zh-CN" sz="2000">
                <a:latin typeface="微软雅黑" panose="020B0503020204020204" charset="-122"/>
                <a:ea typeface="微软雅黑" panose="020B0503020204020204" charset="-122"/>
                <a:cs typeface="微软雅黑" panose="020B0503020204020204" charset="-122"/>
                <a:sym typeface="+mn-ea"/>
              </a:rPr>
              <a:t>两种元素的有机化合物</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芳香烃指含有苯环的烃</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题给有机化合物中含有</a:t>
            </a:r>
            <a:r>
              <a:rPr lang="en-US" sz="2000">
                <a:latin typeface="微软雅黑" panose="020B0503020204020204" charset="-122"/>
                <a:ea typeface="微软雅黑" panose="020B0503020204020204" charset="-122"/>
                <a:cs typeface="微软雅黑" panose="020B0503020204020204" charset="-122"/>
                <a:sym typeface="+mn-ea"/>
              </a:rPr>
              <a:t>O</a:t>
            </a:r>
            <a:r>
              <a:rPr lang="zh-CN" sz="2000">
                <a:latin typeface="微软雅黑" panose="020B0503020204020204" charset="-122"/>
                <a:ea typeface="微软雅黑" panose="020B0503020204020204" charset="-122"/>
                <a:cs typeface="微软雅黑" panose="020B0503020204020204" charset="-122"/>
                <a:sym typeface="+mn-ea"/>
              </a:rPr>
              <a:t>元素</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不属于芳香烃</a:t>
            </a:r>
            <a:r>
              <a:rPr lang="en-US" sz="2000">
                <a:latin typeface="微软雅黑" panose="020B0503020204020204" charset="-122"/>
                <a:ea typeface="微软雅黑" panose="020B0503020204020204" charset="-122"/>
                <a:cs typeface="微软雅黑" panose="020B0503020204020204" charset="-122"/>
                <a:sym typeface="+mn-ea"/>
              </a:rPr>
              <a:t>,A</a:t>
            </a:r>
            <a:r>
              <a:rPr lang="zh-CN" sz="2000">
                <a:latin typeface="微软雅黑" panose="020B0503020204020204" charset="-122"/>
                <a:ea typeface="微软雅黑" panose="020B0503020204020204" charset="-122"/>
                <a:cs typeface="微软雅黑" panose="020B0503020204020204" charset="-122"/>
                <a:sym typeface="+mn-ea"/>
              </a:rPr>
              <a:t>错误</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该有机物中含有酯基和羧基</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能发生取代反应</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含有碳碳双键</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可以发生氧化反应</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如被酸性高锰酸钾溶液氧化</a:t>
            </a:r>
            <a:r>
              <a:rPr lang="en-US" sz="2000">
                <a:latin typeface="微软雅黑" panose="020B0503020204020204" charset="-122"/>
                <a:ea typeface="微软雅黑" panose="020B0503020204020204" charset="-122"/>
                <a:cs typeface="微软雅黑" panose="020B0503020204020204" charset="-122"/>
                <a:sym typeface="+mn-ea"/>
              </a:rPr>
              <a:t>),B</a:t>
            </a:r>
            <a:r>
              <a:rPr lang="zh-CN" sz="2000">
                <a:latin typeface="微软雅黑" panose="020B0503020204020204" charset="-122"/>
                <a:ea typeface="微软雅黑" panose="020B0503020204020204" charset="-122"/>
                <a:cs typeface="微软雅黑" panose="020B0503020204020204" charset="-122"/>
                <a:sym typeface="+mn-ea"/>
              </a:rPr>
              <a:t>正确</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连有四个不同的原子或原子团的碳原子为手性碳原子</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则该分子中含有</a:t>
            </a:r>
            <a:r>
              <a:rPr lang="en-US" sz="2000">
                <a:latin typeface="微软雅黑" panose="020B0503020204020204" charset="-122"/>
                <a:ea typeface="微软雅黑" panose="020B0503020204020204" charset="-122"/>
                <a:cs typeface="微软雅黑" panose="020B0503020204020204" charset="-122"/>
                <a:sym typeface="+mn-ea"/>
              </a:rPr>
              <a:t>4</a:t>
            </a:r>
            <a:r>
              <a:rPr lang="zh-CN" sz="2000">
                <a:latin typeface="微软雅黑" panose="020B0503020204020204" charset="-122"/>
                <a:ea typeface="微软雅黑" panose="020B0503020204020204" charset="-122"/>
                <a:cs typeface="微软雅黑" panose="020B0503020204020204" charset="-122"/>
                <a:sym typeface="+mn-ea"/>
              </a:rPr>
              <a:t>个手性碳原子</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含氧五元杂环中的</a:t>
            </a:r>
            <a:r>
              <a:rPr lang="en-US" sz="2000">
                <a:latin typeface="微软雅黑" panose="020B0503020204020204" charset="-122"/>
                <a:ea typeface="微软雅黑" panose="020B0503020204020204" charset="-122"/>
                <a:cs typeface="微软雅黑" panose="020B0503020204020204" charset="-122"/>
                <a:sym typeface="+mn-ea"/>
              </a:rPr>
              <a:t>2</a:t>
            </a:r>
            <a:r>
              <a:rPr lang="zh-CN" sz="2000">
                <a:latin typeface="微软雅黑" panose="020B0503020204020204" charset="-122"/>
                <a:ea typeface="微软雅黑" panose="020B0503020204020204" charset="-122"/>
                <a:cs typeface="微软雅黑" panose="020B0503020204020204" charset="-122"/>
                <a:sym typeface="+mn-ea"/>
              </a:rPr>
              <a:t>个饱和碳原子和</a:t>
            </a:r>
            <a:r>
              <a:rPr lang="en-US" sz="2000">
                <a:latin typeface="微软雅黑" panose="020B0503020204020204" charset="-122"/>
                <a:ea typeface="微软雅黑" panose="020B0503020204020204" charset="-122"/>
                <a:cs typeface="微软雅黑" panose="020B0503020204020204" charset="-122"/>
                <a:sym typeface="+mn-ea"/>
              </a:rPr>
              <a:t>2</a:t>
            </a:r>
            <a:r>
              <a:rPr lang="zh-CN" sz="2000">
                <a:latin typeface="微软雅黑" panose="020B0503020204020204" charset="-122"/>
                <a:ea typeface="微软雅黑" panose="020B0503020204020204" charset="-122"/>
                <a:cs typeface="微软雅黑" panose="020B0503020204020204" charset="-122"/>
                <a:sym typeface="+mn-ea"/>
              </a:rPr>
              <a:t>个与羧基相连的</a:t>
            </a:r>
            <a:r>
              <a:rPr lang="en-US" sz="2000">
                <a:latin typeface="微软雅黑" panose="020B0503020204020204" charset="-122"/>
                <a:ea typeface="微软雅黑" panose="020B0503020204020204" charset="-122"/>
                <a:cs typeface="微软雅黑" panose="020B0503020204020204" charset="-122"/>
                <a:sym typeface="+mn-ea"/>
              </a:rPr>
              <a:t>C</a:t>
            </a:r>
            <a:r>
              <a:rPr lang="zh-CN" sz="2000">
                <a:latin typeface="微软雅黑" panose="020B0503020204020204" charset="-122"/>
                <a:ea typeface="微软雅黑" panose="020B0503020204020204" charset="-122"/>
                <a:cs typeface="微软雅黑" panose="020B0503020204020204" charset="-122"/>
                <a:sym typeface="+mn-ea"/>
              </a:rPr>
              <a:t>原子</a:t>
            </a:r>
            <a:r>
              <a:rPr lang="en-US" sz="2000">
                <a:latin typeface="微软雅黑" panose="020B0503020204020204" charset="-122"/>
                <a:ea typeface="微软雅黑" panose="020B0503020204020204" charset="-122"/>
                <a:cs typeface="微软雅黑" panose="020B0503020204020204" charset="-122"/>
                <a:sym typeface="+mn-ea"/>
              </a:rPr>
              <a:t>,C</a:t>
            </a:r>
            <a:r>
              <a:rPr lang="zh-CN" sz="2000">
                <a:latin typeface="微软雅黑" panose="020B0503020204020204" charset="-122"/>
                <a:ea typeface="微软雅黑" panose="020B0503020204020204" charset="-122"/>
                <a:cs typeface="微软雅黑" panose="020B0503020204020204" charset="-122"/>
                <a:sym typeface="+mn-ea"/>
              </a:rPr>
              <a:t>错误</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有机物中的酚羟基、羧基、酯基均可与</a:t>
            </a:r>
            <a:r>
              <a:rPr lang="en-US" sz="2000">
                <a:latin typeface="微软雅黑" panose="020B0503020204020204" charset="-122"/>
                <a:ea typeface="微软雅黑" panose="020B0503020204020204" charset="-122"/>
                <a:cs typeface="微软雅黑" panose="020B0503020204020204" charset="-122"/>
                <a:sym typeface="+mn-ea"/>
              </a:rPr>
              <a:t>NaOH</a:t>
            </a:r>
            <a:r>
              <a:rPr lang="zh-CN" sz="2000">
                <a:latin typeface="微软雅黑" panose="020B0503020204020204" charset="-122"/>
                <a:ea typeface="微软雅黑" panose="020B0503020204020204" charset="-122"/>
                <a:cs typeface="微软雅黑" panose="020B0503020204020204" charset="-122"/>
                <a:sym typeface="+mn-ea"/>
              </a:rPr>
              <a:t>溶液发生反应</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则</a:t>
            </a:r>
            <a:r>
              <a:rPr lang="en-US" sz="2000">
                <a:latin typeface="微软雅黑" panose="020B0503020204020204" charset="-122"/>
                <a:ea typeface="微软雅黑" panose="020B0503020204020204" charset="-122"/>
                <a:cs typeface="微软雅黑" panose="020B0503020204020204" charset="-122"/>
                <a:sym typeface="+mn-ea"/>
              </a:rPr>
              <a:t>1</a:t>
            </a:r>
            <a:r>
              <a:rPr lang="en-US" sz="2000">
                <a:latin typeface="微软雅黑" panose="020B0503020204020204" charset="-122"/>
                <a:ea typeface="微软雅黑" panose="020B0503020204020204" charset="-122"/>
                <a:cs typeface="微软雅黑" panose="020B0503020204020204" charset="-122"/>
                <a:sym typeface="+mn-ea"/>
              </a:rPr>
              <a:t> mol</a:t>
            </a:r>
            <a:r>
              <a:rPr lang="zh-CN" sz="2000">
                <a:latin typeface="微软雅黑" panose="020B0503020204020204" charset="-122"/>
                <a:ea typeface="微软雅黑" panose="020B0503020204020204" charset="-122"/>
                <a:cs typeface="微软雅黑" panose="020B0503020204020204" charset="-122"/>
                <a:sym typeface="+mn-ea"/>
              </a:rPr>
              <a:t>该有机物最多消耗</a:t>
            </a:r>
            <a:r>
              <a:rPr lang="en-US" sz="2000">
                <a:latin typeface="微软雅黑" panose="020B0503020204020204" charset="-122"/>
                <a:ea typeface="微软雅黑" panose="020B0503020204020204" charset="-122"/>
                <a:cs typeface="微软雅黑" panose="020B0503020204020204" charset="-122"/>
                <a:sym typeface="+mn-ea"/>
              </a:rPr>
              <a:t>11</a:t>
            </a:r>
            <a:r>
              <a:rPr lang="en-US" sz="2000">
                <a:latin typeface="微软雅黑" panose="020B0503020204020204" charset="-122"/>
                <a:ea typeface="微软雅黑" panose="020B0503020204020204" charset="-122"/>
                <a:cs typeface="微软雅黑" panose="020B0503020204020204" charset="-122"/>
                <a:sym typeface="+mn-ea"/>
              </a:rPr>
              <a:t> mol</a:t>
            </a:r>
            <a:r>
              <a:rPr lang="en-US" sz="2000">
                <a:latin typeface="微软雅黑" panose="020B0503020204020204" charset="-122"/>
                <a:ea typeface="微软雅黑" panose="020B0503020204020204" charset="-122"/>
                <a:cs typeface="微软雅黑" panose="020B0503020204020204" charset="-122"/>
                <a:sym typeface="+mn-ea"/>
              </a:rPr>
              <a:t> NaOH</a:t>
            </a:r>
            <a:r>
              <a:rPr lang="en-US" sz="2000">
                <a:latin typeface="微软雅黑" panose="020B0503020204020204" charset="-122"/>
                <a:ea typeface="微软雅黑" panose="020B0503020204020204" charset="-122"/>
                <a:cs typeface="微软雅黑" panose="020B0503020204020204" charset="-122"/>
                <a:sym typeface="+mn-ea"/>
              </a:rPr>
              <a:t>,D</a:t>
            </a:r>
            <a:r>
              <a:rPr lang="zh-CN" sz="2000">
                <a:latin typeface="微软雅黑" panose="020B0503020204020204" charset="-122"/>
                <a:ea typeface="微软雅黑" panose="020B0503020204020204" charset="-122"/>
                <a:cs typeface="微软雅黑" panose="020B0503020204020204" charset="-122"/>
                <a:sym typeface="+mn-ea"/>
              </a:rPr>
              <a:t>错误。</a:t>
            </a:r>
            <a:endParaRPr lang="en-US"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63905" y="3985260"/>
            <a:ext cx="10092055" cy="860425"/>
          </a:xfrm>
          <a:prstGeom prst="rect">
            <a:avLst/>
          </a:prstGeom>
          <a:noFill/>
        </p:spPr>
        <p:txBody>
          <a:bodyPr wrap="square" rtlCol="0" anchor="t">
            <a:spAutoFit/>
          </a:bodyPr>
          <a:p>
            <a:pPr indent="0">
              <a:lnSpc>
                <a:spcPct val="150000"/>
              </a:lnSpc>
            </a:pPr>
            <a:endParaRPr lang="zh-CN" sz="2000" b="1">
              <a:latin typeface="微软雅黑" panose="020B0503020204020204" charset="-122"/>
              <a:ea typeface="微软雅黑" panose="020B0503020204020204" charset="-122"/>
              <a:cs typeface="微软雅黑" panose="020B0503020204020204" charset="-122"/>
              <a:sym typeface="+mn-ea"/>
            </a:endParaRPr>
          </a:p>
          <a:p>
            <a:endParaRPr lang="zh-CN" altLang="en-US" sz="2000" b="1">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102" grpId="1"/>
      <p:bldP spid="6" grpId="1"/>
      <p:bldP spid="5"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763905" y="868045"/>
            <a:ext cx="10664190" cy="3256280"/>
          </a:xfrm>
          <a:prstGeom prst="rect">
            <a:avLst/>
          </a:prstGeom>
          <a:noFill/>
          <a:ln w="9525">
            <a:noFill/>
          </a:ln>
        </p:spPr>
        <p:txBody>
          <a:bodyPr wrap="square">
            <a:noAutofit/>
          </a:bodyPr>
          <a:p>
            <a:pPr indent="0" fontAlgn="auto">
              <a:lnSpc>
                <a:spcPct val="150000"/>
              </a:lnSpc>
            </a:pPr>
            <a:r>
              <a:rPr lang="zh-CN" altLang="en-US" sz="2400" dirty="0">
                <a:latin typeface="+mj-lt"/>
                <a:ea typeface="黑体" panose="02010609060101010101" charset="-122"/>
                <a:cs typeface="+mj-lt"/>
                <a:sym typeface="+mn-ea"/>
              </a:rPr>
              <a:t>考法</a:t>
            </a:r>
            <a:r>
              <a:rPr lang="en-US" altLang="zh-CN" sz="2400" dirty="0">
                <a:latin typeface="+mj-lt"/>
                <a:ea typeface="黑体" panose="02010609060101010101" charset="-122"/>
                <a:cs typeface="+mj-lt"/>
                <a:sym typeface="+mn-ea"/>
              </a:rPr>
              <a:t>2  </a:t>
            </a:r>
            <a:r>
              <a:rPr lang="zh-CN" altLang="en-US" sz="2400" dirty="0">
                <a:latin typeface="微软雅黑" panose="020B0503020204020204" charset="-122"/>
                <a:ea typeface="微软雅黑" panose="020B0503020204020204" charset="-122"/>
                <a:cs typeface="思源宋体 CN Heavy" panose="02020900000000000000" pitchFamily="18" charset="-122"/>
                <a:sym typeface="+mn-ea"/>
              </a:rPr>
              <a:t>共价键对有机物性质的影响</a:t>
            </a:r>
            <a:endParaRPr lang="en-US" altLang="zh-CN" sz="2400" dirty="0">
              <a:latin typeface="微软雅黑" panose="020B0503020204020204" charset="-122"/>
              <a:ea typeface="微软雅黑" panose="020B0503020204020204" charset="-122"/>
              <a:cs typeface="+mj-lt"/>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1.共价键的极性与物质化学性质的关系</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一般来说,共价键的极性越强,反应中共价键越容易发生断裂,即反应活性越强。</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2.官能团与有机化合物性质的关系</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(1)一种官能团决定一类有机化合物的化学特性。一般来说,官能团所含键的极性越强,键的活泼性也越强。</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       ①醇分子羟基中的Hδ+—Oδ-键的极性明显比其他化学键强,因此羟基成为醇分子中最活泼的基团,从而决定了醇的化学特性;类似的,在卤代烃分子中,Cδ+—Xδ-键的极性较强,故在化学反应中,C—X键较易断裂,卤素原子易被其他原子或原子团所取代。</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       ②醛基所含的碳氧双键中,共用电子对偏向氧原子,使碳氧双键极性较强。当醛基与一些极性试剂发生反应时,带部分正电荷的原子或原子团连接在氧原子上,带部分负电荷的原子或原子</a:t>
            </a:r>
            <a:endParaRPr lang="en-US"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72490" y="3985260"/>
            <a:ext cx="10092055" cy="860425"/>
          </a:xfrm>
          <a:prstGeom prst="rect">
            <a:avLst/>
          </a:prstGeom>
          <a:noFill/>
        </p:spPr>
        <p:txBody>
          <a:bodyPr wrap="square" rtlCol="0" anchor="t">
            <a:spAutoFit/>
          </a:bodyPr>
          <a:p>
            <a:pPr indent="0">
              <a:lnSpc>
                <a:spcPct val="150000"/>
              </a:lnSpc>
            </a:pPr>
            <a:endParaRPr lang="zh-CN" sz="2000" b="1">
              <a:latin typeface="微软雅黑" panose="020B0503020204020204" charset="-122"/>
              <a:ea typeface="微软雅黑" panose="020B0503020204020204" charset="-122"/>
              <a:cs typeface="微软雅黑" panose="020B0503020204020204" charset="-122"/>
              <a:sym typeface="+mn-ea"/>
            </a:endParaRPr>
          </a:p>
          <a:p>
            <a:endParaRPr lang="zh-CN" altLang="en-US" sz="2000" b="1">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102" grpId="1"/>
      <p:bldP spid="6" grpId="1"/>
      <p:bldP spid="5"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763905" y="831850"/>
            <a:ext cx="10664190" cy="3256280"/>
          </a:xfrm>
          <a:prstGeom prst="rect">
            <a:avLst/>
          </a:prstGeom>
          <a:noFill/>
          <a:ln w="9525">
            <a:noFill/>
          </a:ln>
        </p:spPr>
        <p:txBody>
          <a:bodyPr wrap="square">
            <a:noAutofit/>
          </a:bodyPr>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sym typeface="+mn-ea"/>
              </a:rPr>
              <a:t>团连接在碳原子上。 如乙醛与HCN的加成反应:</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       ③乙酸分子的羧基中的H—O键、C—O键的极性都比较强,因此它们比较活泼,在乙酸与活泼金属的反应中,是H—O键断裂,而在乙酸与乙醇的酯化反应中,是C—O键断裂。</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       ④在乙酸乙酯水解时,酯基中的C—O键断裂,也与其极性较强有关。</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(2)键的极性对羧基酸性的影响</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羧酸是一类含羧基(—COOH)的有机酸,羧基可电离出H+而呈酸性。</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       ①三氟乙酸(F3C—COOH)的酸性强于三氯乙酸(Cl3C—COOH),这是由于氟的电负性大于氯的电负性,使得C—F键的极性大于C—Cl键,导致F3C—COOH中羧基中的O—H键的极性更大,更易电离出氢离子。据此可得酸性关系:CF3COOH&gt;CCl3COOH,同理可得酸性:</a:t>
            </a:r>
            <a:endParaRPr lang="en-US"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63905" y="3985260"/>
            <a:ext cx="10092055" cy="860425"/>
          </a:xfrm>
          <a:prstGeom prst="rect">
            <a:avLst/>
          </a:prstGeom>
          <a:noFill/>
        </p:spPr>
        <p:txBody>
          <a:bodyPr wrap="square" rtlCol="0" anchor="t">
            <a:spAutoFit/>
          </a:bodyPr>
          <a:p>
            <a:pPr indent="0">
              <a:lnSpc>
                <a:spcPct val="150000"/>
              </a:lnSpc>
            </a:pPr>
            <a:endParaRPr lang="zh-CN" sz="2000" b="1">
              <a:latin typeface="微软雅黑" panose="020B0503020204020204" charset="-122"/>
              <a:ea typeface="微软雅黑" panose="020B0503020204020204" charset="-122"/>
              <a:cs typeface="微软雅黑" panose="020B0503020204020204" charset="-122"/>
              <a:sym typeface="+mn-ea"/>
            </a:endParaRPr>
          </a:p>
          <a:p>
            <a:endParaRPr lang="zh-CN" altLang="en-US" sz="2000" b="1">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pic>
        <p:nvPicPr>
          <p:cNvPr id="83" name="image71.jpeg"/>
          <p:cNvPicPr>
            <a:picLocks noChangeAspect="1"/>
          </p:cNvPicPr>
          <p:nvPr>
            <p:custDataLst>
              <p:tags r:id="rId1"/>
            </p:custDataLst>
          </p:nvPr>
        </p:nvPicPr>
        <p:blipFill>
          <a:blip r:embed="rId2"/>
          <a:stretch>
            <a:fillRect/>
          </a:stretch>
        </p:blipFill>
        <p:spPr>
          <a:xfrm>
            <a:off x="3433445" y="1459230"/>
            <a:ext cx="5862955" cy="8299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102" grpId="1"/>
      <p:bldP spid="6" grpId="1"/>
      <p:bldP spid="5"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763905" y="1109345"/>
            <a:ext cx="10664190" cy="3256280"/>
          </a:xfrm>
          <a:prstGeom prst="rect">
            <a:avLst/>
          </a:prstGeom>
          <a:noFill/>
          <a:ln w="9525">
            <a:noFill/>
          </a:ln>
        </p:spPr>
        <p:txBody>
          <a:bodyPr wrap="square">
            <a:noAutofit/>
          </a:bodyPr>
          <a:p>
            <a:pPr indent="0"/>
            <a:endParaRPr lang="en-US"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63905" y="1311910"/>
            <a:ext cx="10092055" cy="3784600"/>
          </a:xfrm>
          <a:prstGeom prst="rect">
            <a:avLst/>
          </a:prstGeom>
          <a:noFill/>
        </p:spPr>
        <p:txBody>
          <a:bodyPr wrap="square" rtlCol="0" anchor="t">
            <a:spAutoFit/>
          </a:bodyPr>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sym typeface="+mn-ea"/>
              </a:rPr>
              <a:t>Cl3C—COOH&gt;Cl2HC—COOH&gt;ClH2C—COOH</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sym typeface="+mn-ea"/>
              </a:rPr>
              <a:t>       ②烃基(R—)是推电子基团,烃基越长推电子效应越大,使羧基中的羟基的极性越小,羧酸的酸性越弱。所以酸性:甲酸&gt;乙酸&gt;丙酸。</a:t>
            </a:r>
            <a:r>
              <a:rPr lang="zh-CN" sz="2000">
                <a:latin typeface="微软雅黑" panose="020B0503020204020204" charset="-122"/>
                <a:ea typeface="微软雅黑" panose="020B0503020204020204" charset="-122"/>
                <a:cs typeface="微软雅黑" panose="020B0503020204020204" charset="-122"/>
                <a:sym typeface="+mn-ea"/>
              </a:rPr>
              <a:t>3不同基团间的相互影响与有机化合物性质的关系</a:t>
            </a:r>
            <a:endParaRPr lang="zh-CN" sz="2000">
              <a:latin typeface="微软雅黑" panose="020B0503020204020204" charset="-122"/>
              <a:ea typeface="微软雅黑" panose="020B0503020204020204" charset="-122"/>
              <a:cs typeface="微软雅黑" panose="020B0503020204020204" charset="-122"/>
              <a:sym typeface="+mn-ea"/>
            </a:endParaRPr>
          </a:p>
          <a:p>
            <a:pPr indent="0" fontAlgn="auto">
              <a:lnSpc>
                <a:spcPct val="200000"/>
              </a:lnSpc>
            </a:pPr>
            <a:r>
              <a:rPr lang="zh-CN" sz="2000">
                <a:latin typeface="微软雅黑" panose="020B0503020204020204" charset="-122"/>
                <a:ea typeface="微软雅黑" panose="020B0503020204020204" charset="-122"/>
                <a:cs typeface="微软雅黑" panose="020B0503020204020204" charset="-122"/>
                <a:sym typeface="+mn-ea"/>
              </a:rPr>
              <a:t>(1)由于甲基的影响,甲苯比苯更易发生取代反应。由于苯环的影响,甲苯上的甲基可被酸性高锰酸钾溶液氧化(相比于甲烷不能使酸性高锰酸钾溶液褪色)。</a:t>
            </a:r>
            <a:endParaRPr lang="zh-CN" sz="2000">
              <a:latin typeface="微软雅黑" panose="020B0503020204020204" charset="-122"/>
              <a:ea typeface="微软雅黑" panose="020B0503020204020204" charset="-122"/>
              <a:cs typeface="微软雅黑" panose="020B0503020204020204" charset="-122"/>
              <a:sym typeface="+mn-ea"/>
            </a:endParaRPr>
          </a:p>
          <a:p>
            <a:pPr indent="0" fontAlgn="auto">
              <a:lnSpc>
                <a:spcPct val="200000"/>
              </a:lnSpc>
            </a:pPr>
            <a:r>
              <a:rPr lang="zh-CN" sz="2000">
                <a:latin typeface="微软雅黑" panose="020B0503020204020204" charset="-122"/>
                <a:ea typeface="微软雅黑" panose="020B0503020204020204" charset="-122"/>
                <a:cs typeface="微软雅黑" panose="020B0503020204020204" charset="-122"/>
                <a:sym typeface="+mn-ea"/>
              </a:rPr>
              <a:t>(2)酸和醇、醇和酚、醛和酮的化学性质不同,主要是因为相同官能团连接的其他基团不同。</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102" grpId="1"/>
      <p:bldP spid="6" grpId="1"/>
      <p:bldP spid="5"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P200</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763905" y="1363345"/>
            <a:ext cx="10664190" cy="3256280"/>
          </a:xfrm>
          <a:prstGeom prst="rect">
            <a:avLst/>
          </a:prstGeom>
          <a:noFill/>
          <a:ln w="9525">
            <a:noFill/>
          </a:ln>
        </p:spPr>
        <p:txBody>
          <a:bodyPr wrap="square">
            <a:noAutofit/>
          </a:bodyPr>
          <a:p>
            <a:pPr indent="0" fontAlgn="auto">
              <a:lnSpc>
                <a:spcPct val="200000"/>
              </a:lnSpc>
            </a:pPr>
            <a:r>
              <a:rPr lang="en-US" altLang="en-US" sz="2000">
                <a:latin typeface="微软雅黑" panose="020B0503020204020204" charset="-122"/>
                <a:ea typeface="微软雅黑" panose="020B0503020204020204" charset="-122"/>
                <a:cs typeface="微软雅黑" panose="020B0503020204020204" charset="-122"/>
              </a:rPr>
              <a:t> [湖南2023·18节选]下列物质的酸性由大到小的顺序是</a:t>
            </a:r>
            <a:r>
              <a:rPr lang="en-US" altLang="en-US" sz="2000" baseline="-25000">
                <a:latin typeface="微软雅黑" panose="020B0503020204020204" charset="-122"/>
                <a:ea typeface="微软雅黑" panose="020B0503020204020204" charset="-122"/>
                <a:cs typeface="微软雅黑" panose="020B0503020204020204" charset="-122"/>
              </a:rPr>
              <a:t>——</a:t>
            </a:r>
            <a:r>
              <a:rPr lang="en-US" altLang="en-US" sz="2000" baseline="-25000">
                <a:latin typeface="微软雅黑" panose="020B0503020204020204" charset="-122"/>
                <a:ea typeface="微软雅黑" panose="020B0503020204020204" charset="-122"/>
                <a:cs typeface="微软雅黑" panose="020B0503020204020204" charset="-122"/>
                <a:sym typeface="+mn-ea"/>
              </a:rPr>
              <a:t>————————</a:t>
            </a:r>
            <a:r>
              <a:rPr lang="en-US" altLang="en-US" sz="2000">
                <a:latin typeface="微软雅黑" panose="020B0503020204020204" charset="-122"/>
                <a:ea typeface="微软雅黑" panose="020B0503020204020204" charset="-122"/>
                <a:cs typeface="微软雅黑" panose="020B0503020204020204" charset="-122"/>
              </a:rPr>
              <a:t>(填序号)。</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200000"/>
              </a:lnSpc>
            </a:pP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200000"/>
              </a:lnSpc>
            </a:pPr>
            <a:r>
              <a:rPr lang="en-US" altLang="en-US" sz="2000">
                <a:latin typeface="微软雅黑" panose="020B0503020204020204" charset="-122"/>
                <a:ea typeface="微软雅黑" panose="020B0503020204020204" charset="-122"/>
                <a:cs typeface="微软雅黑" panose="020B0503020204020204" charset="-122"/>
              </a:rPr>
              <a:t>①　　　                        ②                                     </a:t>
            </a:r>
            <a:r>
              <a:rPr lang="en-US" altLang="en-US" sz="2000">
                <a:latin typeface="微软雅黑" panose="020B0503020204020204" charset="-122"/>
                <a:ea typeface="微软雅黑" panose="020B0503020204020204" charset="-122"/>
                <a:cs typeface="微软雅黑" panose="020B0503020204020204" charset="-122"/>
                <a:sym typeface="+mn-ea"/>
              </a:rPr>
              <a:t>③</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200000"/>
              </a:lnSpc>
            </a:pP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200000"/>
              </a:lnSpc>
            </a:pPr>
            <a:r>
              <a:rPr lang="en-US" altLang="en-US" sz="2000">
                <a:latin typeface="微软雅黑" panose="020B0503020204020204" charset="-122"/>
                <a:ea typeface="微软雅黑" panose="020B0503020204020204" charset="-122"/>
                <a:cs typeface="微软雅黑" panose="020B0503020204020204" charset="-122"/>
              </a:rPr>
              <a:t> </a:t>
            </a:r>
            <a:endParaRPr lang="en-US"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63905" y="3662680"/>
            <a:ext cx="10092055" cy="1476375"/>
          </a:xfrm>
          <a:prstGeom prst="rect">
            <a:avLst/>
          </a:prstGeom>
          <a:noFill/>
        </p:spPr>
        <p:txBody>
          <a:bodyPr wrap="square" rtlCol="0" anchor="t">
            <a:spAutoFit/>
          </a:bodyPr>
          <a:p>
            <a:pPr indent="0">
              <a:lnSpc>
                <a:spcPct val="150000"/>
              </a:lnSpc>
            </a:pPr>
            <a:r>
              <a:rPr lang="zh-CN" sz="2000">
                <a:latin typeface="微软雅黑" panose="020B0503020204020204" charset="-122"/>
                <a:ea typeface="微软雅黑" panose="020B0503020204020204" charset="-122"/>
                <a:cs typeface="微软雅黑" panose="020B0503020204020204" charset="-122"/>
                <a:sym typeface="+mn-ea"/>
              </a:rPr>
              <a:t>【解析】磺酸基对位连接吸电子基团会使磺酸基更容易电离出H+,酸性增强;磺酸基对位连接推电子基团会使磺酸基更难电离出H+,酸性减弱,因—CF3为吸电子基团,而—CH3为推电子基团,则酸性:③&gt;①&gt;②。</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grpSp>
        <p:nvGrpSpPr>
          <p:cNvPr id="7" name="组合 6"/>
          <p:cNvGrpSpPr/>
          <p:nvPr/>
        </p:nvGrpSpPr>
        <p:grpSpPr>
          <a:xfrm>
            <a:off x="1187450" y="2576830"/>
            <a:ext cx="8338820" cy="674370"/>
            <a:chOff x="1758" y="4827"/>
            <a:chExt cx="13132" cy="1062"/>
          </a:xfrm>
        </p:grpSpPr>
        <p:pic>
          <p:nvPicPr>
            <p:cNvPr id="86" name="image74.jpeg" descr="source:si_idm999740192;FounderCES"/>
            <p:cNvPicPr>
              <a:picLocks noChangeAspect="1"/>
            </p:cNvPicPr>
            <p:nvPr>
              <p:custDataLst>
                <p:tags r:id="rId1"/>
              </p:custDataLst>
            </p:nvPr>
          </p:nvPicPr>
          <p:blipFill>
            <a:blip r:embed="rId2"/>
            <a:stretch>
              <a:fillRect/>
            </a:stretch>
          </p:blipFill>
          <p:spPr>
            <a:xfrm>
              <a:off x="1758" y="4827"/>
              <a:ext cx="2823" cy="948"/>
            </a:xfrm>
            <a:prstGeom prst="rect">
              <a:avLst/>
            </a:prstGeom>
          </p:spPr>
        </p:pic>
        <p:pic>
          <p:nvPicPr>
            <p:cNvPr id="87" name="image75.jpeg" descr="source:si_idm999730080;FounderCES"/>
            <p:cNvPicPr>
              <a:picLocks noChangeAspect="1"/>
            </p:cNvPicPr>
            <p:nvPr>
              <p:custDataLst>
                <p:tags r:id="rId3"/>
              </p:custDataLst>
            </p:nvPr>
          </p:nvPicPr>
          <p:blipFill>
            <a:blip r:embed="rId4"/>
            <a:stretch>
              <a:fillRect/>
            </a:stretch>
          </p:blipFill>
          <p:spPr>
            <a:xfrm>
              <a:off x="6172" y="4827"/>
              <a:ext cx="3401" cy="948"/>
            </a:xfrm>
            <a:prstGeom prst="rect">
              <a:avLst/>
            </a:prstGeom>
          </p:spPr>
        </p:pic>
        <p:pic>
          <p:nvPicPr>
            <p:cNvPr id="88" name="image76.jpeg" descr="source:si_idm999713312;FounderCES"/>
            <p:cNvPicPr>
              <a:picLocks noChangeAspect="1"/>
            </p:cNvPicPr>
            <p:nvPr>
              <p:custDataLst>
                <p:tags r:id="rId5"/>
              </p:custDataLst>
            </p:nvPr>
          </p:nvPicPr>
          <p:blipFill>
            <a:blip r:embed="rId6"/>
            <a:stretch>
              <a:fillRect/>
            </a:stretch>
          </p:blipFill>
          <p:spPr>
            <a:xfrm>
              <a:off x="11156" y="4827"/>
              <a:ext cx="3734" cy="1062"/>
            </a:xfrm>
            <a:prstGeom prst="rect">
              <a:avLst/>
            </a:prstGeom>
          </p:spPr>
        </p:pic>
      </p:grpSp>
      <p:sp>
        <p:nvSpPr>
          <p:cNvPr id="3" name="文本框 2"/>
          <p:cNvSpPr txBox="1"/>
          <p:nvPr/>
        </p:nvSpPr>
        <p:spPr>
          <a:xfrm>
            <a:off x="7084060" y="1463675"/>
            <a:ext cx="1572260" cy="398780"/>
          </a:xfrm>
          <a:prstGeom prst="rect">
            <a:avLst/>
          </a:prstGeom>
          <a:noFill/>
        </p:spPr>
        <p:txBody>
          <a:bodyPr wrap="square" rtlCol="0">
            <a:spAutoFit/>
          </a:bodyPr>
          <a:p>
            <a:r>
              <a:rPr lang="zh-CN" altLang="en-US" sz="2000">
                <a:solidFill>
                  <a:srgbClr val="FF0000"/>
                </a:solidFill>
                <a:latin typeface="微软雅黑" panose="020B0503020204020204" charset="-122"/>
                <a:ea typeface="微软雅黑" panose="020B0503020204020204" charset="-122"/>
                <a:cs typeface="微软雅黑" panose="020B0503020204020204" charset="-122"/>
              </a:rPr>
              <a:t>③&gt;①&gt;②</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63905" y="1003300"/>
            <a:ext cx="6096000" cy="460375"/>
          </a:xfrm>
          <a:prstGeom prst="rect">
            <a:avLst/>
          </a:prstGeom>
          <a:noFill/>
        </p:spPr>
        <p:txBody>
          <a:bodyPr wrap="square" rtlCol="0" anchor="t">
            <a:spAutoFit/>
          </a:bodyPr>
          <a:p>
            <a:r>
              <a:rPr lang="en-US" altLang="en-US" sz="2400">
                <a:solidFill>
                  <a:srgbClr val="FF0000"/>
                </a:solidFill>
                <a:latin typeface="微软雅黑" panose="020B0503020204020204" charset="-122"/>
                <a:ea typeface="微软雅黑" panose="020B0503020204020204" charset="-122"/>
                <a:cs typeface="微软雅黑" panose="020B0503020204020204" charset="-122"/>
                <a:sym typeface="+mn-ea"/>
              </a:rPr>
              <a:t>真题例2</a:t>
            </a:r>
            <a:endParaRPr lang="en-US" altLang="en-US" sz="24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1"/>
      <p:bldP spid="6" grpId="1"/>
      <p:bldP spid="5" grpId="1"/>
      <p:bldP spid="3" grpId="0"/>
      <p:bldP spid="3"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643255" y="867410"/>
            <a:ext cx="10664190" cy="3256280"/>
          </a:xfrm>
          <a:prstGeom prst="rect">
            <a:avLst/>
          </a:prstGeom>
          <a:noFill/>
          <a:ln w="9525">
            <a:noFill/>
          </a:ln>
        </p:spPr>
        <p:txBody>
          <a:bodyPr wrap="square">
            <a:noAutofit/>
          </a:bodyPr>
          <a:p>
            <a:pPr indent="0" fontAlgn="auto">
              <a:lnSpc>
                <a:spcPct val="150000"/>
              </a:lnSpc>
            </a:pPr>
            <a:r>
              <a:rPr lang="zh-CN" altLang="en-US" sz="2400" dirty="0">
                <a:latin typeface="微软雅黑" panose="020B0503020204020204" charset="-122"/>
                <a:ea typeface="微软雅黑" panose="020B0503020204020204" charset="-122"/>
                <a:cs typeface="微软雅黑" panose="020B0503020204020204" charset="-122"/>
                <a:sym typeface="+mn-ea"/>
              </a:rPr>
              <a:t>考法</a:t>
            </a:r>
            <a:r>
              <a:rPr lang="en-US" altLang="zh-CN" sz="2400" dirty="0">
                <a:latin typeface="微软雅黑" panose="020B0503020204020204" charset="-122"/>
                <a:ea typeface="微软雅黑" panose="020B0503020204020204" charset="-122"/>
                <a:cs typeface="微软雅黑" panose="020B0503020204020204" charset="-122"/>
                <a:sym typeface="+mn-ea"/>
              </a:rPr>
              <a:t>3  </a:t>
            </a:r>
            <a:r>
              <a:rPr lang="zh-CN" altLang="en-US" sz="2400" dirty="0">
                <a:latin typeface="微软雅黑" panose="020B0503020204020204" charset="-122"/>
                <a:ea typeface="微软雅黑" panose="020B0503020204020204" charset="-122"/>
                <a:cs typeface="微软雅黑" panose="020B0503020204020204" charset="-122"/>
                <a:sym typeface="+mn-ea"/>
              </a:rPr>
              <a:t>原子共线、共面的判断</a:t>
            </a:r>
            <a:endParaRPr lang="en-US" altLang="zh-CN" sz="2400" dirty="0">
              <a:solidFill>
                <a:schemeClr val="tx1"/>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1.审清题干要求</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审题时要注意“可能”“一定”“最多”“最少”“所有原子”“碳原子”等关键词和限定条件。</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2.找准共线、共面基准点——牢记三种模型</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(1)共面形</a:t>
            </a:r>
            <a:r>
              <a:rPr lang="en-US" altLang="en-US" sz="2000" u="wavy">
                <a:solidFill>
                  <a:schemeClr val="tx1"/>
                </a:solidFill>
                <a:uFillTx/>
                <a:latin typeface="微软雅黑" panose="020B0503020204020204" charset="-122"/>
                <a:ea typeface="微软雅黑" panose="020B0503020204020204" charset="-122"/>
                <a:cs typeface="微软雅黑" panose="020B0503020204020204" charset="-122"/>
              </a:rPr>
              <a:t>:                  及            分子中所有原子在同一平面上。</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(2)共线形</a:t>
            </a:r>
            <a:r>
              <a:rPr lang="en-US" altLang="en-US" sz="2000" u="wavy">
                <a:solidFill>
                  <a:schemeClr val="tx1"/>
                </a:solidFill>
                <a:uFillTx/>
                <a:latin typeface="微软雅黑" panose="020B0503020204020204" charset="-122"/>
                <a:ea typeface="微软雅黑" panose="020B0503020204020204" charset="-122"/>
                <a:cs typeface="微软雅黑" panose="020B0503020204020204" charset="-122"/>
              </a:rPr>
              <a:t>:                      分子中所有原子在同一直线上。</a:t>
            </a:r>
            <a:endParaRPr lang="en-US" altLang="en-US" sz="2000" u="wavy">
              <a:solidFill>
                <a:schemeClr val="tx1"/>
              </a:solidFill>
              <a:uFillTx/>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(3)正四面体形:CH</a:t>
            </a:r>
            <a:r>
              <a:rPr lang="en-US" altLang="en-US" sz="2000" baseline="-25000">
                <a:latin typeface="微软雅黑" panose="020B0503020204020204" charset="-122"/>
                <a:ea typeface="微软雅黑" panose="020B0503020204020204" charset="-122"/>
                <a:cs typeface="微软雅黑" panose="020B0503020204020204" charset="-122"/>
              </a:rPr>
              <a:t>4</a:t>
            </a:r>
            <a:r>
              <a:rPr lang="en-US" altLang="en-US" sz="2000">
                <a:latin typeface="微软雅黑" panose="020B0503020204020204" charset="-122"/>
                <a:ea typeface="微软雅黑" panose="020B0503020204020204" charset="-122"/>
                <a:cs typeface="微软雅黑" panose="020B0503020204020204" charset="-122"/>
              </a:rPr>
              <a:t>分子中所有原子不可能在同一平面上。</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3.运用两种方法解决共线、共面问题</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(1)展开空间结构法</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有机物可看作甲烷、乙烯、苯三种典型分子中的氢原子被其他原子或原子团替代后的产物,但这</a:t>
            </a:r>
            <a:endParaRPr lang="en-US" altLang="en-US" sz="2000">
              <a:latin typeface="微软雅黑" panose="020B0503020204020204" charset="-122"/>
              <a:ea typeface="微软雅黑" panose="020B0503020204020204" charset="-122"/>
              <a:cs typeface="微软雅黑" panose="020B0503020204020204" charset="-122"/>
            </a:endParaRPr>
          </a:p>
        </p:txBody>
      </p:sp>
      <p:grpSp>
        <p:nvGrpSpPr>
          <p:cNvPr id="13" name="组合 12"/>
          <p:cNvGrpSpPr/>
          <p:nvPr/>
        </p:nvGrpSpPr>
        <p:grpSpPr>
          <a:xfrm>
            <a:off x="1933575" y="-44450"/>
            <a:ext cx="10709275" cy="4210685"/>
            <a:chOff x="231" y="2519"/>
            <a:chExt cx="16865" cy="6631"/>
          </a:xfrm>
        </p:grpSpPr>
        <p:sp>
          <p:nvSpPr>
            <p:cNvPr id="5" name="文本框 4"/>
            <p:cNvSpPr txBox="1"/>
            <p:nvPr/>
          </p:nvSpPr>
          <p:spPr>
            <a:xfrm>
              <a:off x="1203" y="5972"/>
              <a:ext cx="15893" cy="1355"/>
            </a:xfrm>
            <a:prstGeom prst="rect">
              <a:avLst/>
            </a:prstGeom>
            <a:noFill/>
          </p:spPr>
          <p:txBody>
            <a:bodyPr wrap="square" rtlCol="0" anchor="t">
              <a:spAutoFit/>
            </a:bodyPr>
            <a:p>
              <a:pPr indent="0">
                <a:lnSpc>
                  <a:spcPct val="150000"/>
                </a:lnSpc>
              </a:pPr>
              <a:endParaRPr lang="zh-CN" sz="2000" b="1">
                <a:latin typeface="微软雅黑" panose="020B0503020204020204" charset="-122"/>
                <a:ea typeface="微软雅黑" panose="020B0503020204020204" charset="-122"/>
                <a:cs typeface="微软雅黑" panose="020B0503020204020204" charset="-122"/>
                <a:sym typeface="+mn-ea"/>
              </a:endParaRPr>
            </a:p>
            <a:p>
              <a:endParaRPr lang="zh-CN" altLang="en-US" sz="2000" b="1">
                <a:latin typeface="微软雅黑" panose="020B0503020204020204" charset="-122"/>
                <a:ea typeface="微软雅黑" panose="020B0503020204020204" charset="-122"/>
                <a:cs typeface="微软雅黑" panose="020B0503020204020204" charset="-122"/>
                <a:sym typeface="+mn-ea"/>
              </a:endParaRPr>
            </a:p>
          </p:txBody>
        </p:sp>
        <p:grpSp>
          <p:nvGrpSpPr>
            <p:cNvPr id="12" name="组合 11"/>
            <p:cNvGrpSpPr/>
            <p:nvPr/>
          </p:nvGrpSpPr>
          <p:grpSpPr>
            <a:xfrm>
              <a:off x="231" y="2519"/>
              <a:ext cx="15869" cy="6631"/>
              <a:chOff x="231" y="2519"/>
              <a:chExt cx="15869" cy="6631"/>
            </a:xfrm>
          </p:grpSpPr>
          <p:sp>
            <p:nvSpPr>
              <p:cNvPr id="6" name="文本框 5"/>
              <p:cNvSpPr txBox="1"/>
              <p:nvPr/>
            </p:nvSpPr>
            <p:spPr>
              <a:xfrm>
                <a:off x="15645" y="2519"/>
                <a:ext cx="455" cy="59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pic>
            <p:nvPicPr>
              <p:cNvPr id="92" name="image80.jpeg" descr="source:si_idm999531552;FounderCES"/>
              <p:cNvPicPr>
                <a:picLocks noChangeAspect="1"/>
              </p:cNvPicPr>
              <p:nvPr>
                <p:custDataLst>
                  <p:tags r:id="rId1"/>
                </p:custDataLst>
              </p:nvPr>
            </p:nvPicPr>
            <p:blipFill>
              <a:blip r:embed="rId2"/>
              <a:stretch>
                <a:fillRect/>
              </a:stretch>
            </p:blipFill>
            <p:spPr>
              <a:xfrm>
                <a:off x="231" y="7699"/>
                <a:ext cx="1970" cy="680"/>
              </a:xfrm>
              <a:prstGeom prst="rect">
                <a:avLst/>
              </a:prstGeom>
            </p:spPr>
          </p:pic>
          <p:pic>
            <p:nvPicPr>
              <p:cNvPr id="93" name="image81.jpeg" descr="source:si_idm999512352;FounderCES"/>
              <p:cNvPicPr>
                <a:picLocks noChangeAspect="1"/>
              </p:cNvPicPr>
              <p:nvPr>
                <p:custDataLst>
                  <p:tags r:id="rId3"/>
                </p:custDataLst>
              </p:nvPr>
            </p:nvPicPr>
            <p:blipFill>
              <a:blip r:embed="rId4"/>
              <a:stretch>
                <a:fillRect/>
              </a:stretch>
            </p:blipFill>
            <p:spPr>
              <a:xfrm>
                <a:off x="2739" y="7673"/>
                <a:ext cx="1175" cy="741"/>
              </a:xfrm>
              <a:prstGeom prst="rect">
                <a:avLst/>
              </a:prstGeom>
            </p:spPr>
          </p:pic>
          <p:pic>
            <p:nvPicPr>
              <p:cNvPr id="94" name="image82.jpeg" descr="source:si_idm708074416;FounderCES"/>
              <p:cNvPicPr>
                <a:picLocks noChangeAspect="1"/>
              </p:cNvPicPr>
              <p:nvPr>
                <p:custDataLst>
                  <p:tags r:id="rId5"/>
                </p:custDataLst>
              </p:nvPr>
            </p:nvPicPr>
            <p:blipFill>
              <a:blip r:embed="rId6"/>
              <a:stretch>
                <a:fillRect/>
              </a:stretch>
            </p:blipFill>
            <p:spPr>
              <a:xfrm>
                <a:off x="482" y="8510"/>
                <a:ext cx="2102" cy="640"/>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897890" y="1109345"/>
            <a:ext cx="10395585" cy="3256280"/>
          </a:xfrm>
          <a:prstGeom prst="rect">
            <a:avLst/>
          </a:prstGeom>
          <a:noFill/>
          <a:ln w="9525">
            <a:noFill/>
          </a:ln>
        </p:spPr>
        <p:txBody>
          <a:bodyPr wrap="square">
            <a:noAutofit/>
          </a:bodyPr>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sym typeface="+mn-ea"/>
              </a:rPr>
              <a:t>三种分子的空间结构基本不变。如可看作一个Cl原子代替了乙烯分子中的一个H原子,所以</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               分子中所有原子共平面。</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(2)单键旋转思想</a:t>
            </a:r>
            <a:endParaRPr lang="en-US"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三种典型框架上的取代基应以“C—C”为轴旋转。例如                          ,因①键可以旋转,故            所在的平面与                      所在的平面可能重合,也可能不重合,因此                  分子中的所有原子可能全部共平面,也可能不全部共平面。</a:t>
            </a:r>
            <a:endParaRPr lang="en-US"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63905" y="3900805"/>
            <a:ext cx="10092055" cy="860425"/>
          </a:xfrm>
          <a:prstGeom prst="rect">
            <a:avLst/>
          </a:prstGeom>
          <a:noFill/>
        </p:spPr>
        <p:txBody>
          <a:bodyPr wrap="square" rtlCol="0" anchor="t">
            <a:spAutoFit/>
          </a:bodyPr>
          <a:p>
            <a:pPr indent="0">
              <a:lnSpc>
                <a:spcPct val="150000"/>
              </a:lnSpc>
            </a:pPr>
            <a:endParaRPr lang="zh-CN" sz="2000" b="1">
              <a:latin typeface="微软雅黑" panose="020B0503020204020204" charset="-122"/>
              <a:ea typeface="微软雅黑" panose="020B0503020204020204" charset="-122"/>
              <a:cs typeface="微软雅黑" panose="020B0503020204020204" charset="-122"/>
              <a:sym typeface="+mn-ea"/>
            </a:endParaRPr>
          </a:p>
          <a:p>
            <a:endParaRPr lang="zh-CN" altLang="en-US" sz="2000" b="1">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pic>
        <p:nvPicPr>
          <p:cNvPr id="98" name="image86.jpeg" descr="source:si_idm707940656;FounderCES"/>
          <p:cNvPicPr>
            <a:picLocks noChangeAspect="1"/>
          </p:cNvPicPr>
          <p:nvPr>
            <p:custDataLst>
              <p:tags r:id="rId1"/>
            </p:custDataLst>
          </p:nvPr>
        </p:nvPicPr>
        <p:blipFill>
          <a:blip r:embed="rId2"/>
          <a:stretch>
            <a:fillRect/>
          </a:stretch>
        </p:blipFill>
        <p:spPr>
          <a:xfrm>
            <a:off x="7350760" y="2290445"/>
            <a:ext cx="1612900" cy="768985"/>
          </a:xfrm>
          <a:prstGeom prst="rect">
            <a:avLst/>
          </a:prstGeom>
        </p:spPr>
      </p:pic>
      <p:pic>
        <p:nvPicPr>
          <p:cNvPr id="99" name="image87.jpeg" descr="source:si_idm707931952;FounderCES"/>
          <p:cNvPicPr>
            <a:picLocks noChangeAspect="1"/>
          </p:cNvPicPr>
          <p:nvPr>
            <p:custDataLst>
              <p:tags r:id="rId3"/>
            </p:custDataLst>
          </p:nvPr>
        </p:nvPicPr>
        <p:blipFill>
          <a:blip r:embed="rId4"/>
          <a:stretch>
            <a:fillRect/>
          </a:stretch>
        </p:blipFill>
        <p:spPr>
          <a:xfrm>
            <a:off x="1264920" y="2985770"/>
            <a:ext cx="806450" cy="525780"/>
          </a:xfrm>
          <a:prstGeom prst="rect">
            <a:avLst/>
          </a:prstGeom>
        </p:spPr>
      </p:pic>
      <p:pic>
        <p:nvPicPr>
          <p:cNvPr id="100" name="image88.jpeg" descr="source:si_idm707912496;FounderCES"/>
          <p:cNvPicPr>
            <a:picLocks noChangeAspect="1"/>
          </p:cNvPicPr>
          <p:nvPr>
            <p:custDataLst>
              <p:tags r:id="rId5"/>
            </p:custDataLst>
          </p:nvPr>
        </p:nvPicPr>
        <p:blipFill>
          <a:blip r:embed="rId6"/>
          <a:stretch>
            <a:fillRect/>
          </a:stretch>
        </p:blipFill>
        <p:spPr>
          <a:xfrm>
            <a:off x="3692525" y="2969895"/>
            <a:ext cx="1456690" cy="541655"/>
          </a:xfrm>
          <a:prstGeom prst="rect">
            <a:avLst/>
          </a:prstGeom>
        </p:spPr>
      </p:pic>
      <p:pic>
        <p:nvPicPr>
          <p:cNvPr id="101" name="image89.jpeg" descr="source:si_idm707896624;FounderCES"/>
          <p:cNvPicPr>
            <a:picLocks noChangeAspect="1"/>
          </p:cNvPicPr>
          <p:nvPr>
            <p:custDataLst>
              <p:tags r:id="rId7"/>
            </p:custDataLst>
          </p:nvPr>
        </p:nvPicPr>
        <p:blipFill>
          <a:blip r:embed="rId8"/>
          <a:stretch>
            <a:fillRect/>
          </a:stretch>
        </p:blipFill>
        <p:spPr>
          <a:xfrm>
            <a:off x="9785985" y="3032760"/>
            <a:ext cx="1563370" cy="509270"/>
          </a:xfrm>
          <a:prstGeom prst="rect">
            <a:avLst/>
          </a:prstGeom>
        </p:spPr>
      </p:pic>
      <p:pic>
        <p:nvPicPr>
          <p:cNvPr id="97" name="image85.jpeg" descr="source:si_idm707986608;FounderCES"/>
          <p:cNvPicPr>
            <a:picLocks noChangeAspect="1"/>
          </p:cNvPicPr>
          <p:nvPr>
            <p:custDataLst>
              <p:tags r:id="rId9"/>
            </p:custDataLst>
          </p:nvPr>
        </p:nvPicPr>
        <p:blipFill>
          <a:blip r:embed="rId10"/>
          <a:stretch>
            <a:fillRect/>
          </a:stretch>
        </p:blipFill>
        <p:spPr>
          <a:xfrm>
            <a:off x="897890" y="1612900"/>
            <a:ext cx="1155700" cy="5689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102" grpId="1"/>
      <p:bldP spid="6" grpId="1"/>
      <p:bldP spid="5"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P203</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02" name="文本框 101"/>
          <p:cNvSpPr txBox="1"/>
          <p:nvPr/>
        </p:nvSpPr>
        <p:spPr>
          <a:xfrm>
            <a:off x="763905" y="1419225"/>
            <a:ext cx="10664190" cy="3256280"/>
          </a:xfrm>
          <a:prstGeom prst="rect">
            <a:avLst/>
          </a:prstGeom>
          <a:noFill/>
          <a:ln w="9525">
            <a:noFill/>
          </a:ln>
        </p:spPr>
        <p:txBody>
          <a:bodyPr wrap="square">
            <a:noAutofit/>
          </a:bodyPr>
          <a:p>
            <a:pPr indent="0" fontAlgn="auto">
              <a:lnSpc>
                <a:spcPct val="150000"/>
              </a:lnSpc>
            </a:pPr>
            <a:r>
              <a:rPr lang="en-US" altLang="en-US" sz="2000">
                <a:latin typeface="微软雅黑" panose="020B0503020204020204" charset="-122"/>
                <a:ea typeface="微软雅黑" panose="020B0503020204020204" charset="-122"/>
                <a:cs typeface="微软雅黑" panose="020B0503020204020204" charset="-122"/>
              </a:rPr>
              <a:t> [全国甲2023·8,6分]藿香蓟具有清热解毒功效,其有效成分结构如图。下列有关该物质的说法错误的是	(　　)</a:t>
            </a:r>
            <a:endParaRPr lang="en-US" altLang="en-US" sz="2000">
              <a:latin typeface="微软雅黑" panose="020B0503020204020204" charset="-122"/>
              <a:ea typeface="微软雅黑" panose="020B0503020204020204" charset="-122"/>
              <a:cs typeface="微软雅黑" panose="020B0503020204020204" charset="-122"/>
            </a:endParaRPr>
          </a:p>
        </p:txBody>
      </p:sp>
      <p:grpSp>
        <p:nvGrpSpPr>
          <p:cNvPr id="3" name="组合 2"/>
          <p:cNvGrpSpPr/>
          <p:nvPr/>
        </p:nvGrpSpPr>
        <p:grpSpPr>
          <a:xfrm>
            <a:off x="788670" y="2175510"/>
            <a:ext cx="10092055" cy="2063750"/>
            <a:chOff x="1393" y="2690"/>
            <a:chExt cx="15893" cy="3250"/>
          </a:xfrm>
        </p:grpSpPr>
        <p:sp>
          <p:nvSpPr>
            <p:cNvPr id="5" name="文本框 4"/>
            <p:cNvSpPr txBox="1"/>
            <p:nvPr/>
          </p:nvSpPr>
          <p:spPr>
            <a:xfrm>
              <a:off x="1393" y="2888"/>
              <a:ext cx="15893" cy="3052"/>
            </a:xfrm>
            <a:prstGeom prst="rect">
              <a:avLst/>
            </a:prstGeom>
            <a:noFill/>
          </p:spPr>
          <p:txBody>
            <a:bodyPr wrap="square" rtlCol="0" anchor="t">
              <a:spAutoFit/>
            </a:bodyPr>
            <a:p>
              <a:pPr indent="0">
                <a:lnSpc>
                  <a:spcPct val="150000"/>
                </a:lnSpc>
              </a:pPr>
              <a:r>
                <a:rPr lang="zh-CN" sz="2000">
                  <a:latin typeface="微软雅黑" panose="020B0503020204020204" charset="-122"/>
                  <a:ea typeface="微软雅黑" panose="020B0503020204020204" charset="-122"/>
                  <a:cs typeface="微软雅黑" panose="020B0503020204020204" charset="-122"/>
                  <a:sym typeface="+mn-ea"/>
                </a:rPr>
                <a:t>A.可以发生水解反应</a:t>
              </a:r>
              <a:endParaRPr lang="zh-CN" sz="2000">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zh-CN" sz="2000">
                  <a:latin typeface="微软雅黑" panose="020B0503020204020204" charset="-122"/>
                  <a:ea typeface="微软雅黑" panose="020B0503020204020204" charset="-122"/>
                  <a:cs typeface="微软雅黑" panose="020B0503020204020204" charset="-122"/>
                  <a:sym typeface="+mn-ea"/>
                </a:rPr>
                <a:t>B.所有碳原子处于同一平面</a:t>
              </a:r>
              <a:endParaRPr lang="zh-CN" sz="2000">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zh-CN" sz="2000">
                  <a:latin typeface="微软雅黑" panose="020B0503020204020204" charset="-122"/>
                  <a:ea typeface="微软雅黑" panose="020B0503020204020204" charset="-122"/>
                  <a:cs typeface="微软雅黑" panose="020B0503020204020204" charset="-122"/>
                  <a:sym typeface="+mn-ea"/>
                </a:rPr>
                <a:t>C.含有2种含氧官能团</a:t>
              </a:r>
              <a:endParaRPr lang="zh-CN" sz="2000">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zh-CN" sz="2000">
                  <a:latin typeface="微软雅黑" panose="020B0503020204020204" charset="-122"/>
                  <a:ea typeface="微软雅黑" panose="020B0503020204020204" charset="-122"/>
                  <a:cs typeface="微软雅黑" panose="020B0503020204020204" charset="-122"/>
                  <a:sym typeface="+mn-ea"/>
                </a:rPr>
                <a:t>D.能与溴水发生加成反应</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15645" y="2690"/>
              <a:ext cx="455" cy="59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pic>
          <p:nvPicPr>
            <p:cNvPr id="103" name="image91.jpeg"/>
            <p:cNvPicPr>
              <a:picLocks noChangeAspect="1"/>
            </p:cNvPicPr>
            <p:nvPr>
              <p:custDataLst>
                <p:tags r:id="rId1"/>
              </p:custDataLst>
            </p:nvPr>
          </p:nvPicPr>
          <p:blipFill>
            <a:blip r:embed="rId2"/>
            <a:stretch>
              <a:fillRect/>
            </a:stretch>
          </p:blipFill>
          <p:spPr>
            <a:xfrm>
              <a:off x="9601" y="3285"/>
              <a:ext cx="4153" cy="2505"/>
            </a:xfrm>
            <a:prstGeom prst="rect">
              <a:avLst/>
            </a:prstGeom>
          </p:spPr>
        </p:pic>
      </p:grpSp>
      <p:sp>
        <p:nvSpPr>
          <p:cNvPr id="4" name="文本框 3"/>
          <p:cNvSpPr txBox="1"/>
          <p:nvPr/>
        </p:nvSpPr>
        <p:spPr>
          <a:xfrm>
            <a:off x="1914525" y="1965960"/>
            <a:ext cx="374650" cy="460375"/>
          </a:xfrm>
          <a:prstGeom prst="rect">
            <a:avLst/>
          </a:prstGeom>
          <a:noFill/>
        </p:spPr>
        <p:txBody>
          <a:bodyPr wrap="square" rtlCol="0">
            <a:spAutoFit/>
          </a:bodyPr>
          <a:p>
            <a:r>
              <a:rPr lang="en-US" altLang="zh-CN" sz="2400">
                <a:solidFill>
                  <a:srgbClr val="FF0000"/>
                </a:solidFill>
                <a:latin typeface="微软雅黑" panose="020B0503020204020204" charset="-122"/>
                <a:ea typeface="微软雅黑" panose="020B0503020204020204" charset="-122"/>
              </a:rPr>
              <a:t>B</a:t>
            </a:r>
            <a:endParaRPr lang="en-US" altLang="zh-CN" sz="2400">
              <a:solidFill>
                <a:srgbClr val="FF0000"/>
              </a:solidFill>
              <a:latin typeface="微软雅黑" panose="020B0503020204020204" charset="-122"/>
              <a:ea typeface="微软雅黑" panose="020B0503020204020204" charset="-122"/>
            </a:endParaRPr>
          </a:p>
        </p:txBody>
      </p:sp>
      <p:sp>
        <p:nvSpPr>
          <p:cNvPr id="120" name="文本框 119"/>
          <p:cNvSpPr txBox="1"/>
          <p:nvPr/>
        </p:nvSpPr>
        <p:spPr>
          <a:xfrm>
            <a:off x="788670" y="4239260"/>
            <a:ext cx="10092055" cy="1356995"/>
          </a:xfrm>
          <a:prstGeom prst="rect">
            <a:avLst/>
          </a:prstGeom>
          <a:noFill/>
          <a:ln w="9525">
            <a:noFill/>
          </a:ln>
        </p:spPr>
        <p:txBody>
          <a:bodyPr wrap="square">
            <a:no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【解析】该分子中含有酯基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可以发生水解反应</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该分子中含连有</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个碳原子的饱和碳原子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故分子中所有碳原子一定不共平面</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该分子中含有酯基、醚键</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种含氧官能团</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该分子中含有碳碳双键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能与溴水发生加成反应</a:t>
            </a: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正确。</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88670" y="1050290"/>
            <a:ext cx="6096000" cy="460375"/>
          </a:xfrm>
          <a:prstGeom prst="rect">
            <a:avLst/>
          </a:prstGeom>
          <a:noFill/>
        </p:spPr>
        <p:txBody>
          <a:bodyPr wrap="square" rtlCol="0" anchor="t">
            <a:spAutoFit/>
          </a:bodyPr>
          <a:p>
            <a:r>
              <a:rPr lang="en-US" altLang="en-US" sz="2400">
                <a:solidFill>
                  <a:srgbClr val="FF0000"/>
                </a:solidFill>
                <a:latin typeface="微软雅黑" panose="020B0503020204020204" charset="-122"/>
                <a:ea typeface="微软雅黑" panose="020B0503020204020204" charset="-122"/>
                <a:cs typeface="微软雅黑" panose="020B0503020204020204" charset="-122"/>
                <a:sym typeface="+mn-ea"/>
              </a:rPr>
              <a:t>真题例3</a:t>
            </a:r>
            <a:endParaRPr lang="en-US" altLang="en-US" sz="24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0">
                                            <p:txEl>
                                              <p:pRg st="0" end="0"/>
                                            </p:txEl>
                                          </p:spTgt>
                                        </p:tgtEl>
                                        <p:attrNameLst>
                                          <p:attrName>style.visibility</p:attrName>
                                        </p:attrNameLst>
                                      </p:cBhvr>
                                      <p:to>
                                        <p:strVal val="visible"/>
                                      </p:to>
                                    </p:set>
                                    <p:animEffect transition="in" filter="blinds(horizontal)">
                                      <p:cBhvr>
                                        <p:cTn id="12" dur="500"/>
                                        <p:tgtEl>
                                          <p:spTgt spid="1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1"/>
      <p:bldP spid="4" grpId="0"/>
      <p:bldP spid="4"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00" name="文本框 99"/>
          <p:cNvSpPr txBox="1"/>
          <p:nvPr/>
        </p:nvSpPr>
        <p:spPr>
          <a:xfrm>
            <a:off x="763905" y="996950"/>
            <a:ext cx="5080000" cy="460375"/>
          </a:xfrm>
          <a:prstGeom prst="rect">
            <a:avLst/>
          </a:prstGeom>
          <a:noFill/>
          <a:ln w="9525">
            <a:noFill/>
          </a:ln>
        </p:spPr>
        <p:txBody>
          <a:bodyPr>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4</a:t>
            </a:r>
            <a:r>
              <a:rPr lang="zh-CN" sz="2400" b="0">
                <a:latin typeface="微软雅黑" panose="020B0503020204020204" charset="-122"/>
                <a:ea typeface="微软雅黑" panose="020B0503020204020204" charset="-122"/>
                <a:cs typeface="微软雅黑" panose="020B0503020204020204" charset="-122"/>
              </a:rPr>
              <a:t>　根据结构变化确定反应类型</a:t>
            </a:r>
            <a:r>
              <a:rPr lang="zh-CN" b="0">
                <a:solidFill>
                  <a:srgbClr val="ABD8DA"/>
                </a:solidFill>
                <a:cs typeface="方正书宋_GBK" charset="0"/>
              </a:rPr>
              <a:t>　</a:t>
            </a:r>
            <a:endParaRPr lang="zh-CN" altLang="en-US" b="0">
              <a:solidFill>
                <a:srgbClr val="ABD8DA"/>
              </a:solidFill>
              <a:cs typeface="方正书宋_GBK" charset="0"/>
            </a:endParaRPr>
          </a:p>
        </p:txBody>
      </p:sp>
      <p:pic>
        <p:nvPicPr>
          <p:cNvPr id="3" name="图片 2"/>
          <p:cNvPicPr/>
          <p:nvPr/>
        </p:nvPicPr>
        <p:blipFill>
          <a:blip r:embed="rId1"/>
          <a:stretch>
            <a:fillRect/>
          </a:stretch>
        </p:blipFill>
        <p:spPr>
          <a:xfrm>
            <a:off x="5925185" y="996950"/>
            <a:ext cx="733425" cy="437515"/>
          </a:xfrm>
          <a:prstGeom prst="rect">
            <a:avLst/>
          </a:prstGeom>
          <a:noFill/>
          <a:ln w="9525">
            <a:noFill/>
          </a:ln>
        </p:spPr>
      </p:pic>
      <p:sp>
        <p:nvSpPr>
          <p:cNvPr id="101" name="文本框 100"/>
          <p:cNvSpPr txBox="1"/>
          <p:nvPr/>
        </p:nvSpPr>
        <p:spPr>
          <a:xfrm>
            <a:off x="608965" y="1589405"/>
            <a:ext cx="11365230" cy="1476375"/>
          </a:xfrm>
          <a:prstGeom prst="rect">
            <a:avLst/>
          </a:prstGeom>
          <a:noFill/>
          <a:ln w="9525">
            <a:noFill/>
          </a:ln>
        </p:spPr>
        <p:txBody>
          <a:bodyPr wrap="square">
            <a:sp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0">
                <a:solidFill>
                  <a:schemeClr val="tx1"/>
                </a:solidFill>
                <a:latin typeface="微软雅黑" panose="020B0503020204020204" charset="-122"/>
                <a:ea typeface="微软雅黑" panose="020B0503020204020204" charset="-122"/>
                <a:cs typeface="微软雅黑" panose="020B0503020204020204" charset="-122"/>
              </a:rPr>
              <a:t>由结构简式或分子式的变化判断反应类型化学反应的发生一定会引起分子式或结构</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简</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式的变化</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解答框图推断题时</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要</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上看下看</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左看右看</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从结构</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或分子式</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的变化</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结合已知条件等信息判断反应如何发生。</a:t>
            </a:r>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608965" y="3124835"/>
            <a:ext cx="9805670" cy="2385060"/>
          </a:xfrm>
          <a:prstGeom prst="rect">
            <a:avLst/>
          </a:prstGeom>
          <a:noFill/>
          <a:ln w="9525">
            <a:noFill/>
          </a:ln>
        </p:spPr>
        <p:txBody>
          <a:bodyPr>
            <a:no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a:solidFill>
                  <a:schemeClr val="tx1"/>
                </a:solidFill>
                <a:latin typeface="微软雅黑" panose="020B0503020204020204" charset="-122"/>
                <a:ea typeface="微软雅黑" panose="020B0503020204020204" charset="-122"/>
                <a:cs typeface="微软雅黑" panose="020B0503020204020204" charset="-122"/>
              </a:rPr>
              <a:t>常见有机反应类型的特点</a:t>
            </a:r>
            <a:r>
              <a:rPr lang="en-US" sz="2000" b="0">
                <a:solidFill>
                  <a:schemeClr val="tx1"/>
                </a:solidFill>
                <a:latin typeface="微软雅黑" panose="020B0503020204020204" charset="-122"/>
                <a:ea typeface="微软雅黑" panose="020B0503020204020204" charset="-122"/>
                <a:cs typeface="微软雅黑" panose="020B0503020204020204" charset="-122"/>
              </a:rPr>
              <a:t>(</a:t>
            </a:r>
            <a:r>
              <a:rPr lang="en-US"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0">
                <a:solidFill>
                  <a:schemeClr val="tx1"/>
                </a:solidFill>
                <a:latin typeface="微软雅黑" panose="020B0503020204020204" charset="-122"/>
                <a:ea typeface="微软雅黑" panose="020B0503020204020204" charset="-122"/>
                <a:cs typeface="微软雅黑" panose="020B0503020204020204" charset="-122"/>
              </a:rPr>
              <a:t>加成反应加成反应的特点</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en-US" sz="2000" b="0" u="wavy">
                <a:solidFill>
                  <a:schemeClr val="tx1"/>
                </a:solidFill>
                <a:latin typeface="微软雅黑" panose="020B0503020204020204" charset="-122"/>
                <a:ea typeface="微软雅黑" panose="020B0503020204020204" charset="-122"/>
                <a:cs typeface="微软雅黑" panose="020B0503020204020204" charset="-122"/>
              </a:rPr>
              <a:t>“</a:t>
            </a:r>
            <a:r>
              <a:rPr lang="zh-CN" sz="2000" b="0" u="wavy">
                <a:solidFill>
                  <a:schemeClr val="tx1"/>
                </a:solidFill>
                <a:latin typeface="微软雅黑" panose="020B0503020204020204" charset="-122"/>
                <a:ea typeface="微软雅黑" panose="020B0503020204020204" charset="-122"/>
                <a:cs typeface="微软雅黑" panose="020B0503020204020204" charset="-122"/>
              </a:rPr>
              <a:t>只上不下</a:t>
            </a:r>
            <a:r>
              <a:rPr lang="en-US" sz="2000" b="0" u="wavy">
                <a:solidFill>
                  <a:schemeClr val="tx1"/>
                </a:solidFill>
                <a:latin typeface="微软雅黑" panose="020B0503020204020204" charset="-122"/>
                <a:ea typeface="微软雅黑" panose="020B0503020204020204" charset="-122"/>
                <a:cs typeface="微软雅黑" panose="020B0503020204020204" charset="-122"/>
              </a:rPr>
              <a:t>”</a:t>
            </a:r>
            <a:r>
              <a:rPr lang="zh-CN" sz="2000" b="0" u="wavy">
                <a:solidFill>
                  <a:schemeClr val="tx1"/>
                </a:solidFill>
                <a:latin typeface="微软雅黑" panose="020B0503020204020204" charset="-122"/>
                <a:ea typeface="微软雅黑" panose="020B0503020204020204" charset="-122"/>
                <a:cs typeface="微软雅黑" panose="020B0503020204020204" charset="-122"/>
              </a:rPr>
              <a:t>或</a:t>
            </a:r>
            <a:r>
              <a:rPr lang="en-US" sz="2000" b="0" u="wavy">
                <a:solidFill>
                  <a:schemeClr val="tx1"/>
                </a:solidFill>
                <a:latin typeface="微软雅黑" panose="020B0503020204020204" charset="-122"/>
                <a:ea typeface="微软雅黑" panose="020B0503020204020204" charset="-122"/>
                <a:cs typeface="微软雅黑" panose="020B0503020204020204" charset="-122"/>
              </a:rPr>
              <a:t>“</a:t>
            </a:r>
            <a:r>
              <a:rPr lang="zh-CN" sz="2000" b="0" u="wavy">
                <a:solidFill>
                  <a:schemeClr val="tx1"/>
                </a:solidFill>
                <a:latin typeface="微软雅黑" panose="020B0503020204020204" charset="-122"/>
                <a:ea typeface="微软雅黑" panose="020B0503020204020204" charset="-122"/>
                <a:cs typeface="微软雅黑" panose="020B0503020204020204" charset="-122"/>
              </a:rPr>
              <a:t>断一加二</a:t>
            </a:r>
            <a:r>
              <a:rPr lang="en-US" sz="2000" b="0" u="wavy">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a:t>
            </a:r>
            <a:r>
              <a:rPr lang="en-US" sz="2000" b="0">
                <a:solidFill>
                  <a:schemeClr val="tx1"/>
                </a:solidFill>
                <a:latin typeface="微软雅黑" panose="020B0503020204020204" charset="-122"/>
                <a:ea typeface="微软雅黑" panose="020B0503020204020204" charset="-122"/>
                <a:cs typeface="微软雅黑" panose="020B0503020204020204" charset="-122"/>
              </a:rPr>
              <a:t>(</a:t>
            </a:r>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a:solidFill>
                  <a:schemeClr val="tx1"/>
                </a:solidFill>
                <a:latin typeface="微软雅黑" panose="020B0503020204020204" charset="-122"/>
                <a:ea typeface="微软雅黑" panose="020B0503020204020204" charset="-122"/>
                <a:cs typeface="微软雅黑" panose="020B0503020204020204" charset="-122"/>
              </a:rPr>
              <a:t>取代反应</a:t>
            </a:r>
            <a:r>
              <a:rPr lang="en-US" sz="2000" b="0">
                <a:solidFill>
                  <a:schemeClr val="tx1"/>
                </a:solidFill>
                <a:latin typeface="微软雅黑" panose="020B0503020204020204" charset="-122"/>
                <a:ea typeface="微软雅黑" panose="020B0503020204020204" charset="-122"/>
                <a:cs typeface="微软雅黑" panose="020B0503020204020204" charset="-122"/>
              </a:rPr>
              <a:t>“</a:t>
            </a:r>
            <a:r>
              <a:rPr lang="zh-CN" sz="2000" b="0">
                <a:solidFill>
                  <a:schemeClr val="tx1"/>
                </a:solidFill>
                <a:latin typeface="微软雅黑" panose="020B0503020204020204" charset="-122"/>
                <a:ea typeface="微软雅黑" panose="020B0503020204020204" charset="-122"/>
                <a:cs typeface="微软雅黑" panose="020B0503020204020204" charset="-122"/>
              </a:rPr>
              <a:t>有上有下</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或</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一上一下</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a:t>
            </a:r>
            <a:endParaRPr lang="en-US" sz="2000" b="0">
              <a:solidFill>
                <a:schemeClr val="tx1"/>
              </a:solidFill>
              <a:latin typeface="微软雅黑" panose="020B0503020204020204" charset="-122"/>
              <a:ea typeface="微软雅黑" panose="020B0503020204020204" charset="-122"/>
              <a:cs typeface="微软雅黑" panose="020B0503020204020204" charset="-122"/>
            </a:endParaRPr>
          </a:p>
          <a:p>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椭圆 9"/>
          <p:cNvSpPr/>
          <p:nvPr>
            <p:custDataLst>
              <p:tags r:id="rId1"/>
            </p:custDataLst>
          </p:nvPr>
        </p:nvSpPr>
        <p:spPr>
          <a:xfrm>
            <a:off x="6264910" y="3576320"/>
            <a:ext cx="720090" cy="720090"/>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5" name="文本框 4"/>
          <p:cNvSpPr txBox="1"/>
          <p:nvPr/>
        </p:nvSpPr>
        <p:spPr>
          <a:xfrm>
            <a:off x="4225290" y="1246505"/>
            <a:ext cx="3934460" cy="763270"/>
          </a:xfrm>
          <a:prstGeom prst="rect">
            <a:avLst/>
          </a:prstGeom>
          <a:noFill/>
        </p:spPr>
        <p:txBody>
          <a:bodyPr wrap="square" rtlCol="0">
            <a:noAutofit/>
          </a:bodyPr>
          <a:p>
            <a:pPr algn="ctr">
              <a:defRPr/>
            </a:pPr>
            <a:r>
              <a:rPr lang="zh-CN" altLang="en-US" sz="4000" b="1" dirty="0">
                <a:solidFill>
                  <a:schemeClr val="bg1"/>
                </a:solidFill>
                <a:latin typeface="微软雅黑" panose="020B0503020204020204" charset="-122"/>
                <a:ea typeface="微软雅黑" panose="020B0503020204020204" charset="-122"/>
                <a:cs typeface="微软雅黑W10 Regular" charset="0"/>
                <a:sym typeface="+mn-lt"/>
              </a:rPr>
              <a:t>目</a:t>
            </a:r>
            <a:r>
              <a:rPr lang="en-US" altLang="zh-CN" sz="4000" b="1" dirty="0">
                <a:solidFill>
                  <a:schemeClr val="bg1"/>
                </a:solidFill>
                <a:latin typeface="微软雅黑" panose="020B0503020204020204" charset="-122"/>
                <a:ea typeface="微软雅黑" panose="020B0503020204020204" charset="-122"/>
                <a:cs typeface="微软雅黑W10 Regular" charset="0"/>
                <a:sym typeface="+mn-lt"/>
              </a:rPr>
              <a:t>   </a:t>
            </a:r>
            <a:r>
              <a:rPr lang="zh-CN" altLang="en-US" sz="4000" b="1" dirty="0">
                <a:solidFill>
                  <a:schemeClr val="bg1"/>
                </a:solidFill>
                <a:latin typeface="微软雅黑" panose="020B0503020204020204" charset="-122"/>
                <a:ea typeface="微软雅黑" panose="020B0503020204020204" charset="-122"/>
                <a:cs typeface="微软雅黑W10 Regular" charset="0"/>
                <a:sym typeface="+mn-lt"/>
              </a:rPr>
              <a:t>录</a:t>
            </a:r>
            <a:endParaRPr lang="zh-CN" altLang="en-US" sz="4000" b="1" dirty="0">
              <a:solidFill>
                <a:schemeClr val="bg1"/>
              </a:solidFill>
              <a:latin typeface="微软雅黑" panose="020B0503020204020204" charset="-122"/>
              <a:ea typeface="微软雅黑" panose="020B0503020204020204" charset="-122"/>
              <a:cs typeface="微软雅黑W10 Regular" charset="0"/>
              <a:sym typeface="+mn-lt"/>
            </a:endParaRPr>
          </a:p>
        </p:txBody>
      </p:sp>
      <p:grpSp>
        <p:nvGrpSpPr>
          <p:cNvPr id="55" name="组合 54"/>
          <p:cNvGrpSpPr/>
          <p:nvPr/>
        </p:nvGrpSpPr>
        <p:grpSpPr>
          <a:xfrm rot="0">
            <a:off x="525145" y="2009775"/>
            <a:ext cx="6597650" cy="720090"/>
            <a:chOff x="4472" y="2074"/>
            <a:chExt cx="10390" cy="1134"/>
          </a:xfrm>
        </p:grpSpPr>
        <p:sp>
          <p:nvSpPr>
            <p:cNvPr id="56" name="椭圆 55"/>
            <p:cNvSpPr/>
            <p:nvPr>
              <p:custDataLst>
                <p:tags r:id="rId2"/>
              </p:custDataLst>
            </p:nvPr>
          </p:nvSpPr>
          <p:spPr>
            <a:xfrm>
              <a:off x="4472" y="2074"/>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57" name="文本框 56"/>
            <p:cNvSpPr txBox="1"/>
            <p:nvPr>
              <p:custDataLst>
                <p:tags r:id="rId3"/>
              </p:custDataLst>
            </p:nvPr>
          </p:nvSpPr>
          <p:spPr>
            <a:xfrm>
              <a:off x="6052" y="2206"/>
              <a:ext cx="8810" cy="870"/>
            </a:xfrm>
            <a:prstGeom prst="rect">
              <a:avLst/>
            </a:prstGeom>
            <a:noFill/>
          </p:spPr>
          <p:txBody>
            <a:bodyPr wrap="square" rtlCol="0">
              <a:noAutofit/>
            </a:bodyPr>
            <a:p>
              <a:r>
                <a:rPr sz="2000" b="1" dirty="0">
                  <a:solidFill>
                    <a:schemeClr val="bg1"/>
                  </a:solidFill>
                  <a:latin typeface="微软雅黑" panose="020B0503020204020204" charset="-122"/>
                  <a:ea typeface="微软雅黑" panose="020B0503020204020204" charset="-122"/>
                  <a:cs typeface="微软雅黑" panose="020B0503020204020204" charset="-122"/>
                  <a:sym typeface="+mn-ea"/>
                </a:rPr>
                <a:t>考点</a:t>
              </a:r>
              <a:r>
                <a:rPr lang="en-US" sz="2000" b="1" dirty="0">
                  <a:solidFill>
                    <a:schemeClr val="bg1"/>
                  </a:solidFill>
                  <a:latin typeface="微软雅黑" panose="020B0503020204020204" charset="-122"/>
                  <a:ea typeface="微软雅黑" panose="020B0503020204020204" charset="-122"/>
                  <a:cs typeface="微软雅黑" panose="020B0503020204020204" charset="-122"/>
                  <a:sym typeface="+mn-ea"/>
                </a:rPr>
                <a:t>48</a:t>
              </a:r>
              <a:r>
                <a:rPr sz="2000" b="1"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sz="2000" b="1" dirty="0">
                  <a:solidFill>
                    <a:schemeClr val="bg1"/>
                  </a:solidFill>
                  <a:latin typeface="微软雅黑" panose="020B0503020204020204" charset="-122"/>
                  <a:ea typeface="微软雅黑" panose="020B0503020204020204" charset="-122"/>
                  <a:cs typeface="微软雅黑" panose="020B0503020204020204" charset="-122"/>
                  <a:sym typeface="+mn-ea"/>
                </a:rPr>
                <a:t>有机化合物的分类和命名</a:t>
              </a:r>
              <a:endParaRPr lang="zh-CN" sz="20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58" name="文本框 57"/>
            <p:cNvSpPr txBox="1"/>
            <p:nvPr>
              <p:custDataLst>
                <p:tags r:id="rId4"/>
              </p:custDataLst>
            </p:nvPr>
          </p:nvSpPr>
          <p:spPr>
            <a:xfrm>
              <a:off x="4546" y="2316"/>
              <a:ext cx="98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rPr>
                <a:t>01</a:t>
              </a:r>
              <a:endParaRPr kumimoji="0" lang="en-US" altLang="zh-CN"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grpSp>
      <p:grpSp>
        <p:nvGrpSpPr>
          <p:cNvPr id="62" name="组合 61"/>
          <p:cNvGrpSpPr/>
          <p:nvPr/>
        </p:nvGrpSpPr>
        <p:grpSpPr>
          <a:xfrm rot="0">
            <a:off x="525145" y="2790825"/>
            <a:ext cx="6597650" cy="720090"/>
            <a:chOff x="4472" y="2074"/>
            <a:chExt cx="10390" cy="1134"/>
          </a:xfrm>
        </p:grpSpPr>
        <p:sp>
          <p:nvSpPr>
            <p:cNvPr id="63" name="椭圆 62"/>
            <p:cNvSpPr/>
            <p:nvPr>
              <p:custDataLst>
                <p:tags r:id="rId5"/>
              </p:custDataLst>
            </p:nvPr>
          </p:nvSpPr>
          <p:spPr>
            <a:xfrm>
              <a:off x="4472" y="2074"/>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64" name="文本框 63"/>
            <p:cNvSpPr txBox="1"/>
            <p:nvPr>
              <p:custDataLst>
                <p:tags r:id="rId6"/>
              </p:custDataLst>
            </p:nvPr>
          </p:nvSpPr>
          <p:spPr>
            <a:xfrm>
              <a:off x="6052" y="2206"/>
              <a:ext cx="8810" cy="870"/>
            </a:xfrm>
            <a:prstGeom prst="rect">
              <a:avLst/>
            </a:prstGeom>
            <a:noFill/>
          </p:spPr>
          <p:txBody>
            <a:bodyPr wrap="square" rtlCol="0">
              <a:noAutofit/>
            </a:bodyPr>
            <a:p>
              <a:r>
                <a:rPr sz="2000" b="1" dirty="0">
                  <a:solidFill>
                    <a:schemeClr val="bg1"/>
                  </a:solidFill>
                  <a:latin typeface="微软雅黑" panose="020B0503020204020204" charset="-122"/>
                  <a:ea typeface="微软雅黑" panose="020B0503020204020204" charset="-122"/>
                  <a:cs typeface="微软雅黑" panose="020B0503020204020204" charset="-122"/>
                  <a:sym typeface="+mn-ea"/>
                </a:rPr>
                <a:t>考点</a:t>
              </a:r>
              <a:r>
                <a:rPr lang="en-US" sz="2000" b="1" dirty="0">
                  <a:solidFill>
                    <a:schemeClr val="bg1"/>
                  </a:solidFill>
                  <a:latin typeface="微软雅黑" panose="020B0503020204020204" charset="-122"/>
                  <a:ea typeface="微软雅黑" panose="020B0503020204020204" charset="-122"/>
                  <a:cs typeface="微软雅黑" panose="020B0503020204020204" charset="-122"/>
                  <a:sym typeface="+mn-ea"/>
                </a:rPr>
                <a:t>49</a:t>
              </a:r>
              <a:r>
                <a:rPr sz="2000" b="1"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sz="2000" b="1" dirty="0">
                  <a:solidFill>
                    <a:schemeClr val="bg1"/>
                  </a:solidFill>
                  <a:latin typeface="微软雅黑" panose="020B0503020204020204" charset="-122"/>
                  <a:ea typeface="微软雅黑" panose="020B0503020204020204" charset="-122"/>
                  <a:cs typeface="微软雅黑" panose="020B0503020204020204" charset="-122"/>
                  <a:sym typeface="+mn-ea"/>
                </a:rPr>
                <a:t>有机化合物中的结构特点</a:t>
              </a:r>
              <a:endParaRPr lang="zh-CN" sz="20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65" name="文本框 64"/>
            <p:cNvSpPr txBox="1"/>
            <p:nvPr>
              <p:custDataLst>
                <p:tags r:id="rId7"/>
              </p:custDataLst>
            </p:nvPr>
          </p:nvSpPr>
          <p:spPr>
            <a:xfrm>
              <a:off x="4545" y="2304"/>
              <a:ext cx="98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rPr>
                <a:t>02</a:t>
              </a:r>
              <a:endParaRPr kumimoji="0" lang="en-US" altLang="zh-CN"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grpSp>
      <p:grpSp>
        <p:nvGrpSpPr>
          <p:cNvPr id="66" name="组合 65"/>
          <p:cNvGrpSpPr/>
          <p:nvPr/>
        </p:nvGrpSpPr>
        <p:grpSpPr>
          <a:xfrm rot="0">
            <a:off x="527050" y="3556635"/>
            <a:ext cx="6597650" cy="735330"/>
            <a:chOff x="4472" y="2074"/>
            <a:chExt cx="10390" cy="1158"/>
          </a:xfrm>
        </p:grpSpPr>
        <p:sp>
          <p:nvSpPr>
            <p:cNvPr id="67" name="椭圆 66"/>
            <p:cNvSpPr/>
            <p:nvPr>
              <p:custDataLst>
                <p:tags r:id="rId8"/>
              </p:custDataLst>
            </p:nvPr>
          </p:nvSpPr>
          <p:spPr>
            <a:xfrm>
              <a:off x="4472" y="2074"/>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68" name="文本框 67"/>
            <p:cNvSpPr txBox="1"/>
            <p:nvPr>
              <p:custDataLst>
                <p:tags r:id="rId9"/>
              </p:custDataLst>
            </p:nvPr>
          </p:nvSpPr>
          <p:spPr>
            <a:xfrm>
              <a:off x="6052" y="2206"/>
              <a:ext cx="8810" cy="870"/>
            </a:xfrm>
            <a:prstGeom prst="rect">
              <a:avLst/>
            </a:prstGeom>
            <a:noFill/>
          </p:spPr>
          <p:txBody>
            <a:bodyPr wrap="square" rtlCol="0">
              <a:noAutofit/>
            </a:bodyPr>
            <a:p>
              <a:r>
                <a:rPr lang="zh-CN" sz="2000" b="1" dirty="0">
                  <a:solidFill>
                    <a:schemeClr val="bg1"/>
                  </a:solidFill>
                  <a:latin typeface="微软雅黑" panose="020B0503020204020204" charset="-122"/>
                  <a:ea typeface="微软雅黑" panose="020B0503020204020204" charset="-122"/>
                  <a:cs typeface="微软雅黑" panose="020B0503020204020204" charset="-122"/>
                  <a:sym typeface="+mn-ea"/>
                </a:rPr>
                <a:t>专题</a:t>
              </a:r>
              <a:r>
                <a:rPr lang="en-US" altLang="zh-CN" sz="2000" b="1" dirty="0">
                  <a:solidFill>
                    <a:schemeClr val="bg1"/>
                  </a:solidFill>
                  <a:latin typeface="微软雅黑" panose="020B0503020204020204" charset="-122"/>
                  <a:ea typeface="微软雅黑" panose="020B0503020204020204" charset="-122"/>
                  <a:cs typeface="微软雅黑" panose="020B0503020204020204" charset="-122"/>
                  <a:sym typeface="+mn-ea"/>
                </a:rPr>
                <a:t>13</a:t>
              </a:r>
              <a:r>
                <a:rPr sz="2000" b="1"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sz="2000" b="1" dirty="0">
                  <a:solidFill>
                    <a:schemeClr val="bg1"/>
                  </a:solidFill>
                  <a:latin typeface="微软雅黑" panose="020B0503020204020204" charset="-122"/>
                  <a:ea typeface="微软雅黑" panose="020B0503020204020204" charset="-122"/>
                  <a:cs typeface="微软雅黑" panose="020B0503020204020204" charset="-122"/>
                  <a:sym typeface="+mn-ea"/>
                </a:rPr>
                <a:t>同分异构体的书写及数目判断</a:t>
              </a:r>
              <a:endParaRPr lang="zh-CN" sz="20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69" name="文本框 68"/>
            <p:cNvSpPr txBox="1"/>
            <p:nvPr>
              <p:custDataLst>
                <p:tags r:id="rId10"/>
              </p:custDataLst>
            </p:nvPr>
          </p:nvSpPr>
          <p:spPr>
            <a:xfrm>
              <a:off x="4544" y="2340"/>
              <a:ext cx="98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rPr>
                <a:t>03</a:t>
              </a:r>
              <a:endParaRPr kumimoji="0" lang="en-US" altLang="zh-CN"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grpSp>
      <p:grpSp>
        <p:nvGrpSpPr>
          <p:cNvPr id="70" name="组合 69"/>
          <p:cNvGrpSpPr/>
          <p:nvPr/>
        </p:nvGrpSpPr>
        <p:grpSpPr>
          <a:xfrm rot="0">
            <a:off x="525145" y="4322445"/>
            <a:ext cx="6597650" cy="735965"/>
            <a:chOff x="4472" y="2074"/>
            <a:chExt cx="10390" cy="1159"/>
          </a:xfrm>
        </p:grpSpPr>
        <p:sp>
          <p:nvSpPr>
            <p:cNvPr id="72" name="文本框 71"/>
            <p:cNvSpPr txBox="1"/>
            <p:nvPr>
              <p:custDataLst>
                <p:tags r:id="rId11"/>
              </p:custDataLst>
            </p:nvPr>
          </p:nvSpPr>
          <p:spPr>
            <a:xfrm>
              <a:off x="6052" y="2206"/>
              <a:ext cx="8810" cy="870"/>
            </a:xfrm>
            <a:prstGeom prst="rect">
              <a:avLst/>
            </a:prstGeom>
            <a:noFill/>
          </p:spPr>
          <p:txBody>
            <a:bodyPr wrap="square" rtlCol="0">
              <a:noAutofit/>
            </a:bodyPr>
            <a:p>
              <a:r>
                <a:rPr sz="2000" b="1" dirty="0">
                  <a:solidFill>
                    <a:schemeClr val="bg1"/>
                  </a:solidFill>
                  <a:latin typeface="微软雅黑" panose="020B0503020204020204" charset="-122"/>
                  <a:ea typeface="微软雅黑" panose="020B0503020204020204" charset="-122"/>
                  <a:cs typeface="微软雅黑" panose="020B0503020204020204" charset="-122"/>
                  <a:sym typeface="+mn-ea"/>
                </a:rPr>
                <a:t>考点</a:t>
              </a:r>
              <a:r>
                <a:rPr lang="en-US" sz="2000" b="1" dirty="0">
                  <a:solidFill>
                    <a:schemeClr val="bg1"/>
                  </a:solidFill>
                  <a:latin typeface="微软雅黑" panose="020B0503020204020204" charset="-122"/>
                  <a:ea typeface="微软雅黑" panose="020B0503020204020204" charset="-122"/>
                  <a:cs typeface="微软雅黑" panose="020B0503020204020204" charset="-122"/>
                  <a:sym typeface="+mn-ea"/>
                </a:rPr>
                <a:t>50</a:t>
              </a:r>
              <a:r>
                <a:rPr sz="2000" b="1"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sz="2000" b="1" dirty="0">
                  <a:solidFill>
                    <a:schemeClr val="bg1"/>
                  </a:solidFill>
                  <a:latin typeface="微软雅黑" panose="020B0503020204020204" charset="-122"/>
                  <a:ea typeface="微软雅黑" panose="020B0503020204020204" charset="-122"/>
                  <a:cs typeface="微软雅黑" panose="020B0503020204020204" charset="-122"/>
                  <a:sym typeface="+mn-ea"/>
                </a:rPr>
                <a:t>研究有机化合物的步骤和方法</a:t>
              </a:r>
              <a:endParaRPr lang="zh-CN" sz="20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71" name="椭圆 70"/>
            <p:cNvSpPr/>
            <p:nvPr>
              <p:custDataLst>
                <p:tags r:id="rId12"/>
              </p:custDataLst>
            </p:nvPr>
          </p:nvSpPr>
          <p:spPr>
            <a:xfrm>
              <a:off x="4472" y="2074"/>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73" name="文本框 72"/>
            <p:cNvSpPr txBox="1"/>
            <p:nvPr>
              <p:custDataLst>
                <p:tags r:id="rId13"/>
              </p:custDataLst>
            </p:nvPr>
          </p:nvSpPr>
          <p:spPr>
            <a:xfrm>
              <a:off x="4549" y="2341"/>
              <a:ext cx="98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rPr>
                <a:t>04</a:t>
              </a:r>
              <a:endParaRPr kumimoji="0" lang="en-US" altLang="zh-CN"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grpSp>
      <p:grpSp>
        <p:nvGrpSpPr>
          <p:cNvPr id="74" name="组合 73"/>
          <p:cNvGrpSpPr/>
          <p:nvPr/>
        </p:nvGrpSpPr>
        <p:grpSpPr>
          <a:xfrm>
            <a:off x="520700" y="5088255"/>
            <a:ext cx="7585075" cy="750570"/>
            <a:chOff x="4472" y="2074"/>
            <a:chExt cx="11945" cy="1182"/>
          </a:xfrm>
        </p:grpSpPr>
        <p:sp>
          <p:nvSpPr>
            <p:cNvPr id="75" name="椭圆 74"/>
            <p:cNvSpPr/>
            <p:nvPr>
              <p:custDataLst>
                <p:tags r:id="rId14"/>
              </p:custDataLst>
            </p:nvPr>
          </p:nvSpPr>
          <p:spPr>
            <a:xfrm>
              <a:off x="4472" y="2074"/>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77" name="文本框 76"/>
            <p:cNvSpPr txBox="1"/>
            <p:nvPr>
              <p:custDataLst>
                <p:tags r:id="rId15"/>
              </p:custDataLst>
            </p:nvPr>
          </p:nvSpPr>
          <p:spPr>
            <a:xfrm>
              <a:off x="4546" y="2364"/>
              <a:ext cx="98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rPr>
                <a:t>05</a:t>
              </a:r>
              <a:endParaRPr kumimoji="0" lang="en-US" altLang="zh-CN"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sp>
          <p:nvSpPr>
            <p:cNvPr id="76" name="文本框 75"/>
            <p:cNvSpPr txBox="1"/>
            <p:nvPr>
              <p:custDataLst>
                <p:tags r:id="rId16"/>
              </p:custDataLst>
            </p:nvPr>
          </p:nvSpPr>
          <p:spPr>
            <a:xfrm>
              <a:off x="6052" y="2206"/>
              <a:ext cx="10365" cy="870"/>
            </a:xfrm>
            <a:prstGeom prst="rect">
              <a:avLst/>
            </a:prstGeom>
            <a:noFill/>
          </p:spPr>
          <p:txBody>
            <a:bodyPr wrap="square" rtlCol="0">
              <a:noAutofit/>
            </a:bodyPr>
            <a:p>
              <a:r>
                <a:rPr lang="zh-CN" sz="2000" b="1" dirty="0">
                  <a:solidFill>
                    <a:schemeClr val="bg1"/>
                  </a:solidFill>
                  <a:latin typeface="微软雅黑" panose="020B0503020204020204" charset="-122"/>
                  <a:ea typeface="微软雅黑" panose="020B0503020204020204" charset="-122"/>
                  <a:cs typeface="微软雅黑" panose="020B0503020204020204" charset="-122"/>
                  <a:sym typeface="+mn-ea"/>
                </a:rPr>
                <a:t>考点</a:t>
              </a:r>
              <a:r>
                <a:rPr lang="en-US" altLang="zh-CN" sz="2000" b="1" dirty="0">
                  <a:solidFill>
                    <a:schemeClr val="bg1"/>
                  </a:solidFill>
                  <a:latin typeface="微软雅黑" panose="020B0503020204020204" charset="-122"/>
                  <a:ea typeface="微软雅黑" panose="020B0503020204020204" charset="-122"/>
                  <a:cs typeface="微软雅黑" panose="020B0503020204020204" charset="-122"/>
                  <a:sym typeface="+mn-ea"/>
                </a:rPr>
                <a:t>51-52  </a:t>
              </a:r>
              <a:r>
                <a:rPr lang="zh-CN" sz="2000" b="1" dirty="0">
                  <a:solidFill>
                    <a:schemeClr val="bg1"/>
                  </a:solidFill>
                  <a:latin typeface="微软雅黑" panose="020B0503020204020204" charset="-122"/>
                  <a:ea typeface="微软雅黑" panose="020B0503020204020204" charset="-122"/>
                  <a:cs typeface="微软雅黑" panose="020B0503020204020204" charset="-122"/>
                  <a:sym typeface="+mn-ea"/>
                </a:rPr>
                <a:t>烃和卤代烃</a:t>
              </a:r>
              <a:endParaRPr lang="zh-CN" sz="20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6" name="组合 5"/>
          <p:cNvGrpSpPr/>
          <p:nvPr/>
        </p:nvGrpSpPr>
        <p:grpSpPr>
          <a:xfrm>
            <a:off x="533400" y="1986915"/>
            <a:ext cx="12403455" cy="4565650"/>
            <a:chOff x="-4997" y="6691"/>
            <a:chExt cx="19533" cy="7190"/>
          </a:xfrm>
        </p:grpSpPr>
        <p:grpSp>
          <p:nvGrpSpPr>
            <p:cNvPr id="78" name="组合 77"/>
            <p:cNvGrpSpPr/>
            <p:nvPr/>
          </p:nvGrpSpPr>
          <p:grpSpPr>
            <a:xfrm>
              <a:off x="-4997" y="12747"/>
              <a:ext cx="10380" cy="1134"/>
              <a:chOff x="-4562" y="7511"/>
              <a:chExt cx="10380" cy="1134"/>
            </a:xfrm>
          </p:grpSpPr>
          <p:sp>
            <p:nvSpPr>
              <p:cNvPr id="79" name="椭圆 78"/>
              <p:cNvSpPr/>
              <p:nvPr>
                <p:custDataLst>
                  <p:tags r:id="rId17"/>
                </p:custDataLst>
              </p:nvPr>
            </p:nvSpPr>
            <p:spPr>
              <a:xfrm>
                <a:off x="-4562" y="7511"/>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80" name="文本框 79"/>
              <p:cNvSpPr txBox="1"/>
              <p:nvPr>
                <p:custDataLst>
                  <p:tags r:id="rId18"/>
                </p:custDataLst>
              </p:nvPr>
            </p:nvSpPr>
            <p:spPr>
              <a:xfrm>
                <a:off x="-2992" y="7703"/>
                <a:ext cx="8810" cy="870"/>
              </a:xfrm>
              <a:prstGeom prst="rect">
                <a:avLst/>
              </a:prstGeom>
              <a:noFill/>
            </p:spPr>
            <p:txBody>
              <a:bodyPr wrap="square" rtlCol="0">
                <a:noAutofit/>
              </a:bodyPr>
              <a:p>
                <a:r>
                  <a:rPr sz="2000" b="1" dirty="0">
                    <a:solidFill>
                      <a:schemeClr val="bg1"/>
                    </a:solidFill>
                    <a:latin typeface="微软雅黑" panose="020B0503020204020204" charset="-122"/>
                    <a:ea typeface="微软雅黑" panose="020B0503020204020204" charset="-122"/>
                    <a:cs typeface="微软雅黑" panose="020B0503020204020204" charset="-122"/>
                    <a:sym typeface="+mn-ea"/>
                  </a:rPr>
                  <a:t>考点</a:t>
                </a:r>
                <a:r>
                  <a:rPr lang="en-US" sz="2000" b="1" dirty="0">
                    <a:solidFill>
                      <a:schemeClr val="bg1"/>
                    </a:solidFill>
                    <a:latin typeface="微软雅黑" panose="020B0503020204020204" charset="-122"/>
                    <a:ea typeface="微软雅黑" panose="020B0503020204020204" charset="-122"/>
                    <a:cs typeface="微软雅黑" panose="020B0503020204020204" charset="-122"/>
                    <a:sym typeface="+mn-ea"/>
                  </a:rPr>
                  <a:t>53</a:t>
                </a:r>
                <a:r>
                  <a:rPr sz="2000" b="1"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sz="2000" b="1" dirty="0">
                    <a:solidFill>
                      <a:schemeClr val="bg1"/>
                    </a:solidFill>
                    <a:latin typeface="微软雅黑" panose="020B0503020204020204" charset="-122"/>
                    <a:ea typeface="微软雅黑" panose="020B0503020204020204" charset="-122"/>
                    <a:cs typeface="微软雅黑" panose="020B0503020204020204" charset="-122"/>
                    <a:sym typeface="+mn-ea"/>
                  </a:rPr>
                  <a:t>醇、酚</a:t>
                </a:r>
                <a:endParaRPr lang="zh-CN" sz="20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81" name="文本框 80"/>
              <p:cNvSpPr txBox="1"/>
              <p:nvPr>
                <p:custDataLst>
                  <p:tags r:id="rId19"/>
                </p:custDataLst>
              </p:nvPr>
            </p:nvSpPr>
            <p:spPr>
              <a:xfrm>
                <a:off x="-4492" y="7743"/>
                <a:ext cx="98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rPr>
                  <a:t>06</a:t>
                </a:r>
                <a:endParaRPr kumimoji="0" lang="en-US" altLang="zh-CN"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grpSp>
        <p:grpSp>
          <p:nvGrpSpPr>
            <p:cNvPr id="82" name="组合 81"/>
            <p:cNvGrpSpPr/>
            <p:nvPr/>
          </p:nvGrpSpPr>
          <p:grpSpPr>
            <a:xfrm>
              <a:off x="4037" y="6691"/>
              <a:ext cx="10499" cy="1134"/>
              <a:chOff x="4471" y="278"/>
              <a:chExt cx="10499" cy="1134"/>
            </a:xfrm>
          </p:grpSpPr>
          <p:sp>
            <p:nvSpPr>
              <p:cNvPr id="83" name="椭圆 82"/>
              <p:cNvSpPr/>
              <p:nvPr>
                <p:custDataLst>
                  <p:tags r:id="rId20"/>
                </p:custDataLst>
              </p:nvPr>
            </p:nvSpPr>
            <p:spPr>
              <a:xfrm>
                <a:off x="4471" y="278"/>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84" name="文本框 83"/>
              <p:cNvSpPr txBox="1"/>
              <p:nvPr>
                <p:custDataLst>
                  <p:tags r:id="rId21"/>
                </p:custDataLst>
              </p:nvPr>
            </p:nvSpPr>
            <p:spPr>
              <a:xfrm>
                <a:off x="6160" y="400"/>
                <a:ext cx="8810" cy="870"/>
              </a:xfrm>
              <a:prstGeom prst="rect">
                <a:avLst/>
              </a:prstGeom>
              <a:noFill/>
            </p:spPr>
            <p:txBody>
              <a:bodyPr wrap="square" rtlCol="0">
                <a:noAutofit/>
              </a:bodyPr>
              <a:p>
                <a:r>
                  <a:rPr sz="2000" b="1" dirty="0">
                    <a:solidFill>
                      <a:schemeClr val="bg1"/>
                    </a:solidFill>
                    <a:latin typeface="微软雅黑" panose="020B0503020204020204" charset="-122"/>
                    <a:ea typeface="微软雅黑" panose="020B0503020204020204" charset="-122"/>
                    <a:cs typeface="微软雅黑" panose="020B0503020204020204" charset="-122"/>
                    <a:sym typeface="+mn-ea"/>
                  </a:rPr>
                  <a:t>考点</a:t>
                </a:r>
                <a:r>
                  <a:rPr lang="en-US" sz="2000" b="1" dirty="0">
                    <a:solidFill>
                      <a:schemeClr val="bg1"/>
                    </a:solidFill>
                    <a:latin typeface="微软雅黑" panose="020B0503020204020204" charset="-122"/>
                    <a:ea typeface="微软雅黑" panose="020B0503020204020204" charset="-122"/>
                    <a:cs typeface="微软雅黑" panose="020B0503020204020204" charset="-122"/>
                    <a:sym typeface="+mn-ea"/>
                  </a:rPr>
                  <a:t>54</a:t>
                </a:r>
                <a:r>
                  <a:rPr sz="2000" b="1"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sz="2000" b="1" dirty="0">
                    <a:solidFill>
                      <a:schemeClr val="bg1"/>
                    </a:solidFill>
                    <a:latin typeface="微软雅黑" panose="020B0503020204020204" charset="-122"/>
                    <a:ea typeface="微软雅黑" panose="020B0503020204020204" charset="-122"/>
                    <a:cs typeface="微软雅黑" panose="020B0503020204020204" charset="-122"/>
                    <a:sym typeface="+mn-ea"/>
                  </a:rPr>
                  <a:t>醛、酮</a:t>
                </a:r>
                <a:endParaRPr lang="zh-CN" sz="20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85" name="文本框 84"/>
              <p:cNvSpPr txBox="1"/>
              <p:nvPr>
                <p:custDataLst>
                  <p:tags r:id="rId22"/>
                </p:custDataLst>
              </p:nvPr>
            </p:nvSpPr>
            <p:spPr>
              <a:xfrm>
                <a:off x="4547" y="503"/>
                <a:ext cx="98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rPr>
                  <a:t>07</a:t>
                </a:r>
                <a:endParaRPr kumimoji="0" lang="en-US" altLang="zh-CN"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grpSp>
        <p:grpSp>
          <p:nvGrpSpPr>
            <p:cNvPr id="86" name="组合 85"/>
            <p:cNvGrpSpPr/>
            <p:nvPr/>
          </p:nvGrpSpPr>
          <p:grpSpPr>
            <a:xfrm>
              <a:off x="4039" y="7909"/>
              <a:ext cx="10497" cy="1141"/>
              <a:chOff x="4472" y="319"/>
              <a:chExt cx="10497" cy="1141"/>
            </a:xfrm>
          </p:grpSpPr>
          <p:sp>
            <p:nvSpPr>
              <p:cNvPr id="87" name="椭圆 86"/>
              <p:cNvSpPr/>
              <p:nvPr>
                <p:custDataLst>
                  <p:tags r:id="rId23"/>
                </p:custDataLst>
              </p:nvPr>
            </p:nvSpPr>
            <p:spPr>
              <a:xfrm>
                <a:off x="4472" y="319"/>
                <a:ext cx="1134" cy="1134"/>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88" name="文本框 87"/>
              <p:cNvSpPr txBox="1"/>
              <p:nvPr>
                <p:custDataLst>
                  <p:tags r:id="rId24"/>
                </p:custDataLst>
              </p:nvPr>
            </p:nvSpPr>
            <p:spPr>
              <a:xfrm>
                <a:off x="6159" y="453"/>
                <a:ext cx="8810" cy="870"/>
              </a:xfrm>
              <a:prstGeom prst="rect">
                <a:avLst/>
              </a:prstGeom>
              <a:noFill/>
            </p:spPr>
            <p:txBody>
              <a:bodyPr wrap="square" rtlCol="0">
                <a:noAutofit/>
              </a:bodyPr>
              <a:p>
                <a:r>
                  <a:rPr lang="zh-CN" sz="2000" b="1" dirty="0">
                    <a:solidFill>
                      <a:schemeClr val="bg1"/>
                    </a:solidFill>
                    <a:latin typeface="微软雅黑" panose="020B0503020204020204" charset="-122"/>
                    <a:ea typeface="微软雅黑" panose="020B0503020204020204" charset="-122"/>
                    <a:cs typeface="微软雅黑" panose="020B0503020204020204" charset="-122"/>
                    <a:sym typeface="+mn-ea"/>
                  </a:rPr>
                  <a:t>考点</a:t>
                </a:r>
                <a:r>
                  <a:rPr lang="en-US" altLang="zh-CN" sz="2000" b="1" dirty="0">
                    <a:solidFill>
                      <a:schemeClr val="bg1"/>
                    </a:solidFill>
                    <a:latin typeface="微软雅黑" panose="020B0503020204020204" charset="-122"/>
                    <a:ea typeface="微软雅黑" panose="020B0503020204020204" charset="-122"/>
                    <a:cs typeface="微软雅黑" panose="020B0503020204020204" charset="-122"/>
                    <a:sym typeface="+mn-ea"/>
                  </a:rPr>
                  <a:t>55    </a:t>
                </a:r>
                <a:r>
                  <a:rPr lang="zh-CN" altLang="en-US" sz="2000" b="1" dirty="0">
                    <a:solidFill>
                      <a:schemeClr val="bg1"/>
                    </a:solidFill>
                    <a:latin typeface="微软雅黑" panose="020B0503020204020204" charset="-122"/>
                    <a:ea typeface="微软雅黑" panose="020B0503020204020204" charset="-122"/>
                    <a:cs typeface="微软雅黑" panose="020B0503020204020204" charset="-122"/>
                    <a:sym typeface="+mn-ea"/>
                  </a:rPr>
                  <a:t>羧酸及其衍生物质</a:t>
                </a:r>
                <a:endParaRPr lang="zh-CN" altLang="en-US" sz="20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89" name="文本框 88"/>
              <p:cNvSpPr txBox="1"/>
              <p:nvPr>
                <p:custDataLst>
                  <p:tags r:id="rId25"/>
                </p:custDataLst>
              </p:nvPr>
            </p:nvSpPr>
            <p:spPr>
              <a:xfrm>
                <a:off x="4546" y="568"/>
                <a:ext cx="986" cy="892"/>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rPr>
                  <a:t>08</a:t>
                </a:r>
                <a:endParaRPr kumimoji="0" lang="en-US" altLang="zh-CN"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grpSp>
      </p:grpSp>
      <p:sp>
        <p:nvSpPr>
          <p:cNvPr id="8" name="文本框 7"/>
          <p:cNvSpPr txBox="1"/>
          <p:nvPr>
            <p:custDataLst>
              <p:tags r:id="rId26"/>
            </p:custDataLst>
          </p:nvPr>
        </p:nvSpPr>
        <p:spPr>
          <a:xfrm>
            <a:off x="6311900" y="3736975"/>
            <a:ext cx="626110" cy="5187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rPr>
              <a:t>09</a:t>
            </a:r>
            <a:endParaRPr kumimoji="0" lang="en-US" altLang="zh-CN"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sp>
        <p:nvSpPr>
          <p:cNvPr id="11" name="椭圆 10"/>
          <p:cNvSpPr/>
          <p:nvPr>
            <p:custDataLst>
              <p:tags r:id="rId27"/>
            </p:custDataLst>
          </p:nvPr>
        </p:nvSpPr>
        <p:spPr>
          <a:xfrm>
            <a:off x="6264910" y="4377055"/>
            <a:ext cx="720090" cy="714375"/>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13" name="文本框 12"/>
          <p:cNvSpPr txBox="1"/>
          <p:nvPr>
            <p:custDataLst>
              <p:tags r:id="rId28"/>
            </p:custDataLst>
          </p:nvPr>
        </p:nvSpPr>
        <p:spPr>
          <a:xfrm>
            <a:off x="7369810" y="3695700"/>
            <a:ext cx="5594350" cy="552450"/>
          </a:xfrm>
          <a:prstGeom prst="rect">
            <a:avLst/>
          </a:prstGeom>
          <a:noFill/>
        </p:spPr>
        <p:txBody>
          <a:bodyPr wrap="square" rtlCol="0">
            <a:noAutofit/>
          </a:bodyPr>
          <a:p>
            <a:r>
              <a:rPr lang="zh-CN" altLang="en-US" sz="2000" b="1" dirty="0">
                <a:solidFill>
                  <a:schemeClr val="bg1"/>
                </a:solidFill>
                <a:latin typeface="微软雅黑" panose="020B0503020204020204" charset="-122"/>
                <a:ea typeface="微软雅黑" panose="020B0503020204020204" charset="-122"/>
                <a:cs typeface="微软雅黑" panose="020B0503020204020204" charset="-122"/>
                <a:sym typeface="+mn-ea"/>
              </a:rPr>
              <a:t>考点</a:t>
            </a:r>
            <a:r>
              <a:rPr lang="en-US" altLang="zh-CN" sz="2000" b="1" dirty="0">
                <a:solidFill>
                  <a:schemeClr val="bg1"/>
                </a:solidFill>
                <a:latin typeface="微软雅黑" panose="020B0503020204020204" charset="-122"/>
                <a:ea typeface="微软雅黑" panose="020B0503020204020204" charset="-122"/>
                <a:cs typeface="微软雅黑" panose="020B0503020204020204" charset="-122"/>
                <a:sym typeface="+mn-ea"/>
              </a:rPr>
              <a:t>56   </a:t>
            </a:r>
            <a:r>
              <a:rPr lang="zh-CN" altLang="en-US" sz="2000" b="1" dirty="0">
                <a:solidFill>
                  <a:schemeClr val="bg1"/>
                </a:solidFill>
                <a:latin typeface="微软雅黑" panose="020B0503020204020204" charset="-122"/>
                <a:ea typeface="微软雅黑" panose="020B0503020204020204" charset="-122"/>
                <a:cs typeface="微软雅黑" panose="020B0503020204020204" charset="-122"/>
                <a:sym typeface="+mn-ea"/>
              </a:rPr>
              <a:t>生物大分子</a:t>
            </a:r>
            <a:r>
              <a:rPr lang="en-US" altLang="zh-CN" sz="2000" b="1"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chemeClr val="bg1"/>
                </a:solidFill>
                <a:latin typeface="微软雅黑" panose="020B0503020204020204" charset="-122"/>
                <a:ea typeface="微软雅黑" panose="020B0503020204020204" charset="-122"/>
                <a:cs typeface="微软雅黑" panose="020B0503020204020204" charset="-122"/>
                <a:sym typeface="+mn-ea"/>
              </a:rPr>
              <a:t>高分子</a:t>
            </a:r>
            <a:endParaRPr lang="zh-CN" altLang="en-US" sz="20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custDataLst>
              <p:tags r:id="rId29"/>
            </p:custDataLst>
          </p:nvPr>
        </p:nvSpPr>
        <p:spPr>
          <a:xfrm>
            <a:off x="7406005" y="4404360"/>
            <a:ext cx="5594350" cy="552450"/>
          </a:xfrm>
          <a:prstGeom prst="rect">
            <a:avLst/>
          </a:prstGeom>
          <a:noFill/>
        </p:spPr>
        <p:txBody>
          <a:bodyPr wrap="square" rtlCol="0">
            <a:noAutofit/>
          </a:bodyPr>
          <a:p>
            <a:r>
              <a:rPr sz="2000" b="1" dirty="0">
                <a:solidFill>
                  <a:schemeClr val="bg1"/>
                </a:solidFill>
                <a:latin typeface="微软雅黑" panose="020B0503020204020204" charset="-122"/>
                <a:ea typeface="微软雅黑" panose="020B0503020204020204" charset="-122"/>
                <a:cs typeface="微软雅黑" panose="020B0503020204020204" charset="-122"/>
                <a:sym typeface="+mn-ea"/>
              </a:rPr>
              <a:t>专题14　有机合成与推断1</a:t>
            </a:r>
            <a:endParaRPr sz="20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2" name="椭圆 1"/>
          <p:cNvSpPr/>
          <p:nvPr>
            <p:custDataLst>
              <p:tags r:id="rId30"/>
            </p:custDataLst>
          </p:nvPr>
        </p:nvSpPr>
        <p:spPr>
          <a:xfrm>
            <a:off x="6263640" y="5141595"/>
            <a:ext cx="720090" cy="714375"/>
          </a:xfrm>
          <a:prstGeom prst="ellipse">
            <a:avLst/>
          </a:prstGeom>
          <a:solidFill>
            <a:srgbClr val="F1901C"/>
          </a:solidFill>
          <a:ln w="12700" cap="flat" cmpd="sng" algn="ctr">
            <a:noFill/>
            <a:prstDash val="solid"/>
            <a:miter lim="800000"/>
          </a:ln>
          <a:effectLst>
            <a:outerShdw blurRad="762000" sx="95000" sy="95000" algn="ctr" rotWithShape="0">
              <a:srgbClr val="55D3BB">
                <a:alpha val="15000"/>
              </a:srgbClr>
            </a:outerShdw>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15" name="文本框 14"/>
          <p:cNvSpPr txBox="1"/>
          <p:nvPr>
            <p:custDataLst>
              <p:tags r:id="rId31"/>
            </p:custDataLst>
          </p:nvPr>
        </p:nvSpPr>
        <p:spPr>
          <a:xfrm>
            <a:off x="7472045" y="5148580"/>
            <a:ext cx="5594350" cy="552450"/>
          </a:xfrm>
          <a:prstGeom prst="rect">
            <a:avLst/>
          </a:prstGeom>
          <a:noFill/>
        </p:spPr>
        <p:txBody>
          <a:bodyPr wrap="square" rtlCol="0">
            <a:noAutofit/>
          </a:bodyPr>
          <a:p>
            <a:r>
              <a:rPr sz="2000" b="1" dirty="0">
                <a:solidFill>
                  <a:schemeClr val="bg1"/>
                </a:solidFill>
                <a:latin typeface="微软雅黑" panose="020B0503020204020204" charset="-122"/>
                <a:ea typeface="微软雅黑" panose="020B0503020204020204" charset="-122"/>
                <a:cs typeface="微软雅黑" panose="020B0503020204020204" charset="-122"/>
                <a:sym typeface="+mn-ea"/>
              </a:rPr>
              <a:t>专题14　有机合成与推断</a:t>
            </a:r>
            <a:r>
              <a:rPr lang="en-US" sz="2000" b="1" dirty="0">
                <a:solidFill>
                  <a:schemeClr val="bg1"/>
                </a:solidFill>
                <a:latin typeface="微软雅黑" panose="020B0503020204020204" charset="-122"/>
                <a:ea typeface="微软雅黑" panose="020B0503020204020204" charset="-122"/>
                <a:cs typeface="微软雅黑" panose="020B0503020204020204" charset="-122"/>
                <a:sym typeface="+mn-ea"/>
              </a:rPr>
              <a:t>2</a:t>
            </a:r>
            <a:endParaRPr lang="en-US" sz="20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8" name="文本框 17"/>
          <p:cNvSpPr txBox="1"/>
          <p:nvPr/>
        </p:nvSpPr>
        <p:spPr>
          <a:xfrm>
            <a:off x="6262370" y="4530725"/>
            <a:ext cx="721360" cy="398780"/>
          </a:xfrm>
          <a:prstGeom prst="rect">
            <a:avLst/>
          </a:prstGeom>
          <a:noFill/>
        </p:spPr>
        <p:txBody>
          <a:bodyPr wrap="square" rtlCol="0" anchor="t">
            <a:sp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000" b="1" kern="0" noProof="0" dirty="0">
                <a:ln>
                  <a:noFill/>
                </a:ln>
                <a:solidFill>
                  <a:prstClr val="white"/>
                </a:solidFill>
                <a:effectLst/>
                <a:uLnTx/>
                <a:uFillTx/>
                <a:latin typeface="微软雅黑" panose="020B0503020204020204" charset="-122"/>
                <a:ea typeface="微软雅黑" panose="020B0503020204020204" charset="-122"/>
                <a:sym typeface="+mn-ea"/>
              </a:rPr>
              <a:t>10</a:t>
            </a:r>
            <a:endParaRPr lang="en-US" altLang="zh-CN" sz="2000" b="1" kern="0" noProof="0" dirty="0">
              <a:ln>
                <a:noFill/>
              </a:ln>
              <a:solidFill>
                <a:prstClr val="white"/>
              </a:solidFill>
              <a:effectLst/>
              <a:uLnTx/>
              <a:uFillTx/>
              <a:latin typeface="微软雅黑" panose="020B0503020204020204" charset="-122"/>
              <a:ea typeface="微软雅黑" panose="020B0503020204020204" charset="-122"/>
              <a:sym typeface="+mn-ea"/>
            </a:endParaRPr>
          </a:p>
        </p:txBody>
      </p:sp>
      <p:sp>
        <p:nvSpPr>
          <p:cNvPr id="19" name="文本框 18"/>
          <p:cNvSpPr txBox="1"/>
          <p:nvPr/>
        </p:nvSpPr>
        <p:spPr>
          <a:xfrm>
            <a:off x="6349365" y="5323840"/>
            <a:ext cx="548640" cy="398780"/>
          </a:xfrm>
          <a:prstGeom prst="rect">
            <a:avLst/>
          </a:prstGeom>
          <a:noFill/>
        </p:spPr>
        <p:txBody>
          <a:bodyPr wrap="square" rtlCol="0" anchor="t">
            <a:sp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000" b="1" kern="0" noProof="0" dirty="0">
                <a:ln>
                  <a:noFill/>
                </a:ln>
                <a:solidFill>
                  <a:prstClr val="white"/>
                </a:solidFill>
                <a:effectLst/>
                <a:uLnTx/>
                <a:uFillTx/>
                <a:latin typeface="微软雅黑" panose="020B0503020204020204" charset="-122"/>
                <a:ea typeface="微软雅黑" panose="020B0503020204020204" charset="-122"/>
                <a:sym typeface="+mn-ea"/>
              </a:rPr>
              <a:t>11</a:t>
            </a:r>
            <a:endParaRPr lang="en-US" altLang="zh-CN" sz="2000" b="1" kern="0" noProof="0" dirty="0">
              <a:ln>
                <a:noFill/>
              </a:ln>
              <a:solidFill>
                <a:prstClr val="white"/>
              </a:solidFill>
              <a:effectLst/>
              <a:uLnTx/>
              <a:uFillTx/>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grpSp>
        <p:nvGrpSpPr>
          <p:cNvPr id="16" name="组合 15"/>
          <p:cNvGrpSpPr/>
          <p:nvPr/>
        </p:nvGrpSpPr>
        <p:grpSpPr>
          <a:xfrm>
            <a:off x="952500" y="1059180"/>
            <a:ext cx="9790430" cy="4140835"/>
            <a:chOff x="1050" y="1593"/>
            <a:chExt cx="15418" cy="6521"/>
          </a:xfrm>
        </p:grpSpPr>
        <p:sp>
          <p:nvSpPr>
            <p:cNvPr id="3" name="文本框 2"/>
            <p:cNvSpPr txBox="1"/>
            <p:nvPr/>
          </p:nvSpPr>
          <p:spPr>
            <a:xfrm>
              <a:off x="1050" y="1593"/>
              <a:ext cx="9600" cy="2325"/>
            </a:xfrm>
            <a:prstGeom prst="rect">
              <a:avLst/>
            </a:prstGeom>
            <a:noFill/>
          </p:spPr>
          <p:txBody>
            <a:bodyPr wrap="square" rtlCol="0" anchor="t">
              <a:spAutoFit/>
            </a:bodyPr>
            <a:p>
              <a:pPr indent="0" fontAlgn="auto">
                <a:lnSpc>
                  <a:spcPct val="150000"/>
                </a:lnSpc>
              </a:pPr>
              <a:r>
                <a:rPr lang="en-US" sz="2000">
                  <a:latin typeface="微软雅黑" panose="020B0503020204020204" charset="-122"/>
                  <a:ea typeface="微软雅黑" panose="020B0503020204020204" charset="-122"/>
                  <a:cs typeface="微软雅黑" panose="020B0503020204020204" charset="-122"/>
                  <a:sym typeface="+mn-ea"/>
                </a:rPr>
                <a:t>(3)</a:t>
              </a:r>
              <a:r>
                <a:rPr lang="zh-CN" sz="2000">
                  <a:latin typeface="微软雅黑" panose="020B0503020204020204" charset="-122"/>
                  <a:ea typeface="微软雅黑" panose="020B0503020204020204" charset="-122"/>
                  <a:cs typeface="微软雅黑" panose="020B0503020204020204" charset="-122"/>
                  <a:sym typeface="+mn-ea"/>
                </a:rPr>
                <a:t>氧化反应与还原反应氧化反应的特点</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加氧或去氢</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还原反应的特点</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加氢或去氧</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grpSp>
          <p:nvGrpSpPr>
            <p:cNvPr id="15" name="组合 14"/>
            <p:cNvGrpSpPr/>
            <p:nvPr/>
          </p:nvGrpSpPr>
          <p:grpSpPr>
            <a:xfrm>
              <a:off x="1050" y="2690"/>
              <a:ext cx="15419" cy="5425"/>
              <a:chOff x="1050" y="2690"/>
              <a:chExt cx="15419" cy="5425"/>
            </a:xfrm>
          </p:grpSpPr>
          <p:sp>
            <p:nvSpPr>
              <p:cNvPr id="6" name="文本框 5"/>
              <p:cNvSpPr txBox="1"/>
              <p:nvPr/>
            </p:nvSpPr>
            <p:spPr>
              <a:xfrm>
                <a:off x="15645" y="2690"/>
                <a:ext cx="455" cy="59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04" name="文本框 103"/>
              <p:cNvSpPr txBox="1"/>
              <p:nvPr/>
            </p:nvSpPr>
            <p:spPr>
              <a:xfrm>
                <a:off x="8469" y="4979"/>
                <a:ext cx="8000" cy="628"/>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羧酸</a:t>
                </a:r>
                <a:r>
                  <a:rPr lang="en-US" sz="2000" b="0">
                    <a:latin typeface="微软雅黑" panose="020B0503020204020204" charset="-122"/>
                    <a:ea typeface="微软雅黑" panose="020B0503020204020204" charset="-122"/>
                    <a:cs typeface="微软雅黑" panose="020B0503020204020204" charset="-122"/>
                  </a:rPr>
                  <a:t>(R—COOH)</a:t>
                </a:r>
                <a:r>
                  <a:rPr lang="zh-CN"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107" name="文本框 106"/>
              <p:cNvSpPr txBox="1"/>
              <p:nvPr/>
            </p:nvSpPr>
            <p:spPr>
              <a:xfrm>
                <a:off x="6384" y="5861"/>
                <a:ext cx="8000" cy="628"/>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楷体_GBK" charset="0"/>
                  </a:rPr>
                  <a:t>。</a:t>
                </a:r>
                <a:endParaRPr lang="zh-CN" altLang="en-US" sz="2000" b="0">
                  <a:latin typeface="微软雅黑" panose="020B0503020204020204" charset="-122"/>
                  <a:ea typeface="微软雅黑" panose="020B0503020204020204" charset="-122"/>
                  <a:cs typeface="方正楷体_GBK" charset="0"/>
                </a:endParaRPr>
              </a:p>
            </p:txBody>
          </p:sp>
          <p:grpSp>
            <p:nvGrpSpPr>
              <p:cNvPr id="14" name="组合 13"/>
              <p:cNvGrpSpPr/>
              <p:nvPr/>
            </p:nvGrpSpPr>
            <p:grpSpPr>
              <a:xfrm>
                <a:off x="1050" y="4097"/>
                <a:ext cx="12122" cy="4019"/>
                <a:chOff x="1050" y="4097"/>
                <a:chExt cx="12122" cy="4019"/>
              </a:xfrm>
            </p:grpSpPr>
            <p:sp>
              <p:nvSpPr>
                <p:cNvPr id="4" name="文本框 3"/>
                <p:cNvSpPr txBox="1"/>
                <p:nvPr/>
              </p:nvSpPr>
              <p:spPr>
                <a:xfrm>
                  <a:off x="1050" y="4097"/>
                  <a:ext cx="8000" cy="628"/>
                </a:xfrm>
                <a:prstGeom prst="rect">
                  <a:avLst/>
                </a:prstGeom>
                <a:noFill/>
                <a:ln w="9525">
                  <a:noFill/>
                </a:ln>
              </p:spPr>
              <p:txBody>
                <a:bodyPr>
                  <a:spAutoFit/>
                </a:bodyPr>
                <a:p>
                  <a:pPr indent="0"/>
                  <a:r>
                    <a:rPr lang="zh-CN" sz="2000" u="wavyDbl">
                      <a:solidFill>
                        <a:srgbClr val="FF0000"/>
                      </a:solidFill>
                      <a:latin typeface="微软雅黑" panose="020B0503020204020204" charset="-122"/>
                      <a:ea typeface="微软雅黑" panose="020B0503020204020204" charset="-122"/>
                      <a:cs typeface="方正兰亭中黑_GBK" charset="0"/>
                    </a:rPr>
                    <a:t>归纳总结常见的两类氧化转化</a:t>
                  </a:r>
                  <a:endParaRPr lang="zh-CN" altLang="en-US" sz="2000" u="wavyDbl">
                    <a:solidFill>
                      <a:srgbClr val="FF0000"/>
                    </a:solidFill>
                    <a:latin typeface="微软雅黑" panose="020B0503020204020204" charset="-122"/>
                    <a:ea typeface="微软雅黑" panose="020B0503020204020204" charset="-122"/>
                    <a:cs typeface="方正兰亭中黑_GBK" charset="0"/>
                  </a:endParaRPr>
                </a:p>
              </p:txBody>
            </p:sp>
            <p:sp>
              <p:nvSpPr>
                <p:cNvPr id="7" name="文本框 6"/>
                <p:cNvSpPr txBox="1"/>
                <p:nvPr/>
              </p:nvSpPr>
              <p:spPr>
                <a:xfrm>
                  <a:off x="1050" y="4904"/>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①</a:t>
                  </a:r>
                  <a:r>
                    <a:rPr lang="zh-CN" sz="2000" b="0">
                      <a:latin typeface="微软雅黑" panose="020B0503020204020204" charset="-122"/>
                      <a:ea typeface="微软雅黑" panose="020B0503020204020204" charset="-122"/>
                      <a:cs typeface="微软雅黑" panose="020B0503020204020204" charset="-122"/>
                    </a:rPr>
                    <a:t>醇</a:t>
                  </a:r>
                  <a:r>
                    <a:rPr lang="en-US" sz="2000" b="0">
                      <a:latin typeface="微软雅黑" panose="020B0503020204020204" charset="-122"/>
                      <a:ea typeface="微软雅黑" panose="020B0503020204020204" charset="-122"/>
                      <a:cs typeface="微软雅黑" panose="020B0503020204020204" charset="-122"/>
                    </a:rPr>
                    <a:t>(R—CH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OH)</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1"/>
                <a:stretch>
                  <a:fillRect/>
                </a:stretch>
              </p:blipFill>
              <p:spPr>
                <a:xfrm>
                  <a:off x="4325" y="4816"/>
                  <a:ext cx="665" cy="686"/>
                </a:xfrm>
                <a:prstGeom prst="rect">
                  <a:avLst/>
                </a:prstGeom>
                <a:noFill/>
                <a:ln w="9525">
                  <a:noFill/>
                </a:ln>
              </p:spPr>
            </p:pic>
            <p:sp>
              <p:nvSpPr>
                <p:cNvPr id="103" name="文本框 102"/>
                <p:cNvSpPr txBox="1"/>
                <p:nvPr/>
              </p:nvSpPr>
              <p:spPr>
                <a:xfrm>
                  <a:off x="5172" y="4904"/>
                  <a:ext cx="8000" cy="628"/>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醛</a:t>
                  </a:r>
                  <a:r>
                    <a:rPr lang="en-US" sz="2000" b="0">
                      <a:latin typeface="微软雅黑" panose="020B0503020204020204" charset="-122"/>
                      <a:ea typeface="微软雅黑" panose="020B0503020204020204" charset="-122"/>
                      <a:cs typeface="微软雅黑" panose="020B0503020204020204" charset="-122"/>
                    </a:rPr>
                    <a:t>(R—CHO)</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9" name="图片 8"/>
                <p:cNvPicPr/>
                <p:nvPr/>
              </p:nvPicPr>
              <p:blipFill>
                <a:blip r:embed="rId1"/>
                <a:stretch>
                  <a:fillRect/>
                </a:stretch>
              </p:blipFill>
              <p:spPr>
                <a:xfrm>
                  <a:off x="7550" y="4845"/>
                  <a:ext cx="659" cy="668"/>
                </a:xfrm>
                <a:prstGeom prst="rect">
                  <a:avLst/>
                </a:prstGeom>
                <a:noFill/>
                <a:ln w="9525">
                  <a:noFill/>
                </a:ln>
              </p:spPr>
            </p:pic>
            <p:pic>
              <p:nvPicPr>
                <p:cNvPr id="105" name="图片 104"/>
                <p:cNvPicPr/>
                <p:nvPr/>
              </p:nvPicPr>
              <p:blipFill>
                <a:blip r:embed="rId2"/>
                <a:stretch>
                  <a:fillRect/>
                </a:stretch>
              </p:blipFill>
              <p:spPr>
                <a:xfrm>
                  <a:off x="2951" y="5685"/>
                  <a:ext cx="1908" cy="805"/>
                </a:xfrm>
                <a:prstGeom prst="rect">
                  <a:avLst/>
                </a:prstGeom>
                <a:noFill/>
                <a:ln w="9525">
                  <a:noFill/>
                </a:ln>
              </p:spPr>
            </p:pic>
            <p:grpSp>
              <p:nvGrpSpPr>
                <p:cNvPr id="13" name="组合 12"/>
                <p:cNvGrpSpPr/>
                <p:nvPr/>
              </p:nvGrpSpPr>
              <p:grpSpPr>
                <a:xfrm>
                  <a:off x="1050" y="5820"/>
                  <a:ext cx="5333" cy="704"/>
                  <a:chOff x="1050" y="5711"/>
                  <a:chExt cx="5333" cy="704"/>
                </a:xfrm>
              </p:grpSpPr>
              <p:pic>
                <p:nvPicPr>
                  <p:cNvPr id="10" name="图片 9"/>
                  <p:cNvPicPr/>
                  <p:nvPr/>
                </p:nvPicPr>
                <p:blipFill>
                  <a:blip r:embed="rId3"/>
                  <a:stretch>
                    <a:fillRect/>
                  </a:stretch>
                </p:blipFill>
                <p:spPr>
                  <a:xfrm>
                    <a:off x="1644" y="5711"/>
                    <a:ext cx="1307" cy="704"/>
                  </a:xfrm>
                  <a:prstGeom prst="rect">
                    <a:avLst/>
                  </a:prstGeom>
                  <a:noFill/>
                  <a:ln w="9525">
                    <a:noFill/>
                  </a:ln>
                </p:spPr>
              </p:pic>
              <p:pic>
                <p:nvPicPr>
                  <p:cNvPr id="106" name="图片 105"/>
                  <p:cNvPicPr/>
                  <p:nvPr/>
                </p:nvPicPr>
                <p:blipFill>
                  <a:blip r:embed="rId4"/>
                  <a:stretch>
                    <a:fillRect/>
                  </a:stretch>
                </p:blipFill>
                <p:spPr>
                  <a:xfrm>
                    <a:off x="4859" y="5752"/>
                    <a:ext cx="1525" cy="642"/>
                  </a:xfrm>
                  <a:prstGeom prst="rect">
                    <a:avLst/>
                  </a:prstGeom>
                  <a:noFill/>
                  <a:ln w="9525">
                    <a:noFill/>
                  </a:ln>
                </p:spPr>
              </p:pic>
              <p:sp>
                <p:nvSpPr>
                  <p:cNvPr id="11" name="文本框 10"/>
                  <p:cNvSpPr txBox="1"/>
                  <p:nvPr/>
                </p:nvSpPr>
                <p:spPr>
                  <a:xfrm>
                    <a:off x="1050" y="5787"/>
                    <a:ext cx="2345" cy="628"/>
                  </a:xfrm>
                  <a:prstGeom prst="rect">
                    <a:avLst/>
                  </a:prstGeom>
                  <a:noFill/>
                </p:spPr>
                <p:txBody>
                  <a:bodyPr wrap="square" rtlCol="0" anchor="t">
                    <a:spAutoFit/>
                  </a:bodyPr>
                  <a:p>
                    <a:pPr indent="0"/>
                    <a:r>
                      <a:rPr lang="en-US" sz="2000">
                        <a:latin typeface="微软雅黑" panose="020B0503020204020204" charset="-122"/>
                        <a:ea typeface="微软雅黑" panose="020B0503020204020204" charset="-122"/>
                        <a:cs typeface="微软雅黑" panose="020B0503020204020204" charset="-122"/>
                        <a:sym typeface="+mn-ea"/>
                      </a:rPr>
                      <a:t>②</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grpSp>
            <p:sp>
              <p:nvSpPr>
                <p:cNvPr id="12" name="文本框 11"/>
                <p:cNvSpPr txBox="1"/>
                <p:nvPr/>
              </p:nvSpPr>
              <p:spPr>
                <a:xfrm>
                  <a:off x="1050" y="6518"/>
                  <a:ext cx="8000" cy="1598"/>
                </a:xfrm>
                <a:prstGeom prst="rect">
                  <a:avLst/>
                </a:prstGeom>
                <a:noFill/>
                <a:ln w="9525">
                  <a:noFill/>
                </a:ln>
              </p:spPr>
              <p:txBody>
                <a:bodyPr>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消去反应</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只下不上</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不饱和度增加。</a:t>
                  </a:r>
                  <a:endParaRPr lang="zh-CN" altLang="en-US" sz="2000" b="0">
                    <a:latin typeface="微软雅黑" panose="020B0503020204020204" charset="-122"/>
                    <a:ea typeface="微软雅黑" panose="020B0503020204020204" charset="-122"/>
                    <a:cs typeface="微软雅黑" panose="020B0503020204020204" charset="-122"/>
                  </a:endParaRPr>
                </a:p>
              </p:txBody>
            </p:sp>
          </p:grpSp>
        </p:grpSp>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P203</a:t>
            </a:r>
            <a:endParaRPr lang="en-US" sz="2000">
              <a:solidFill>
                <a:schemeClr val="bg1"/>
              </a:solidFill>
              <a:latin typeface="微软雅黑W10 Bold" charset="0"/>
              <a:ea typeface="微软雅黑W10 Bold" charset="0"/>
              <a:sym typeface="+mn-ea"/>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07" name="文本框 106"/>
          <p:cNvSpPr txBox="1"/>
          <p:nvPr/>
        </p:nvSpPr>
        <p:spPr>
          <a:xfrm>
            <a:off x="680085" y="1113155"/>
            <a:ext cx="5080000" cy="460375"/>
          </a:xfrm>
          <a:prstGeom prst="rect">
            <a:avLst/>
          </a:prstGeom>
          <a:noFill/>
          <a:ln w="9525">
            <a:noFill/>
          </a:ln>
        </p:spPr>
        <p:txBody>
          <a:bodyPr>
            <a:spAutoFit/>
          </a:bodyPr>
          <a:p>
            <a:pPr indent="0"/>
            <a:r>
              <a:rPr lang="en-US" sz="2400" b="0">
                <a:solidFill>
                  <a:srgbClr val="FF0000"/>
                </a:solidFill>
                <a:latin typeface="微软雅黑" panose="020B0503020204020204" charset="-122"/>
                <a:ea typeface="微软雅黑" panose="020B0503020204020204" charset="-122"/>
                <a:cs typeface="微软雅黑" panose="020B0503020204020204" charset="-122"/>
              </a:rPr>
              <a:t> </a:t>
            </a:r>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4</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84835" y="168719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辽宁</a:t>
            </a:r>
            <a:r>
              <a:rPr lang="en-US" sz="2000" b="0">
                <a:latin typeface="微软雅黑" panose="020B0503020204020204" charset="-122"/>
                <a:ea typeface="微软雅黑" panose="020B0503020204020204" charset="-122"/>
                <a:cs typeface="微软雅黑" panose="020B0503020204020204" charset="-122"/>
              </a:rPr>
              <a:t>2023</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19</a:t>
            </a:r>
            <a:r>
              <a:rPr lang="zh-CN" sz="2000" b="0">
                <a:latin typeface="微软雅黑" panose="020B0503020204020204" charset="-122"/>
                <a:ea typeface="微软雅黑" panose="020B0503020204020204" charset="-122"/>
                <a:cs typeface="微软雅黑" panose="020B0503020204020204" charset="-122"/>
              </a:rPr>
              <a:t>节选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已知</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18" name="image106.jpeg"/>
          <p:cNvPicPr>
            <a:picLocks noChangeAspect="1"/>
          </p:cNvPicPr>
          <p:nvPr>
            <p:custDataLst>
              <p:tags r:id="rId1"/>
            </p:custDataLst>
          </p:nvPr>
        </p:nvPicPr>
        <p:blipFill>
          <a:blip r:embed="rId2"/>
          <a:stretch>
            <a:fillRect/>
          </a:stretch>
        </p:blipFill>
        <p:spPr>
          <a:xfrm>
            <a:off x="2089785" y="2537460"/>
            <a:ext cx="6061075" cy="1421765"/>
          </a:xfrm>
          <a:prstGeom prst="rect">
            <a:avLst/>
          </a:prstGeom>
        </p:spPr>
      </p:pic>
      <p:sp>
        <p:nvSpPr>
          <p:cNvPr id="4" name="文本框 3"/>
          <p:cNvSpPr txBox="1"/>
          <p:nvPr/>
        </p:nvSpPr>
        <p:spPr>
          <a:xfrm>
            <a:off x="763270" y="4563745"/>
            <a:ext cx="9253855"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则</a:t>
            </a:r>
            <a:r>
              <a:rPr lang="en-US" sz="2000" b="0">
                <a:latin typeface="微软雅黑" panose="020B0503020204020204" charset="-122"/>
                <a:ea typeface="微软雅黑" panose="020B0503020204020204" charset="-122"/>
                <a:cs typeface="微软雅黑" panose="020B0503020204020204" charset="-122"/>
              </a:rPr>
              <a:t>H→I</a:t>
            </a:r>
            <a:r>
              <a:rPr lang="zh-CN" sz="2000" b="0">
                <a:latin typeface="微软雅黑" panose="020B0503020204020204" charset="-122"/>
                <a:ea typeface="微软雅黑" panose="020B0503020204020204" charset="-122"/>
                <a:cs typeface="微软雅黑" panose="020B0503020204020204" charset="-122"/>
              </a:rPr>
              <a:t>的反应类型为</a:t>
            </a:r>
            <a:r>
              <a:rPr lang="zh-CN" sz="2000" u="sng">
                <a:latin typeface="微软雅黑" panose="020B0503020204020204" charset="-122"/>
                <a:ea typeface="微软雅黑" panose="020B0503020204020204" charset="-122"/>
                <a:cs typeface="微软雅黑" panose="020B0503020204020204" charset="-122"/>
                <a:sym typeface="+mn-ea"/>
              </a:rPr>
              <a:t>　　　　</a:t>
            </a:r>
            <a:r>
              <a:rPr lang="zh-CN" sz="2000" b="0" u="sng">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a:t>
            </a:r>
            <a:r>
              <a:rPr lang="en-US" b="0">
                <a:latin typeface="方正书宋_GBK" charset="0"/>
                <a:ea typeface="宋体" panose="02010600030101010101" pitchFamily="2" charset="-122"/>
                <a:cs typeface="Times New Roman" panose="02020603050405020304" charset="0"/>
              </a:rPr>
              <a:t> </a:t>
            </a:r>
            <a:endParaRPr lang="en-US" altLang="en-US" b="0">
              <a:latin typeface="方正书宋_GBK" charset="0"/>
              <a:ea typeface="宋体" panose="02010600030101010101" pitchFamily="2" charset="-122"/>
              <a:cs typeface="Times New Roman" panose="02020603050405020304" charset="0"/>
            </a:endParaRPr>
          </a:p>
        </p:txBody>
      </p:sp>
      <p:sp>
        <p:nvSpPr>
          <p:cNvPr id="8" name="文本框 7"/>
          <p:cNvSpPr txBox="1"/>
          <p:nvPr/>
        </p:nvSpPr>
        <p:spPr>
          <a:xfrm>
            <a:off x="3358515" y="4464050"/>
            <a:ext cx="4064000" cy="398780"/>
          </a:xfrm>
          <a:prstGeom prst="rect">
            <a:avLst/>
          </a:prstGeom>
          <a:noFill/>
        </p:spPr>
        <p:txBody>
          <a:bodyPr wrap="square" rtlCol="0">
            <a:spAutoFit/>
          </a:bodyPr>
          <a:p>
            <a:r>
              <a:rPr lang="zh-CN" altLang="en-US" sz="2000">
                <a:solidFill>
                  <a:srgbClr val="FF0000"/>
                </a:solidFill>
                <a:latin typeface="微软雅黑" panose="020B0503020204020204" charset="-122"/>
                <a:ea typeface="微软雅黑" panose="020B0503020204020204" charset="-122"/>
              </a:rPr>
              <a:t>取代反应</a:t>
            </a:r>
            <a:endParaRPr lang="zh-CN" altLang="en-US" sz="2000">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8" grpId="0"/>
      <p:bldP spid="8"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P203</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7" name="文本框 6"/>
          <p:cNvSpPr txBox="1"/>
          <p:nvPr>
            <p:custDataLst>
              <p:tags r:id="rId1"/>
            </p:custDataLst>
          </p:nvPr>
        </p:nvSpPr>
        <p:spPr>
          <a:xfrm>
            <a:off x="607060" y="108585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湖南</a:t>
            </a:r>
            <a:r>
              <a:rPr lang="en-US" sz="2000" b="0">
                <a:latin typeface="微软雅黑" panose="020B0503020204020204" charset="-122"/>
                <a:ea typeface="微软雅黑" panose="020B0503020204020204" charset="-122"/>
                <a:cs typeface="微软雅黑" panose="020B0503020204020204" charset="-122"/>
              </a:rPr>
              <a:t>2023</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18</a:t>
            </a:r>
            <a:r>
              <a:rPr lang="zh-CN" sz="2000" b="0">
                <a:latin typeface="微软雅黑" panose="020B0503020204020204" charset="-122"/>
                <a:ea typeface="微软雅黑" panose="020B0503020204020204" charset="-122"/>
                <a:cs typeface="微软雅黑" panose="020B0503020204020204" charset="-122"/>
              </a:rPr>
              <a:t>节选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已知</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19" name="image107.jpeg"/>
          <p:cNvPicPr>
            <a:picLocks noChangeAspect="1"/>
          </p:cNvPicPr>
          <p:nvPr>
            <p:custDataLst>
              <p:tags r:id="rId2"/>
            </p:custDataLst>
          </p:nvPr>
        </p:nvPicPr>
        <p:blipFill>
          <a:blip r:embed="rId3"/>
          <a:stretch>
            <a:fillRect/>
          </a:stretch>
        </p:blipFill>
        <p:spPr>
          <a:xfrm>
            <a:off x="3133725" y="1870075"/>
            <a:ext cx="4469765" cy="2355850"/>
          </a:xfrm>
          <a:prstGeom prst="rect">
            <a:avLst/>
          </a:prstGeom>
        </p:spPr>
      </p:pic>
      <p:sp>
        <p:nvSpPr>
          <p:cNvPr id="107" name="文本框 106"/>
          <p:cNvSpPr txBox="1"/>
          <p:nvPr/>
        </p:nvSpPr>
        <p:spPr>
          <a:xfrm>
            <a:off x="817245" y="4611370"/>
            <a:ext cx="10151745" cy="101473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则从</a:t>
            </a:r>
            <a:r>
              <a:rPr lang="en-US" sz="2000" b="0">
                <a:latin typeface="微软雅黑" panose="020B0503020204020204" charset="-122"/>
                <a:ea typeface="微软雅黑" panose="020B0503020204020204" charset="-122"/>
                <a:cs typeface="微软雅黑" panose="020B0503020204020204" charset="-122"/>
              </a:rPr>
              <a:t>F</a:t>
            </a:r>
            <a:r>
              <a:rPr lang="zh-CN" sz="2000" b="0">
                <a:latin typeface="微软雅黑" panose="020B0503020204020204" charset="-122"/>
                <a:ea typeface="微软雅黑" panose="020B0503020204020204" charset="-122"/>
                <a:cs typeface="微软雅黑" panose="020B0503020204020204" charset="-122"/>
              </a:rPr>
              <a:t>转化为</a:t>
            </a:r>
            <a:r>
              <a:rPr lang="en-US" sz="2000" b="0">
                <a:latin typeface="微软雅黑" panose="020B0503020204020204" charset="-122"/>
                <a:ea typeface="微软雅黑" panose="020B0503020204020204" charset="-122"/>
                <a:cs typeface="微软雅黑" panose="020B0503020204020204" charset="-122"/>
              </a:rPr>
              <a:t>G</a:t>
            </a:r>
            <a:r>
              <a:rPr lang="zh-CN" sz="2000" b="0">
                <a:latin typeface="微软雅黑" panose="020B0503020204020204" charset="-122"/>
                <a:ea typeface="微软雅黑" panose="020B0503020204020204" charset="-122"/>
                <a:cs typeface="微软雅黑" panose="020B0503020204020204" charset="-122"/>
              </a:rPr>
              <a:t>的过程中所涉及的反应类型是</a:t>
            </a:r>
            <a:r>
              <a:rPr lang="zh-CN" sz="2000" b="0" u="sng">
                <a:latin typeface="微软雅黑" panose="020B0503020204020204" charset="-122"/>
                <a:ea typeface="微软雅黑" panose="020B0503020204020204" charset="-122"/>
                <a:cs typeface="微软雅黑" panose="020B0503020204020204" charset="-122"/>
              </a:rPr>
              <a:t>　　　</a:t>
            </a:r>
            <a:r>
              <a:rPr lang="zh-CN" sz="2000" u="sng">
                <a:latin typeface="微软雅黑" panose="020B0503020204020204" charset="-122"/>
                <a:ea typeface="微软雅黑" panose="020B0503020204020204" charset="-122"/>
                <a:cs typeface="微软雅黑" panose="020B0503020204020204" charset="-122"/>
                <a:sym typeface="+mn-ea"/>
              </a:rPr>
              <a:t>　　　　　　　　　</a:t>
            </a:r>
            <a:r>
              <a:rPr lang="zh-CN" sz="2000" b="0" u="sng">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a:t>
            </a:r>
            <a:endParaRPr lang="zh-CN" sz="2000" b="0">
              <a:latin typeface="微软雅黑" panose="020B0503020204020204" charset="-122"/>
              <a:ea typeface="微软雅黑" panose="020B0503020204020204" charset="-122"/>
              <a:cs typeface="微软雅黑" panose="020B0503020204020204" charset="-122"/>
            </a:endParaRPr>
          </a:p>
          <a:p>
            <a:pPr indent="0"/>
            <a:endParaRPr lang="zh-CN" sz="2000" u="sng">
              <a:latin typeface="微软雅黑" panose="020B0503020204020204" charset="-122"/>
              <a:ea typeface="微软雅黑" panose="020B0503020204020204" charset="-122"/>
              <a:cs typeface="微软雅黑" panose="020B0503020204020204" charset="-122"/>
              <a:sym typeface="+mn-ea"/>
            </a:endParaRPr>
          </a:p>
          <a:p>
            <a:pPr indent="0"/>
            <a:r>
              <a:rPr lang="zh-CN" sz="2000" u="sng">
                <a:latin typeface="微软雅黑" panose="020B0503020204020204" charset="-122"/>
                <a:ea typeface="微软雅黑" panose="020B0503020204020204" charset="-122"/>
                <a:cs typeface="微软雅黑" panose="020B0503020204020204" charset="-122"/>
                <a:sym typeface="+mn-ea"/>
              </a:rPr>
              <a:t>　　　　　</a:t>
            </a:r>
            <a:r>
              <a:rPr lang="zh-CN" sz="2000" b="0" u="sng">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 </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482715" y="4500245"/>
            <a:ext cx="4064000" cy="398780"/>
          </a:xfrm>
          <a:prstGeom prst="rect">
            <a:avLst/>
          </a:prstGeom>
          <a:noFill/>
        </p:spPr>
        <p:txBody>
          <a:bodyPr wrap="square" rtlCol="0">
            <a:spAutoFit/>
          </a:bodyPr>
          <a:p>
            <a:r>
              <a:rPr lang="zh-CN" altLang="en-US" sz="2000">
                <a:solidFill>
                  <a:srgbClr val="FF0000"/>
                </a:solidFill>
                <a:latin typeface="微软雅黑" panose="020B0503020204020204" charset="-122"/>
                <a:ea typeface="微软雅黑" panose="020B0503020204020204" charset="-122"/>
                <a:cs typeface="微软雅黑" panose="020B0503020204020204" charset="-122"/>
              </a:rPr>
              <a:t>消去反应</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1362710" y="5154295"/>
            <a:ext cx="4064000" cy="398780"/>
          </a:xfrm>
          <a:prstGeom prst="rect">
            <a:avLst/>
          </a:prstGeom>
          <a:noFill/>
        </p:spPr>
        <p:txBody>
          <a:bodyPr wrap="square" rtlCol="0">
            <a:spAutoFit/>
          </a:bodyPr>
          <a:p>
            <a:r>
              <a:rPr lang="zh-CN" altLang="en-US" sz="2000">
                <a:solidFill>
                  <a:srgbClr val="FF0000"/>
                </a:solidFill>
                <a:latin typeface="微软雅黑" panose="020B0503020204020204" charset="-122"/>
                <a:ea typeface="微软雅黑" panose="020B0503020204020204" charset="-122"/>
              </a:rPr>
              <a:t>加成反应</a:t>
            </a:r>
            <a:endParaRPr lang="zh-CN" altLang="en-US" sz="2000">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4" grpId="0"/>
      <p:bldP spid="4" grpId="1"/>
      <p:bldP spid="8" grpId="0"/>
      <p:bldP spid="8"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P203</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07" name="文本框 106"/>
          <p:cNvSpPr txBox="1"/>
          <p:nvPr/>
        </p:nvSpPr>
        <p:spPr>
          <a:xfrm>
            <a:off x="662940" y="108966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全国乙</a:t>
            </a:r>
            <a:r>
              <a:rPr lang="en-US" sz="2000" b="0">
                <a:latin typeface="微软雅黑" panose="020B0503020204020204" charset="-122"/>
                <a:ea typeface="微软雅黑" panose="020B0503020204020204" charset="-122"/>
                <a:cs typeface="微软雅黑" panose="020B0503020204020204" charset="-122"/>
              </a:rPr>
              <a:t>2023</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36</a:t>
            </a:r>
            <a:r>
              <a:rPr lang="zh-CN" sz="2000" b="0">
                <a:latin typeface="微软雅黑" panose="020B0503020204020204" charset="-122"/>
                <a:ea typeface="微软雅黑" panose="020B0503020204020204" charset="-122"/>
                <a:cs typeface="微软雅黑" panose="020B0503020204020204" charset="-122"/>
              </a:rPr>
              <a:t>节选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已知</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20" name="image108.jpeg"/>
          <p:cNvPicPr>
            <a:picLocks noChangeAspect="1"/>
          </p:cNvPicPr>
          <p:nvPr>
            <p:custDataLst>
              <p:tags r:id="rId1"/>
            </p:custDataLst>
          </p:nvPr>
        </p:nvPicPr>
        <p:blipFill>
          <a:blip r:embed="rId2"/>
          <a:stretch>
            <a:fillRect/>
          </a:stretch>
        </p:blipFill>
        <p:spPr>
          <a:xfrm>
            <a:off x="2578100" y="1736090"/>
            <a:ext cx="6042025" cy="1601470"/>
          </a:xfrm>
          <a:prstGeom prst="rect">
            <a:avLst/>
          </a:prstGeom>
        </p:spPr>
      </p:pic>
      <p:sp>
        <p:nvSpPr>
          <p:cNvPr id="3" name="文本框 2"/>
          <p:cNvSpPr txBox="1"/>
          <p:nvPr/>
        </p:nvSpPr>
        <p:spPr>
          <a:xfrm>
            <a:off x="755015" y="3562350"/>
            <a:ext cx="9687560" cy="612140"/>
          </a:xfrm>
          <a:prstGeom prst="rect">
            <a:avLst/>
          </a:prstGeom>
          <a:noFill/>
          <a:ln w="9525">
            <a:noFill/>
          </a:ln>
        </p:spPr>
        <p:txBody>
          <a:bodyPr wrap="square">
            <a:noAutofit/>
          </a:bodyPr>
          <a:p>
            <a:pPr indent="0"/>
            <a:r>
              <a:rPr lang="zh-CN" sz="2000" b="0">
                <a:latin typeface="微软雅黑" panose="020B0503020204020204" charset="-122"/>
                <a:ea typeface="微软雅黑" panose="020B0503020204020204" charset="-122"/>
                <a:cs typeface="微软雅黑" panose="020B0503020204020204" charset="-122"/>
              </a:rPr>
              <a:t>则由</a:t>
            </a:r>
            <a:r>
              <a:rPr lang="en-US" sz="2000" b="0">
                <a:latin typeface="微软雅黑" panose="020B0503020204020204" charset="-122"/>
                <a:ea typeface="微软雅黑" panose="020B0503020204020204" charset="-122"/>
                <a:cs typeface="微软雅黑" panose="020B0503020204020204" charset="-122"/>
              </a:rPr>
              <a:t>I</a:t>
            </a:r>
            <a:r>
              <a:rPr lang="zh-CN" sz="2000" b="0">
                <a:latin typeface="微软雅黑" panose="020B0503020204020204" charset="-122"/>
                <a:ea typeface="微软雅黑" panose="020B0503020204020204" charset="-122"/>
                <a:cs typeface="微软雅黑" panose="020B0503020204020204" charset="-122"/>
              </a:rPr>
              <a:t>生成</a:t>
            </a:r>
            <a:r>
              <a:rPr lang="en-US" sz="2000" b="0">
                <a:latin typeface="微软雅黑" panose="020B0503020204020204" charset="-122"/>
                <a:ea typeface="微软雅黑" panose="020B0503020204020204" charset="-122"/>
                <a:cs typeface="微软雅黑" panose="020B0503020204020204" charset="-122"/>
              </a:rPr>
              <a:t>J</a:t>
            </a:r>
            <a:r>
              <a:rPr lang="zh-CN" sz="2000" b="0">
                <a:latin typeface="微软雅黑" panose="020B0503020204020204" charset="-122"/>
                <a:ea typeface="微软雅黑" panose="020B0503020204020204" charset="-122"/>
                <a:cs typeface="微软雅黑" panose="020B0503020204020204" charset="-122"/>
              </a:rPr>
              <a:t>的反应类型是</a:t>
            </a:r>
            <a:r>
              <a:rPr lang="zh-CN" sz="2000" b="0" u="sng">
                <a:latin typeface="微软雅黑" panose="020B0503020204020204" charset="-122"/>
                <a:ea typeface="微软雅黑" panose="020B0503020204020204" charset="-122"/>
                <a:cs typeface="微软雅黑" panose="020B0503020204020204" charset="-122"/>
              </a:rPr>
              <a:t>　</a:t>
            </a:r>
            <a:r>
              <a:rPr lang="zh-CN" sz="2000" u="sng">
                <a:latin typeface="微软雅黑" panose="020B0503020204020204" charset="-122"/>
                <a:ea typeface="微软雅黑" panose="020B0503020204020204" charset="-122"/>
                <a:cs typeface="微软雅黑" panose="020B0503020204020204" charset="-122"/>
                <a:sym typeface="+mn-ea"/>
              </a:rPr>
              <a:t>　　　　　</a:t>
            </a:r>
            <a:r>
              <a:rPr lang="zh-CN" sz="2000" b="0" u="sng">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a:t>
            </a:r>
            <a:r>
              <a:rPr lang="en-US" b="0">
                <a:latin typeface="方正书宋_GBK" charset="0"/>
                <a:ea typeface="宋体" panose="02010600030101010101" pitchFamily="2" charset="-122"/>
                <a:cs typeface="Times New Roman" panose="02020603050405020304" charset="0"/>
              </a:rPr>
              <a:t> </a:t>
            </a:r>
            <a:endParaRPr lang="en-US" altLang="en-US" b="0">
              <a:latin typeface="方正书宋_GBK" charset="0"/>
              <a:ea typeface="宋体" panose="02010600030101010101" pitchFamily="2" charset="-122"/>
              <a:cs typeface="Times New Roman" panose="02020603050405020304" charset="0"/>
            </a:endParaRPr>
          </a:p>
        </p:txBody>
      </p:sp>
      <p:sp>
        <p:nvSpPr>
          <p:cNvPr id="4" name="文本框 3"/>
          <p:cNvSpPr txBox="1"/>
          <p:nvPr/>
        </p:nvSpPr>
        <p:spPr>
          <a:xfrm>
            <a:off x="755015" y="4065270"/>
            <a:ext cx="9746615" cy="1938020"/>
          </a:xfrm>
          <a:prstGeom prst="rect">
            <a:avLst/>
          </a:prstGeom>
          <a:noFill/>
          <a:ln w="9525">
            <a:noFill/>
          </a:ln>
        </p:spPr>
        <p:txBody>
          <a:bodyPr wrap="square">
            <a:spAutoFit/>
          </a:bodyPr>
          <a:p>
            <a:pPr indent="0" fontAlgn="auto">
              <a:lnSpc>
                <a:spcPct val="150000"/>
              </a:lnSpc>
            </a:pPr>
            <a:r>
              <a:rPr lang="zh-CN" altLang="en-US" sz="2000" b="0">
                <a:latin typeface="微软雅黑" panose="020B0503020204020204" charset="-122"/>
                <a:ea typeface="微软雅黑" panose="020B0503020204020204" charset="-122"/>
                <a:cs typeface="微软雅黑" panose="020B0503020204020204" charset="-122"/>
              </a:rPr>
              <a:t>【解析】(1)HCOOCH2CH3分子中的—CHO取代了H的亚氨基中的氢得到I,故反应类型为取代反应。</a:t>
            </a:r>
            <a:endParaRPr lang="zh-CN" altLang="en-US" sz="20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zh-CN" altLang="en-US" sz="2000" b="0">
                <a:latin typeface="微软雅黑" panose="020B0503020204020204" charset="-122"/>
                <a:ea typeface="微软雅黑" panose="020B0503020204020204" charset="-122"/>
                <a:cs typeface="微软雅黑" panose="020B0503020204020204" charset="-122"/>
              </a:rPr>
              <a:t>(2)F发生消去反应转化为中间体,中间体再与呋喃发生加成反应生成G。</a:t>
            </a:r>
            <a:endParaRPr lang="zh-CN" altLang="en-US" sz="20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zh-CN" altLang="en-US" sz="2000" b="0">
                <a:latin typeface="微软雅黑" panose="020B0503020204020204" charset="-122"/>
                <a:ea typeface="微软雅黑" panose="020B0503020204020204" charset="-122"/>
                <a:cs typeface="微软雅黑" panose="020B0503020204020204" charset="-122"/>
              </a:rPr>
              <a:t>(3)由I→J的基团变化及反应条件可知,I中的酯基发生还原反应变为羟基。</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3792220" y="3429000"/>
            <a:ext cx="4064000" cy="396875"/>
          </a:xfrm>
          <a:prstGeom prst="rect">
            <a:avLst/>
          </a:prstGeom>
          <a:noFill/>
        </p:spPr>
        <p:txBody>
          <a:bodyPr wrap="square" rtlCol="0">
            <a:noAutofit/>
          </a:bodyPr>
          <a:p>
            <a:r>
              <a:rPr lang="zh-CN" altLang="en-US" sz="2000">
                <a:solidFill>
                  <a:srgbClr val="FF0000"/>
                </a:solidFill>
                <a:latin typeface="微软雅黑" panose="020B0503020204020204" charset="-122"/>
                <a:ea typeface="微软雅黑" panose="020B0503020204020204" charset="-122"/>
              </a:rPr>
              <a:t>还原反应</a:t>
            </a:r>
            <a:endParaRPr lang="zh-CN" altLang="en-US" sz="2000">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7" grpId="0"/>
      <p:bldP spid="7" grpId="1"/>
      <p:bldP spid="4" grpId="0"/>
      <p:bldP spid="4"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07" name="文本框 106"/>
          <p:cNvSpPr txBox="1"/>
          <p:nvPr/>
        </p:nvSpPr>
        <p:spPr>
          <a:xfrm>
            <a:off x="603250" y="1247775"/>
            <a:ext cx="9223375" cy="460375"/>
          </a:xfrm>
          <a:prstGeom prst="rect">
            <a:avLst/>
          </a:prstGeom>
          <a:noFill/>
          <a:ln w="9525">
            <a:noFill/>
          </a:ln>
        </p:spPr>
        <p:txBody>
          <a:bodyPr wrap="square">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5</a:t>
            </a:r>
            <a:r>
              <a:rPr lang="zh-CN" sz="2400" b="0">
                <a:latin typeface="微软雅黑" panose="020B0503020204020204" charset="-122"/>
                <a:ea typeface="微软雅黑" panose="020B0503020204020204" charset="-122"/>
                <a:cs typeface="微软雅黑" panose="020B0503020204020204" charset="-122"/>
              </a:rPr>
              <a:t>　根据信息型反应机理确定有机分子结构　</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7533005" y="1260475"/>
            <a:ext cx="745490" cy="447675"/>
          </a:xfrm>
          <a:prstGeom prst="rect">
            <a:avLst/>
          </a:prstGeom>
          <a:noFill/>
          <a:ln w="9525">
            <a:noFill/>
          </a:ln>
        </p:spPr>
      </p:pic>
      <p:sp>
        <p:nvSpPr>
          <p:cNvPr id="108" name="文本框 107"/>
          <p:cNvSpPr txBox="1"/>
          <p:nvPr/>
        </p:nvSpPr>
        <p:spPr>
          <a:xfrm>
            <a:off x="817245" y="1920875"/>
            <a:ext cx="10464165" cy="3016885"/>
          </a:xfrm>
          <a:prstGeom prst="rect">
            <a:avLst/>
          </a:prstGeom>
          <a:noFill/>
          <a:ln w="9525">
            <a:noFill/>
          </a:ln>
        </p:spPr>
        <p:txBody>
          <a:bodyPr>
            <a:noAutofit/>
          </a:bodyPr>
          <a:p>
            <a:pPr indent="0" fontAlgn="auto">
              <a:lnSpc>
                <a:spcPct val="200000"/>
              </a:lnSpc>
            </a:pPr>
            <a:r>
              <a:rPr lang="zh-CN" sz="2000" b="0">
                <a:latin typeface="微软雅黑" panose="020B0503020204020204" charset="-122"/>
                <a:ea typeface="微软雅黑" panose="020B0503020204020204" charset="-122"/>
                <a:cs typeface="微软雅黑" panose="020B0503020204020204" charset="-122"/>
              </a:rPr>
              <a:t>高考中经常给出陌生有机反应的反应机理信息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考查产物的结构与性质或有机合成路线的推断与设计。该类型题目需要通过分析反应机理中电子转移和成键、断键规律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推断出有相似结构的反应物参加反应后的产物结构。</a:t>
            </a:r>
            <a:endParaRPr lang="zh-CN" sz="2000" b="0">
              <a:latin typeface="微软雅黑" panose="020B0503020204020204" charset="-122"/>
              <a:ea typeface="微软雅黑" panose="020B0503020204020204" charset="-122"/>
              <a:cs typeface="微软雅黑" panose="020B0503020204020204" charset="-122"/>
            </a:endParaRPr>
          </a:p>
          <a:p>
            <a:pPr indent="0" fontAlgn="auto">
              <a:lnSpc>
                <a:spcPct val="200000"/>
              </a:lnSpc>
            </a:pPr>
            <a:r>
              <a:rPr lang="en-US" altLang="zh-CN" sz="2000" b="0">
                <a:latin typeface="微软雅黑" panose="020B0503020204020204" charset="-122"/>
                <a:ea typeface="微软雅黑" panose="020B0503020204020204" charset="-122"/>
                <a:cs typeface="微软雅黑" panose="020B0503020204020204" charset="-122"/>
              </a:rPr>
              <a:t>    </a:t>
            </a:r>
            <a:endParaRPr lang="en-US"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11" name="文本框 110"/>
          <p:cNvSpPr txBox="1"/>
          <p:nvPr/>
        </p:nvSpPr>
        <p:spPr>
          <a:xfrm>
            <a:off x="678815" y="3511550"/>
            <a:ext cx="10926445" cy="2056130"/>
          </a:xfrm>
          <a:prstGeom prst="rect">
            <a:avLst/>
          </a:prstGeom>
          <a:noFill/>
          <a:ln w="9525">
            <a:noFill/>
          </a:ln>
        </p:spPr>
        <p:txBody>
          <a:bodyPr>
            <a:no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以丙酮及其烯醇式为例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烯醇式结构的羟基氧上一对</a:t>
            </a:r>
            <a:r>
              <a:rPr lang="en-US" sz="2000" b="0">
                <a:latin typeface="微软雅黑" panose="020B0503020204020204" charset="-122"/>
                <a:ea typeface="微软雅黑" panose="020B0503020204020204" charset="-122"/>
                <a:cs typeface="微软雅黑" panose="020B0503020204020204" charset="-122"/>
              </a:rPr>
              <a:t>p</a:t>
            </a:r>
            <a:r>
              <a:rPr lang="zh-CN" sz="2000" b="0">
                <a:latin typeface="微软雅黑" panose="020B0503020204020204" charset="-122"/>
                <a:ea typeface="微软雅黑" panose="020B0503020204020204" charset="-122"/>
                <a:cs typeface="微软雅黑" panose="020B0503020204020204" charset="-122"/>
              </a:rPr>
              <a:t>电子和碳碳双键中的</a:t>
            </a:r>
            <a:r>
              <a:rPr lang="en-US" sz="2000" b="0">
                <a:latin typeface="微软雅黑" panose="020B0503020204020204" charset="-122"/>
                <a:ea typeface="微软雅黑" panose="020B0503020204020204" charset="-122"/>
                <a:cs typeface="微软雅黑" panose="020B0503020204020204" charset="-122"/>
              </a:rPr>
              <a:t>π</a:t>
            </a:r>
            <a:r>
              <a:rPr lang="zh-CN" sz="2000" b="0">
                <a:latin typeface="微软雅黑" panose="020B0503020204020204" charset="-122"/>
                <a:ea typeface="微软雅黑" panose="020B0503020204020204" charset="-122"/>
                <a:cs typeface="微软雅黑" panose="020B0503020204020204" charset="-122"/>
              </a:rPr>
              <a:t>键形成</a:t>
            </a:r>
            <a:r>
              <a:rPr lang="en-US" sz="2000" b="0">
                <a:latin typeface="微软雅黑" panose="020B0503020204020204" charset="-122"/>
                <a:ea typeface="微软雅黑" panose="020B0503020204020204" charset="-122"/>
                <a:cs typeface="微软雅黑" panose="020B0503020204020204" charset="-122"/>
              </a:rPr>
              <a:t>p-π</a:t>
            </a:r>
            <a:r>
              <a:rPr lang="zh-CN" sz="2000" b="0">
                <a:latin typeface="微软雅黑" panose="020B0503020204020204" charset="-122"/>
                <a:ea typeface="微软雅黑" panose="020B0503020204020204" charset="-122"/>
                <a:cs typeface="微软雅黑" panose="020B0503020204020204" charset="-122"/>
              </a:rPr>
              <a:t>共轭体系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使电子云在一定程度上偏向碳端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增加了</a:t>
            </a:r>
            <a:r>
              <a:rPr lang="en-US" sz="2000" b="0">
                <a:latin typeface="微软雅黑" panose="020B0503020204020204" charset="-122"/>
                <a:ea typeface="微软雅黑" panose="020B0503020204020204" charset="-122"/>
                <a:cs typeface="微软雅黑" panose="020B0503020204020204" charset="-122"/>
              </a:rPr>
              <a:t>O—H</a:t>
            </a:r>
            <a:r>
              <a:rPr lang="zh-CN" sz="2000" b="0">
                <a:latin typeface="微软雅黑" panose="020B0503020204020204" charset="-122"/>
                <a:ea typeface="微软雅黑" panose="020B0503020204020204" charset="-122"/>
                <a:cs typeface="微软雅黑" panose="020B0503020204020204" charset="-122"/>
              </a:rPr>
              <a:t>键的极性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更容易电离出</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(p</a:t>
            </a:r>
            <a:r>
              <a:rPr lang="en-US" sz="2000" b="0" i="1">
                <a:latin typeface="微软雅黑" panose="020B0503020204020204" charset="-122"/>
                <a:ea typeface="微软雅黑" panose="020B0503020204020204" charset="-122"/>
                <a:cs typeface="微软雅黑" panose="020B0503020204020204" charset="-122"/>
              </a:rPr>
              <a:t>K</a:t>
            </a:r>
            <a:r>
              <a:rPr lang="en-US" sz="2000" b="0" baseline="-25000">
                <a:latin typeface="微软雅黑" panose="020B0503020204020204" charset="-122"/>
                <a:ea typeface="微软雅黑" panose="020B0503020204020204" charset="-122"/>
                <a:cs typeface="微软雅黑" panose="020B0503020204020204" charset="-122"/>
              </a:rPr>
              <a:t>a</a:t>
            </a:r>
            <a:r>
              <a:rPr lang="en-US" sz="2000" b="0">
                <a:latin typeface="微软雅黑" panose="020B0503020204020204" charset="-122"/>
                <a:ea typeface="微软雅黑" panose="020B0503020204020204" charset="-122"/>
                <a:cs typeface="微软雅黑" panose="020B0503020204020204" charset="-122"/>
              </a:rPr>
              <a:t>=10.94),</a:t>
            </a:r>
            <a:r>
              <a:rPr lang="zh-CN" sz="2000" b="0">
                <a:latin typeface="微软雅黑" panose="020B0503020204020204" charset="-122"/>
                <a:ea typeface="微软雅黑" panose="020B0503020204020204" charset="-122"/>
                <a:cs typeface="微软雅黑" panose="020B0503020204020204" charset="-122"/>
              </a:rPr>
              <a:t>可以参考苯酚的结构。</a:t>
            </a:r>
            <a:r>
              <a:rPr lang="en-US" sz="2000" b="0">
                <a:latin typeface="微软雅黑" panose="020B0503020204020204" charset="-122"/>
                <a:ea typeface="微软雅黑" panose="020B0503020204020204" charset="-122"/>
                <a:cs typeface="微软雅黑" panose="020B0503020204020204" charset="-122"/>
              </a:rPr>
              <a:t>H</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离去后形成的烯醇负离子是一个三原子四电子的共轭体系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两端都带负电荷</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质子既可以和氧结合形成烯醇式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也可以和碳结合形成酮式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整个平衡体系为互变平衡体系。</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08000" y="937260"/>
            <a:ext cx="6096000" cy="553085"/>
          </a:xfrm>
          <a:prstGeom prst="rect">
            <a:avLst/>
          </a:prstGeom>
          <a:noFill/>
        </p:spPr>
        <p:txBody>
          <a:bodyPr wrap="square" rtlCol="0" anchor="t">
            <a:spAutoFit/>
          </a:bodyPr>
          <a:p>
            <a:pPr indent="0" fontAlgn="auto">
              <a:lnSpc>
                <a:spcPct val="150000"/>
              </a:lnSpc>
            </a:pPr>
            <a:r>
              <a:rPr lang="zh-CN" sz="2000">
                <a:latin typeface="微软雅黑" panose="020B0503020204020204" charset="-122"/>
                <a:ea typeface="微软雅黑" panose="020B0503020204020204" charset="-122"/>
                <a:cs typeface="微软雅黑" panose="020B0503020204020204" charset="-122"/>
                <a:sym typeface="+mn-ea"/>
              </a:rPr>
              <a:t>常见的反应机理信息</a:t>
            </a:r>
            <a:r>
              <a:rPr lang="en-US" sz="2000">
                <a:latin typeface="微软雅黑" panose="020B0503020204020204" charset="-122"/>
                <a:ea typeface="微软雅黑" panose="020B0503020204020204" charset="-122"/>
                <a:cs typeface="微软雅黑" panose="020B0503020204020204" charset="-122"/>
                <a:sym typeface="+mn-ea"/>
              </a:rPr>
              <a:t>:</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custDataLst>
              <p:tags r:id="rId1"/>
            </p:custDataLst>
          </p:nvPr>
        </p:nvSpPr>
        <p:spPr>
          <a:xfrm>
            <a:off x="508000" y="158559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酮式与烯醇式互变异构</a:t>
            </a:r>
            <a:endParaRPr lang="zh-CN" altLang="en-US" sz="2000" b="0">
              <a:latin typeface="微软雅黑" panose="020B0503020204020204" charset="-122"/>
              <a:ea typeface="微软雅黑" panose="020B0503020204020204" charset="-122"/>
              <a:cs typeface="微软雅黑" panose="020B0503020204020204" charset="-122"/>
            </a:endParaRPr>
          </a:p>
        </p:txBody>
      </p:sp>
      <p:grpSp>
        <p:nvGrpSpPr>
          <p:cNvPr id="9" name="组合 8"/>
          <p:cNvGrpSpPr/>
          <p:nvPr/>
        </p:nvGrpSpPr>
        <p:grpSpPr>
          <a:xfrm>
            <a:off x="2389505" y="2171065"/>
            <a:ext cx="8206740" cy="1153160"/>
            <a:chOff x="4082" y="6332"/>
            <a:chExt cx="12924" cy="1816"/>
          </a:xfrm>
        </p:grpSpPr>
        <p:grpSp>
          <p:nvGrpSpPr>
            <p:cNvPr id="8" name="组合 7"/>
            <p:cNvGrpSpPr/>
            <p:nvPr/>
          </p:nvGrpSpPr>
          <p:grpSpPr>
            <a:xfrm>
              <a:off x="4082" y="6332"/>
              <a:ext cx="6593" cy="1816"/>
              <a:chOff x="4082" y="6332"/>
              <a:chExt cx="6593" cy="1816"/>
            </a:xfrm>
          </p:grpSpPr>
          <p:pic>
            <p:nvPicPr>
              <p:cNvPr id="10" name="图片 9"/>
              <p:cNvPicPr/>
              <p:nvPr>
                <p:custDataLst>
                  <p:tags r:id="rId2"/>
                </p:custDataLst>
              </p:nvPr>
            </p:nvPicPr>
            <p:blipFill>
              <a:blip r:embed="rId3"/>
              <a:stretch>
                <a:fillRect/>
              </a:stretch>
            </p:blipFill>
            <p:spPr>
              <a:xfrm>
                <a:off x="4082" y="6332"/>
                <a:ext cx="2537" cy="1817"/>
              </a:xfrm>
              <a:prstGeom prst="rect">
                <a:avLst/>
              </a:prstGeom>
              <a:noFill/>
              <a:ln w="9525">
                <a:noFill/>
              </a:ln>
            </p:spPr>
          </p:pic>
          <p:pic>
            <p:nvPicPr>
              <p:cNvPr id="109" name="图片 108"/>
              <p:cNvPicPr/>
              <p:nvPr>
                <p:custDataLst>
                  <p:tags r:id="rId4"/>
                </p:custDataLst>
              </p:nvPr>
            </p:nvPicPr>
            <p:blipFill>
              <a:blip r:embed="rId5"/>
              <a:stretch>
                <a:fillRect/>
              </a:stretch>
            </p:blipFill>
            <p:spPr>
              <a:xfrm>
                <a:off x="6912" y="7148"/>
                <a:ext cx="1269" cy="590"/>
              </a:xfrm>
              <a:prstGeom prst="rect">
                <a:avLst/>
              </a:prstGeom>
              <a:noFill/>
              <a:ln w="9525">
                <a:noFill/>
              </a:ln>
            </p:spPr>
          </p:pic>
          <p:pic>
            <p:nvPicPr>
              <p:cNvPr id="110" name="图片 109"/>
              <p:cNvPicPr/>
              <p:nvPr>
                <p:custDataLst>
                  <p:tags r:id="rId6"/>
                </p:custDataLst>
              </p:nvPr>
            </p:nvPicPr>
            <p:blipFill>
              <a:blip r:embed="rId7"/>
              <a:stretch>
                <a:fillRect/>
              </a:stretch>
            </p:blipFill>
            <p:spPr>
              <a:xfrm>
                <a:off x="8375" y="6486"/>
                <a:ext cx="2300" cy="1663"/>
              </a:xfrm>
              <a:prstGeom prst="rect">
                <a:avLst/>
              </a:prstGeom>
              <a:noFill/>
              <a:ln w="9525">
                <a:noFill/>
              </a:ln>
            </p:spPr>
          </p:pic>
        </p:grpSp>
        <p:sp>
          <p:nvSpPr>
            <p:cNvPr id="11" name="文本框 10"/>
            <p:cNvSpPr txBox="1"/>
            <p:nvPr>
              <p:custDataLst>
                <p:tags r:id="rId8"/>
              </p:custDataLst>
            </p:nvPr>
          </p:nvSpPr>
          <p:spPr>
            <a:xfrm>
              <a:off x="9006" y="6674"/>
              <a:ext cx="8000" cy="1064"/>
            </a:xfrm>
            <a:prstGeom prst="rect">
              <a:avLst/>
            </a:prstGeom>
            <a:noFill/>
            <a:ln w="9525">
              <a:noFill/>
            </a:ln>
          </p:spPr>
          <p:txBody>
            <a:bodyPr>
              <a:spAutoFit/>
            </a:bodyPr>
            <a:p>
              <a:pPr indent="0" algn="ctr"/>
              <a:endParaRPr lang="en-US" b="0">
                <a:latin typeface="方正细等线_GBK" charset="0"/>
                <a:ea typeface="宋体" panose="02010600030101010101" pitchFamily="2" charset="-122"/>
                <a:cs typeface="Times New Roman" panose="02020603050405020304" charset="0"/>
              </a:endParaRPr>
            </a:p>
            <a:p>
              <a:pPr indent="0" algn="ctr"/>
              <a:r>
                <a:rPr lang="en-US" sz="2000" b="0">
                  <a:solidFill>
                    <a:schemeClr val="tx1"/>
                  </a:solidFill>
                  <a:latin typeface="微软雅黑" panose="020B0503020204020204" charset="-122"/>
                  <a:ea typeface="微软雅黑" panose="020B0503020204020204" charset="-122"/>
                  <a:cs typeface="微软雅黑" panose="020B0503020204020204" charset="-122"/>
                </a:rPr>
                <a:t>(R</a:t>
              </a:r>
              <a:r>
                <a:rPr lang="zh-CN" sz="2000" b="0">
                  <a:solidFill>
                    <a:schemeClr val="tx1"/>
                  </a:solidFill>
                  <a:latin typeface="微软雅黑" panose="020B0503020204020204" charset="-122"/>
                  <a:ea typeface="微软雅黑" panose="020B0503020204020204" charset="-122"/>
                  <a:cs typeface="微软雅黑" panose="020B0503020204020204" charset="-122"/>
                </a:rPr>
                <a:t>为烃基或氢原子</a:t>
              </a:r>
              <a:r>
                <a:rPr lang="en-US" sz="2000" b="0">
                  <a:solidFill>
                    <a:schemeClr val="tx1"/>
                  </a:solidFill>
                  <a:latin typeface="微软雅黑" panose="020B0503020204020204" charset="-122"/>
                  <a:ea typeface="微软雅黑" panose="020B0503020204020204" charset="-122"/>
                  <a:cs typeface="微软雅黑" panose="020B0503020204020204" charset="-122"/>
                </a:rPr>
                <a:t>)</a:t>
              </a:r>
              <a:endParaRPr lang="en-US"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11" name="文本框 110"/>
          <p:cNvSpPr txBox="1"/>
          <p:nvPr/>
        </p:nvSpPr>
        <p:spPr>
          <a:xfrm>
            <a:off x="626745" y="3634740"/>
            <a:ext cx="10735310" cy="2117090"/>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碱性条件下的互变平衡</a:t>
            </a:r>
            <a:r>
              <a:rPr lang="en-US" sz="2000" b="0">
                <a:latin typeface="微软雅黑" panose="020B0503020204020204" charset="-122"/>
                <a:ea typeface="微软雅黑" panose="020B0503020204020204" charset="-122"/>
                <a:cs typeface="微软雅黑" panose="020B0503020204020204" charset="-122"/>
              </a:rPr>
              <a:t>:OH</a:t>
            </a:r>
            <a:r>
              <a:rPr lang="en-US" sz="2000" b="0" baseline="3000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可以直接进攻</a:t>
            </a:r>
            <a:r>
              <a:rPr lang="en-US" sz="2000" b="0">
                <a:latin typeface="微软雅黑" panose="020B0503020204020204" charset="-122"/>
                <a:ea typeface="微软雅黑" panose="020B0503020204020204" charset="-122"/>
                <a:cs typeface="微软雅黑" panose="020B0503020204020204" charset="-122"/>
              </a:rPr>
              <a:t>α</a:t>
            </a:r>
            <a:r>
              <a:rPr lang="en-US" sz="2000" b="0">
                <a:latin typeface="微软雅黑" panose="020B0503020204020204" charset="-122"/>
                <a:ea typeface="微软雅黑" panose="020B0503020204020204" charset="-122"/>
                <a:cs typeface="微软雅黑" panose="020B0503020204020204" charset="-122"/>
              </a:rPr>
              <a:t>-H,</a:t>
            </a:r>
            <a:r>
              <a:rPr lang="zh-CN" sz="2000" b="0">
                <a:latin typeface="微软雅黑" panose="020B0503020204020204" charset="-122"/>
                <a:ea typeface="微软雅黑" panose="020B0503020204020204" charset="-122"/>
                <a:cs typeface="微软雅黑" panose="020B0503020204020204" charset="-122"/>
              </a:rPr>
              <a:t>形成碳负离子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碳负离子上的电荷转移到氧上形成烯醇负离子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烯醇负离子再与质子结合形成烯醇。</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27" name="image115.jpeg"/>
          <p:cNvPicPr>
            <a:picLocks noChangeAspect="1"/>
          </p:cNvPicPr>
          <p:nvPr>
            <p:custDataLst>
              <p:tags r:id="rId1"/>
            </p:custDataLst>
          </p:nvPr>
        </p:nvPicPr>
        <p:blipFill>
          <a:blip r:embed="rId2"/>
          <a:stretch>
            <a:fillRect/>
          </a:stretch>
        </p:blipFill>
        <p:spPr>
          <a:xfrm>
            <a:off x="3164840" y="4704080"/>
            <a:ext cx="5524500" cy="1479550"/>
          </a:xfrm>
          <a:prstGeom prst="rect">
            <a:avLst/>
          </a:prstGeom>
        </p:spPr>
      </p:pic>
      <p:sp>
        <p:nvSpPr>
          <p:cNvPr id="3" name="文本框 2"/>
          <p:cNvSpPr txBox="1"/>
          <p:nvPr/>
        </p:nvSpPr>
        <p:spPr>
          <a:xfrm>
            <a:off x="626745" y="968375"/>
            <a:ext cx="10734675" cy="1654175"/>
          </a:xfrm>
          <a:prstGeom prst="rect">
            <a:avLst/>
          </a:prstGeom>
          <a:noFill/>
        </p:spPr>
        <p:txBody>
          <a:bodyPr wrap="square" rtlCol="0" anchor="t">
            <a:noAutofit/>
          </a:bodyPr>
          <a:p>
            <a:pPr indent="0" fontAlgn="auto">
              <a:lnSpc>
                <a:spcPct val="150000"/>
              </a:lnSpc>
            </a:pPr>
            <a:r>
              <a:rPr lang="en-US" sz="2000">
                <a:latin typeface="微软雅黑" panose="020B0503020204020204" charset="-122"/>
                <a:ea typeface="微软雅黑" panose="020B0503020204020204" charset="-122"/>
                <a:cs typeface="微软雅黑" panose="020B0503020204020204" charset="-122"/>
                <a:sym typeface="+mn-ea"/>
              </a:rPr>
              <a:t>①</a:t>
            </a:r>
            <a:r>
              <a:rPr lang="zh-CN" sz="2000">
                <a:latin typeface="微软雅黑" panose="020B0503020204020204" charset="-122"/>
                <a:ea typeface="微软雅黑" panose="020B0503020204020204" charset="-122"/>
                <a:cs typeface="微软雅黑" panose="020B0503020204020204" charset="-122"/>
                <a:sym typeface="+mn-ea"/>
              </a:rPr>
              <a:t>酸性条件下的互变平衡</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羰基氧原子的电负性较大</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易与</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30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发生质子化</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质子化的羰基具有更强的吸电子效应</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增强了</a:t>
            </a:r>
            <a:r>
              <a:rPr lang="en-US" sz="2000">
                <a:latin typeface="微软雅黑" panose="020B0503020204020204" charset="-122"/>
                <a:ea typeface="微软雅黑" panose="020B0503020204020204" charset="-122"/>
                <a:cs typeface="微软雅黑" panose="020B0503020204020204" charset="-122"/>
                <a:sym typeface="+mn-ea"/>
              </a:rPr>
              <a:t>α-H</a:t>
            </a:r>
            <a:r>
              <a:rPr lang="zh-CN" sz="2000">
                <a:latin typeface="微软雅黑" panose="020B0503020204020204" charset="-122"/>
                <a:ea typeface="微软雅黑" panose="020B0503020204020204" charset="-122"/>
                <a:cs typeface="微软雅黑" panose="020B0503020204020204" charset="-122"/>
                <a:sym typeface="+mn-ea"/>
              </a:rPr>
              <a:t>的活性</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更容易形成烯醇。</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126" name="image114.jpeg"/>
          <p:cNvPicPr>
            <a:picLocks noChangeAspect="1"/>
          </p:cNvPicPr>
          <p:nvPr>
            <p:custDataLst>
              <p:tags r:id="rId3"/>
            </p:custDataLst>
          </p:nvPr>
        </p:nvPicPr>
        <p:blipFill>
          <a:blip r:embed="rId4"/>
          <a:stretch>
            <a:fillRect/>
          </a:stretch>
        </p:blipFill>
        <p:spPr>
          <a:xfrm>
            <a:off x="2162175" y="2258060"/>
            <a:ext cx="7506335" cy="11709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11" name="文本框 110"/>
          <p:cNvSpPr txBox="1"/>
          <p:nvPr/>
        </p:nvSpPr>
        <p:spPr>
          <a:xfrm>
            <a:off x="650875" y="123317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通过环状过渡态实现的分子内重排</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28" name="image116.jpeg"/>
          <p:cNvPicPr>
            <a:picLocks noChangeAspect="1"/>
          </p:cNvPicPr>
          <p:nvPr>
            <p:custDataLst>
              <p:tags r:id="rId1"/>
            </p:custDataLst>
          </p:nvPr>
        </p:nvPicPr>
        <p:blipFill>
          <a:blip r:embed="rId2"/>
          <a:stretch>
            <a:fillRect/>
          </a:stretch>
        </p:blipFill>
        <p:spPr>
          <a:xfrm>
            <a:off x="2465070" y="1899920"/>
            <a:ext cx="5833745" cy="30587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11" name="文本框 110"/>
          <p:cNvSpPr txBox="1"/>
          <p:nvPr/>
        </p:nvSpPr>
        <p:spPr>
          <a:xfrm>
            <a:off x="668655" y="103632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 (3)</a:t>
            </a:r>
            <a:r>
              <a:rPr lang="zh-CN" sz="2000" b="0">
                <a:latin typeface="微软雅黑" panose="020B0503020204020204" charset="-122"/>
                <a:ea typeface="微软雅黑" panose="020B0503020204020204" charset="-122"/>
                <a:cs typeface="微软雅黑" panose="020B0503020204020204" charset="-122"/>
              </a:rPr>
              <a:t>扩环反应</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29" name="image117.jpeg"/>
          <p:cNvPicPr>
            <a:picLocks noChangeAspect="1"/>
          </p:cNvPicPr>
          <p:nvPr>
            <p:custDataLst>
              <p:tags r:id="rId1"/>
            </p:custDataLst>
          </p:nvPr>
        </p:nvPicPr>
        <p:blipFill>
          <a:blip r:embed="rId2"/>
          <a:stretch>
            <a:fillRect/>
          </a:stretch>
        </p:blipFill>
        <p:spPr>
          <a:xfrm>
            <a:off x="1864360" y="1629410"/>
            <a:ext cx="7099935" cy="1026160"/>
          </a:xfrm>
          <a:prstGeom prst="rect">
            <a:avLst/>
          </a:prstGeom>
        </p:spPr>
      </p:pic>
      <p:sp>
        <p:nvSpPr>
          <p:cNvPr id="3" name="文本框 2"/>
          <p:cNvSpPr txBox="1"/>
          <p:nvPr/>
        </p:nvSpPr>
        <p:spPr>
          <a:xfrm>
            <a:off x="770255" y="295910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缩环反应</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30" name="image118.jpeg"/>
          <p:cNvPicPr>
            <a:picLocks noChangeAspect="1"/>
          </p:cNvPicPr>
          <p:nvPr>
            <p:custDataLst>
              <p:tags r:id="rId3"/>
            </p:custDataLst>
          </p:nvPr>
        </p:nvPicPr>
        <p:blipFill>
          <a:blip r:embed="rId4"/>
          <a:stretch>
            <a:fillRect/>
          </a:stretch>
        </p:blipFill>
        <p:spPr>
          <a:xfrm>
            <a:off x="2106295" y="3436620"/>
            <a:ext cx="6774815" cy="18992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P204</a:t>
            </a:r>
            <a:endParaRPr lang="en-US" altLang="zh-CN" sz="2000">
              <a:solidFill>
                <a:schemeClr val="bg1"/>
              </a:solidFill>
              <a:latin typeface="微软雅黑W10 Bold" charset="0"/>
              <a:ea typeface="微软雅黑W10 Bold" charset="0"/>
            </a:endParaRPr>
          </a:p>
        </p:txBody>
      </p:sp>
      <p:sp>
        <p:nvSpPr>
          <p:cNvPr id="5" name="文本框 4"/>
          <p:cNvSpPr txBox="1"/>
          <p:nvPr/>
        </p:nvSpPr>
        <p:spPr>
          <a:xfrm>
            <a:off x="763905" y="3985260"/>
            <a:ext cx="10092055" cy="860425"/>
          </a:xfrm>
          <a:prstGeom prst="rect">
            <a:avLst/>
          </a:prstGeom>
          <a:noFill/>
        </p:spPr>
        <p:txBody>
          <a:bodyPr wrap="square" rtlCol="0" anchor="t">
            <a:spAutoFit/>
          </a:bodyPr>
          <a:p>
            <a:pPr indent="0">
              <a:lnSpc>
                <a:spcPct val="150000"/>
              </a:lnSpc>
            </a:pPr>
            <a:endParaRPr lang="zh-CN" sz="2000" b="1">
              <a:latin typeface="微软雅黑" panose="020B0503020204020204" charset="-122"/>
              <a:ea typeface="微软雅黑" panose="020B0503020204020204" charset="-122"/>
              <a:cs typeface="微软雅黑" panose="020B0503020204020204" charset="-122"/>
              <a:sym typeface="+mn-ea"/>
            </a:endParaRPr>
          </a:p>
          <a:p>
            <a:endParaRPr lang="zh-CN" altLang="en-US" sz="2000" b="1">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11" name="文本框 110"/>
          <p:cNvSpPr txBox="1"/>
          <p:nvPr/>
        </p:nvSpPr>
        <p:spPr>
          <a:xfrm>
            <a:off x="561340" y="1090295"/>
            <a:ext cx="5080000" cy="460375"/>
          </a:xfrm>
          <a:prstGeom prst="rect">
            <a:avLst/>
          </a:prstGeom>
          <a:noFill/>
          <a:ln w="9525">
            <a:noFill/>
          </a:ln>
        </p:spPr>
        <p:txBody>
          <a:bodyPr>
            <a:spAutoFit/>
          </a:bodyPr>
          <a:p>
            <a:pPr indent="0"/>
            <a:r>
              <a:rPr lang="en-US" sz="2400" b="0">
                <a:solidFill>
                  <a:srgbClr val="FF0000"/>
                </a:solidFill>
                <a:latin typeface="微软雅黑" panose="020B0503020204020204" charset="-122"/>
                <a:ea typeface="微软雅黑" panose="020B0503020204020204" charset="-122"/>
                <a:cs typeface="微软雅黑" panose="020B0503020204020204" charset="-122"/>
              </a:rPr>
              <a:t> </a:t>
            </a:r>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5</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80720" y="1621790"/>
            <a:ext cx="11247755" cy="741680"/>
          </a:xfrm>
          <a:prstGeom prst="rect">
            <a:avLst/>
          </a:prstGeom>
          <a:noFill/>
          <a:ln w="9525">
            <a:noFill/>
          </a:ln>
        </p:spPr>
        <p:txBody>
          <a:bodyPr>
            <a:no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山东</a:t>
            </a:r>
            <a:r>
              <a:rPr lang="en-US" sz="2000" b="0">
                <a:latin typeface="微软雅黑" panose="020B0503020204020204" charset="-122"/>
                <a:ea typeface="微软雅黑" panose="020B0503020204020204" charset="-122"/>
                <a:cs typeface="微软雅黑" panose="020B0503020204020204" charset="-122"/>
              </a:rPr>
              <a:t>2023</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12,4</a:t>
            </a:r>
            <a:r>
              <a:rPr lang="zh-CN" sz="2000" b="0">
                <a:latin typeface="微软雅黑" panose="020B0503020204020204" charset="-122"/>
                <a:ea typeface="微软雅黑" panose="020B0503020204020204" charset="-122"/>
                <a:cs typeface="微软雅黑" panose="020B0503020204020204" charset="-122"/>
              </a:rPr>
              <a:t>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有机物</a:t>
            </a:r>
            <a:r>
              <a:rPr lang="en-US" sz="2000" b="0">
                <a:latin typeface="微软雅黑" panose="020B0503020204020204" charset="-122"/>
                <a:ea typeface="微软雅黑" panose="020B0503020204020204" charset="-122"/>
                <a:cs typeface="微软雅黑" panose="020B0503020204020204" charset="-122"/>
              </a:rPr>
              <a:t>X→Y</a:t>
            </a:r>
            <a:r>
              <a:rPr lang="zh-CN" sz="2000" b="0">
                <a:latin typeface="微软雅黑" panose="020B0503020204020204" charset="-122"/>
                <a:ea typeface="微软雅黑" panose="020B0503020204020204" charset="-122"/>
                <a:cs typeface="微软雅黑" panose="020B0503020204020204" charset="-122"/>
              </a:rPr>
              <a:t>的异构化反应如图所示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下列说法错误的是</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32" name="image120.jpeg"/>
          <p:cNvPicPr>
            <a:picLocks noChangeAspect="1"/>
          </p:cNvPicPr>
          <p:nvPr>
            <p:custDataLst>
              <p:tags r:id="rId1"/>
            </p:custDataLst>
          </p:nvPr>
        </p:nvPicPr>
        <p:blipFill>
          <a:blip r:embed="rId2"/>
          <a:stretch>
            <a:fillRect/>
          </a:stretch>
        </p:blipFill>
        <p:spPr>
          <a:xfrm>
            <a:off x="3984625" y="2212340"/>
            <a:ext cx="2571115" cy="1543050"/>
          </a:xfrm>
          <a:prstGeom prst="rect">
            <a:avLst/>
          </a:prstGeom>
        </p:spPr>
      </p:pic>
      <p:sp>
        <p:nvSpPr>
          <p:cNvPr id="4" name="文本框 3"/>
          <p:cNvSpPr txBox="1"/>
          <p:nvPr/>
        </p:nvSpPr>
        <p:spPr>
          <a:xfrm>
            <a:off x="763905" y="3755390"/>
            <a:ext cx="9318625" cy="193802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依据红外光谱可确定</a:t>
            </a:r>
            <a:r>
              <a:rPr lang="en-US" sz="2000" b="0">
                <a:latin typeface="微软雅黑" panose="020B0503020204020204" charset="-122"/>
                <a:ea typeface="微软雅黑" panose="020B0503020204020204" charset="-122"/>
                <a:cs typeface="微软雅黑" panose="020B0503020204020204" charset="-122"/>
              </a:rPr>
              <a:t>X</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Y</a:t>
            </a:r>
            <a:r>
              <a:rPr lang="zh-CN" sz="2000" b="0">
                <a:latin typeface="微软雅黑" panose="020B0503020204020204" charset="-122"/>
                <a:ea typeface="微软雅黑" panose="020B0503020204020204" charset="-122"/>
                <a:cs typeface="微软雅黑" panose="020B0503020204020204" charset="-122"/>
              </a:rPr>
              <a:t>存在不同的官能团</a:t>
            </a:r>
            <a:r>
              <a:rPr lang="en-US" sz="2000" b="0">
                <a:latin typeface="微软雅黑" panose="020B0503020204020204" charset="-122"/>
                <a:ea typeface="微软雅黑" panose="020B0503020204020204" charset="-122"/>
                <a:cs typeface="微软雅黑" panose="020B0503020204020204" charset="-122"/>
              </a:rPr>
              <a:t>B.</a:t>
            </a:r>
            <a:r>
              <a:rPr lang="zh-CN" sz="2000" b="0">
                <a:latin typeface="微软雅黑" panose="020B0503020204020204" charset="-122"/>
                <a:ea typeface="微软雅黑" panose="020B0503020204020204" charset="-122"/>
                <a:cs typeface="微软雅黑" panose="020B0503020204020204" charset="-122"/>
              </a:rPr>
              <a:t>除氢原子外</a:t>
            </a:r>
            <a:r>
              <a:rPr lang="en-US" sz="2000" b="0">
                <a:latin typeface="微软雅黑" panose="020B0503020204020204" charset="-122"/>
                <a:ea typeface="微软雅黑" panose="020B0503020204020204" charset="-122"/>
                <a:cs typeface="微软雅黑" panose="020B0503020204020204" charset="-122"/>
              </a:rPr>
              <a:t>,X</a:t>
            </a:r>
            <a:r>
              <a:rPr lang="zh-CN" sz="2000" b="0">
                <a:latin typeface="微软雅黑" panose="020B0503020204020204" charset="-122"/>
                <a:ea typeface="微软雅黑" panose="020B0503020204020204" charset="-122"/>
                <a:cs typeface="微软雅黑" panose="020B0503020204020204" charset="-122"/>
              </a:rPr>
              <a:t>中其他原子可能共平面</a:t>
            </a:r>
            <a:r>
              <a:rPr lang="en-US" sz="2000" b="0">
                <a:latin typeface="微软雅黑" panose="020B0503020204020204" charset="-122"/>
                <a:ea typeface="微软雅黑" panose="020B0503020204020204" charset="-122"/>
                <a:cs typeface="微软雅黑" panose="020B0503020204020204" charset="-122"/>
              </a:rPr>
              <a:t>C.</a:t>
            </a:r>
            <a:r>
              <a:rPr lang="zh-CN" sz="2000" b="0">
                <a:latin typeface="微软雅黑" panose="020B0503020204020204" charset="-122"/>
                <a:ea typeface="微软雅黑" panose="020B0503020204020204" charset="-122"/>
                <a:cs typeface="微软雅黑" panose="020B0503020204020204" charset="-122"/>
              </a:rPr>
              <a:t>含醛基和碳碳双键且有手性碳原子的</a:t>
            </a:r>
            <a:r>
              <a:rPr lang="en-US" sz="2000" b="0">
                <a:latin typeface="微软雅黑" panose="020B0503020204020204" charset="-122"/>
                <a:ea typeface="微软雅黑" panose="020B0503020204020204" charset="-122"/>
                <a:cs typeface="微软雅黑" panose="020B0503020204020204" charset="-122"/>
              </a:rPr>
              <a:t>Y</a:t>
            </a:r>
            <a:r>
              <a:rPr lang="zh-CN" sz="2000" b="0">
                <a:latin typeface="微软雅黑" panose="020B0503020204020204" charset="-122"/>
                <a:ea typeface="微软雅黑" panose="020B0503020204020204" charset="-122"/>
                <a:cs typeface="微软雅黑" panose="020B0503020204020204" charset="-122"/>
              </a:rPr>
              <a:t>的同分异构体有</a:t>
            </a: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种</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不考虑立体异构</a:t>
            </a:r>
            <a:r>
              <a:rPr lang="en-US" sz="2000" b="0">
                <a:latin typeface="微软雅黑" panose="020B0503020204020204" charset="-122"/>
                <a:ea typeface="微软雅黑" panose="020B0503020204020204" charset="-122"/>
                <a:cs typeface="微软雅黑" panose="020B0503020204020204" charset="-122"/>
              </a:rPr>
              <a:t>)D.</a:t>
            </a:r>
            <a:r>
              <a:rPr lang="zh-CN" sz="2000" b="0">
                <a:latin typeface="微软雅黑" panose="020B0503020204020204" charset="-122"/>
                <a:ea typeface="微软雅黑" panose="020B0503020204020204" charset="-122"/>
                <a:cs typeface="微软雅黑" panose="020B0503020204020204" charset="-122"/>
              </a:rPr>
              <a:t>类比上述反应</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3"/>
          <a:stretch>
            <a:fillRect/>
          </a:stretch>
        </p:blipFill>
        <p:spPr>
          <a:xfrm>
            <a:off x="2837180" y="5298440"/>
            <a:ext cx="788035" cy="666750"/>
          </a:xfrm>
          <a:prstGeom prst="rect">
            <a:avLst/>
          </a:prstGeom>
          <a:noFill/>
          <a:ln w="9525">
            <a:noFill/>
          </a:ln>
        </p:spPr>
      </p:pic>
      <p:sp>
        <p:nvSpPr>
          <p:cNvPr id="112" name="文本框 111"/>
          <p:cNvSpPr txBox="1"/>
          <p:nvPr/>
        </p:nvSpPr>
        <p:spPr>
          <a:xfrm>
            <a:off x="3764915" y="5294947"/>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书宋_GBK" charset="0"/>
              </a:rPr>
              <a:t>的异构化产物可发生银镜反应和加聚反应</a:t>
            </a:r>
            <a:endParaRPr lang="zh-CN" altLang="en-US" sz="2000" b="0">
              <a:latin typeface="微软雅黑" panose="020B0503020204020204" charset="-122"/>
              <a:ea typeface="微软雅黑" panose="020B0503020204020204" charset="-122"/>
              <a:cs typeface="方正书宋_GBK" charset="0"/>
            </a:endParaRPr>
          </a:p>
        </p:txBody>
      </p:sp>
      <p:sp>
        <p:nvSpPr>
          <p:cNvPr id="8" name="文本框 7"/>
          <p:cNvSpPr txBox="1"/>
          <p:nvPr/>
        </p:nvSpPr>
        <p:spPr>
          <a:xfrm>
            <a:off x="9103995" y="1687195"/>
            <a:ext cx="4064000" cy="398780"/>
          </a:xfrm>
          <a:prstGeom prst="rect">
            <a:avLst/>
          </a:prstGeom>
          <a:noFill/>
        </p:spPr>
        <p:txBody>
          <a:bodyPr wrap="square" rtlCol="0">
            <a:spAutoFit/>
          </a:bodyPr>
          <a:p>
            <a:r>
              <a:rPr lang="zh-CN" altLang="en-US" sz="2000">
                <a:solidFill>
                  <a:srgbClr val="FF0000"/>
                </a:solidFill>
                <a:latin typeface="微软雅黑" panose="020B0503020204020204" charset="-122"/>
                <a:ea typeface="微软雅黑" panose="020B0503020204020204" charset="-122"/>
              </a:rPr>
              <a:t>C</a:t>
            </a:r>
            <a:endParaRPr lang="zh-CN" altLang="en-US" sz="2000">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5" grpId="1"/>
      <p:bldP spid="8" grpId="0"/>
      <p:bldP spid="8"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 name="文本框 234"/>
          <p:cNvSpPr txBox="1"/>
          <p:nvPr/>
        </p:nvSpPr>
        <p:spPr>
          <a:xfrm>
            <a:off x="1819910" y="2552700"/>
            <a:ext cx="10969625" cy="1753235"/>
          </a:xfrm>
          <a:prstGeom prst="rect">
            <a:avLst/>
          </a:prstGeom>
          <a:noFill/>
          <a:ln w="9525">
            <a:noFill/>
          </a:ln>
        </p:spPr>
        <p:txBody>
          <a:bodyPr wrap="square">
            <a:spAutoFit/>
          </a:bodyPr>
          <a:p>
            <a:pPr indent="0">
              <a:lnSpc>
                <a:spcPct val="150000"/>
              </a:lnSpc>
            </a:pPr>
            <a:r>
              <a:rPr sz="3600" b="1">
                <a:latin typeface="微软雅黑" panose="020B0503020204020204" charset="-122"/>
                <a:ea typeface="微软雅黑" panose="020B0503020204020204" charset="-122"/>
                <a:cs typeface="微软雅黑" panose="020B0503020204020204" charset="-122"/>
              </a:rPr>
              <a:t>知识梳理　</a:t>
            </a:r>
            <a:endParaRPr sz="3600" b="1">
              <a:latin typeface="微软雅黑" panose="020B0503020204020204" charset="-122"/>
              <a:ea typeface="微软雅黑" panose="020B0503020204020204" charset="-122"/>
              <a:cs typeface="微软雅黑" panose="020B0503020204020204" charset="-122"/>
            </a:endParaRPr>
          </a:p>
          <a:p>
            <a:pPr indent="0">
              <a:lnSpc>
                <a:spcPct val="150000"/>
              </a:lnSpc>
            </a:pPr>
            <a:r>
              <a:rPr sz="3600" b="1">
                <a:latin typeface="微软雅黑" panose="020B0503020204020204" charset="-122"/>
                <a:ea typeface="微软雅黑" panose="020B0503020204020204" charset="-122"/>
                <a:cs typeface="微软雅黑" panose="020B0503020204020204" charset="-122"/>
              </a:rPr>
              <a:t>构建体系</a:t>
            </a:r>
            <a:endParaRPr sz="3600" b="1">
              <a:latin typeface="微软雅黑" panose="020B0503020204020204" charset="-122"/>
              <a:ea typeface="微软雅黑" panose="020B0503020204020204" charset="-122"/>
              <a:cs typeface="微软雅黑" panose="020B0503020204020204" charset="-122"/>
            </a:endParaRPr>
          </a:p>
        </p:txBody>
      </p:sp>
      <p:pic>
        <p:nvPicPr>
          <p:cNvPr id="25" name="image13.jpeg"/>
          <p:cNvPicPr>
            <a:picLocks noChangeAspect="1"/>
          </p:cNvPicPr>
          <p:nvPr>
            <p:custDataLst>
              <p:tags r:id="rId1"/>
            </p:custDataLst>
          </p:nvPr>
        </p:nvPicPr>
        <p:blipFill>
          <a:blip r:embed="rId2"/>
          <a:stretch>
            <a:fillRect/>
          </a:stretch>
        </p:blipFill>
        <p:spPr>
          <a:xfrm>
            <a:off x="4234815" y="961390"/>
            <a:ext cx="6047740" cy="54140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P204</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12" name="文本框 111"/>
          <p:cNvSpPr txBox="1"/>
          <p:nvPr/>
        </p:nvSpPr>
        <p:spPr>
          <a:xfrm>
            <a:off x="487680" y="946785"/>
            <a:ext cx="11031855" cy="2065655"/>
          </a:xfrm>
          <a:prstGeom prst="rect">
            <a:avLst/>
          </a:prstGeom>
          <a:noFill/>
          <a:ln w="9525">
            <a:noFill/>
          </a:ln>
        </p:spPr>
        <p:txBody>
          <a:bodyPr>
            <a:no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【解析】红外光谱可用于确定有机物中的官能团或化学键</a:t>
            </a:r>
            <a:r>
              <a:rPr lang="en-US" sz="2000" b="0">
                <a:latin typeface="微软雅黑" panose="020B0503020204020204" charset="-122"/>
                <a:ea typeface="微软雅黑" panose="020B0503020204020204" charset="-122"/>
                <a:cs typeface="微软雅黑" panose="020B0503020204020204" charset="-122"/>
              </a:rPr>
              <a:t>,X</a:t>
            </a:r>
            <a:r>
              <a:rPr lang="zh-CN" sz="2000" b="0">
                <a:latin typeface="微软雅黑" panose="020B0503020204020204" charset="-122"/>
                <a:ea typeface="微软雅黑" panose="020B0503020204020204" charset="-122"/>
                <a:cs typeface="微软雅黑" panose="020B0503020204020204" charset="-122"/>
              </a:rPr>
              <a:t>中含醚键</a:t>
            </a:r>
            <a:r>
              <a:rPr lang="en-US" sz="2000" b="0">
                <a:latin typeface="微软雅黑" panose="020B0503020204020204" charset="-122"/>
                <a:ea typeface="微软雅黑" panose="020B0503020204020204" charset="-122"/>
                <a:cs typeface="微软雅黑" panose="020B0503020204020204" charset="-122"/>
              </a:rPr>
              <a:t>,Y</a:t>
            </a:r>
            <a:r>
              <a:rPr lang="zh-CN" sz="2000" b="0">
                <a:latin typeface="微软雅黑" panose="020B0503020204020204" charset="-122"/>
                <a:ea typeface="微软雅黑" panose="020B0503020204020204" charset="-122"/>
                <a:cs typeface="微软雅黑" panose="020B0503020204020204" charset="-122"/>
              </a:rPr>
              <a:t>中含羰基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依据红外光谱可确定</a:t>
            </a:r>
            <a:r>
              <a:rPr lang="en-US" sz="2000" b="0">
                <a:latin typeface="微软雅黑" panose="020B0503020204020204" charset="-122"/>
                <a:ea typeface="微软雅黑" panose="020B0503020204020204" charset="-122"/>
                <a:cs typeface="微软雅黑" panose="020B0503020204020204" charset="-122"/>
              </a:rPr>
              <a:t>X</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Y</a:t>
            </a:r>
            <a:r>
              <a:rPr lang="zh-CN" sz="2000" b="0">
                <a:latin typeface="微软雅黑" panose="020B0503020204020204" charset="-122"/>
                <a:ea typeface="微软雅黑" panose="020B0503020204020204" charset="-122"/>
                <a:cs typeface="微软雅黑" panose="020B0503020204020204" charset="-122"/>
              </a:rPr>
              <a:t>存在不同的官能团</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碳碳双键及与其直接相连的原子共面</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且单键可旋转</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则可通过旋转单键使</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个碳碳双键所在平面重合</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故</a:t>
            </a:r>
            <a:r>
              <a:rPr lang="en-US" sz="2000" b="0">
                <a:latin typeface="微软雅黑" panose="020B0503020204020204" charset="-122"/>
                <a:ea typeface="微软雅黑" panose="020B0503020204020204" charset="-122"/>
                <a:cs typeface="微软雅黑" panose="020B0503020204020204" charset="-122"/>
              </a:rPr>
              <a:t>X</a:t>
            </a:r>
            <a:r>
              <a:rPr lang="zh-CN" sz="2000" b="0">
                <a:latin typeface="微软雅黑" panose="020B0503020204020204" charset="-122"/>
                <a:ea typeface="微软雅黑" panose="020B0503020204020204" charset="-122"/>
                <a:cs typeface="微软雅黑" panose="020B0503020204020204" charset="-122"/>
              </a:rPr>
              <a:t>中除氢原子外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其他原子可能共面</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含有醛基、碳碳双键且含有手性碳原子的</a:t>
            </a:r>
            <a:r>
              <a:rPr lang="en-US" sz="2000" b="0">
                <a:latin typeface="微软雅黑" panose="020B0503020204020204" charset="-122"/>
                <a:ea typeface="微软雅黑" panose="020B0503020204020204" charset="-122"/>
                <a:cs typeface="微软雅黑" panose="020B0503020204020204" charset="-122"/>
              </a:rPr>
              <a:t>Y</a:t>
            </a:r>
            <a:r>
              <a:rPr lang="zh-CN" sz="2000" b="0">
                <a:latin typeface="微软雅黑" panose="020B0503020204020204" charset="-122"/>
                <a:ea typeface="微软雅黑" panose="020B0503020204020204" charset="-122"/>
                <a:cs typeface="微软雅黑" panose="020B0503020204020204" charset="-122"/>
              </a:rPr>
              <a:t>的同分异构体共</a:t>
            </a:r>
            <a:r>
              <a:rPr lang="en-US" sz="2000" b="0">
                <a:latin typeface="微软雅黑" panose="020B0503020204020204" charset="-122"/>
                <a:ea typeface="微软雅黑" panose="020B0503020204020204" charset="-122"/>
                <a:cs typeface="微软雅黑" panose="020B0503020204020204" charset="-122"/>
              </a:rPr>
              <a:t>5</a:t>
            </a:r>
            <a:r>
              <a:rPr lang="zh-CN" sz="2000" b="0">
                <a:latin typeface="微软雅黑" panose="020B0503020204020204" charset="-122"/>
                <a:ea typeface="微软雅黑" panose="020B0503020204020204" charset="-122"/>
                <a:cs typeface="微软雅黑" panose="020B0503020204020204" charset="-122"/>
              </a:rPr>
              <a:t>种</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结构如下</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34" name="image122.jpeg" descr="source:si_idm1045022576;FounderCES"/>
          <p:cNvPicPr>
            <a:picLocks noChangeAspect="1"/>
          </p:cNvPicPr>
          <p:nvPr>
            <p:custDataLst>
              <p:tags r:id="rId1"/>
            </p:custDataLst>
          </p:nvPr>
        </p:nvPicPr>
        <p:blipFill>
          <a:blip r:embed="rId2"/>
          <a:stretch>
            <a:fillRect/>
          </a:stretch>
        </p:blipFill>
        <p:spPr>
          <a:xfrm>
            <a:off x="7376160" y="2330450"/>
            <a:ext cx="2439035" cy="786765"/>
          </a:xfrm>
          <a:prstGeom prst="rect">
            <a:avLst/>
          </a:prstGeom>
        </p:spPr>
      </p:pic>
      <p:pic>
        <p:nvPicPr>
          <p:cNvPr id="135" name="image123.jpeg" descr="source:si_idm1045010544;FounderCES"/>
          <p:cNvPicPr>
            <a:picLocks noChangeAspect="1"/>
          </p:cNvPicPr>
          <p:nvPr>
            <p:custDataLst>
              <p:tags r:id="rId3"/>
            </p:custDataLst>
          </p:nvPr>
        </p:nvPicPr>
        <p:blipFill>
          <a:blip r:embed="rId4"/>
          <a:stretch>
            <a:fillRect/>
          </a:stretch>
        </p:blipFill>
        <p:spPr>
          <a:xfrm>
            <a:off x="725805" y="3117215"/>
            <a:ext cx="2647950" cy="765175"/>
          </a:xfrm>
          <a:prstGeom prst="rect">
            <a:avLst/>
          </a:prstGeom>
        </p:spPr>
      </p:pic>
      <p:sp>
        <p:nvSpPr>
          <p:cNvPr id="3" name="文本框 2"/>
          <p:cNvSpPr txBox="1"/>
          <p:nvPr/>
        </p:nvSpPr>
        <p:spPr>
          <a:xfrm>
            <a:off x="3255010" y="3244850"/>
            <a:ext cx="5080000" cy="368300"/>
          </a:xfrm>
          <a:prstGeom prst="rect">
            <a:avLst/>
          </a:prstGeom>
          <a:noFill/>
          <a:ln w="9525">
            <a:noFill/>
          </a:ln>
        </p:spPr>
        <p:txBody>
          <a:bodyPr>
            <a:spAutoFit/>
          </a:bodyPr>
          <a:p>
            <a:pPr indent="0"/>
            <a:r>
              <a:rPr lang="zh-CN" b="0">
                <a:cs typeface="方正书宋_GBK" charset="0"/>
              </a:rPr>
              <a:t>、</a:t>
            </a:r>
            <a:endParaRPr lang="zh-CN" altLang="en-US" b="0">
              <a:cs typeface="方正书宋_GBK" charset="0"/>
            </a:endParaRPr>
          </a:p>
        </p:txBody>
      </p:sp>
      <p:pic>
        <p:nvPicPr>
          <p:cNvPr id="136" name="image124.jpeg" descr="source:si_idm1045000944;FounderCES"/>
          <p:cNvPicPr>
            <a:picLocks noChangeAspect="1"/>
          </p:cNvPicPr>
          <p:nvPr>
            <p:custDataLst>
              <p:tags r:id="rId5"/>
            </p:custDataLst>
          </p:nvPr>
        </p:nvPicPr>
        <p:blipFill>
          <a:blip r:embed="rId6"/>
          <a:stretch>
            <a:fillRect/>
          </a:stretch>
        </p:blipFill>
        <p:spPr>
          <a:xfrm>
            <a:off x="3592830" y="2894965"/>
            <a:ext cx="1818640" cy="982980"/>
          </a:xfrm>
          <a:prstGeom prst="rect">
            <a:avLst/>
          </a:prstGeom>
        </p:spPr>
      </p:pic>
      <p:sp>
        <p:nvSpPr>
          <p:cNvPr id="4" name="文本框 3"/>
          <p:cNvSpPr txBox="1"/>
          <p:nvPr/>
        </p:nvSpPr>
        <p:spPr>
          <a:xfrm>
            <a:off x="5294630" y="3244850"/>
            <a:ext cx="5080000" cy="368300"/>
          </a:xfrm>
          <a:prstGeom prst="rect">
            <a:avLst/>
          </a:prstGeom>
          <a:noFill/>
          <a:ln w="9525">
            <a:noFill/>
          </a:ln>
        </p:spPr>
        <p:txBody>
          <a:bodyPr>
            <a:spAutoFit/>
          </a:bodyPr>
          <a:p>
            <a:pPr indent="0"/>
            <a:r>
              <a:rPr lang="zh-CN" b="0">
                <a:cs typeface="方正书宋_GBK" charset="0"/>
              </a:rPr>
              <a:t>、</a:t>
            </a:r>
            <a:endParaRPr lang="zh-CN" altLang="en-US" b="0">
              <a:cs typeface="方正书宋_GBK" charset="0"/>
            </a:endParaRPr>
          </a:p>
        </p:txBody>
      </p:sp>
      <p:pic>
        <p:nvPicPr>
          <p:cNvPr id="137" name="image125.jpeg" descr="source:si_idm953820576;FounderCES"/>
          <p:cNvPicPr>
            <a:picLocks noChangeAspect="1"/>
          </p:cNvPicPr>
          <p:nvPr>
            <p:custDataLst>
              <p:tags r:id="rId7"/>
            </p:custDataLst>
          </p:nvPr>
        </p:nvPicPr>
        <p:blipFill>
          <a:blip r:embed="rId8"/>
          <a:stretch>
            <a:fillRect/>
          </a:stretch>
        </p:blipFill>
        <p:spPr>
          <a:xfrm>
            <a:off x="5535295" y="3012440"/>
            <a:ext cx="2408555" cy="870585"/>
          </a:xfrm>
          <a:prstGeom prst="rect">
            <a:avLst/>
          </a:prstGeom>
        </p:spPr>
      </p:pic>
      <p:sp>
        <p:nvSpPr>
          <p:cNvPr id="7" name="文本框 6"/>
          <p:cNvSpPr txBox="1"/>
          <p:nvPr/>
        </p:nvSpPr>
        <p:spPr>
          <a:xfrm>
            <a:off x="7782560" y="3244850"/>
            <a:ext cx="5080000" cy="368300"/>
          </a:xfrm>
          <a:prstGeom prst="rect">
            <a:avLst/>
          </a:prstGeom>
          <a:noFill/>
          <a:ln w="9525">
            <a:noFill/>
          </a:ln>
        </p:spPr>
        <p:txBody>
          <a:bodyPr>
            <a:spAutoFit/>
          </a:bodyPr>
          <a:p>
            <a:pPr indent="0"/>
            <a:r>
              <a:rPr lang="zh-CN" b="0">
                <a:cs typeface="方正书宋_GBK" charset="0"/>
              </a:rPr>
              <a:t>、</a:t>
            </a:r>
            <a:endParaRPr lang="zh-CN" altLang="en-US" b="0">
              <a:cs typeface="方正书宋_GBK" charset="0"/>
            </a:endParaRPr>
          </a:p>
        </p:txBody>
      </p:sp>
      <p:pic>
        <p:nvPicPr>
          <p:cNvPr id="138" name="image126.jpeg" descr="source:si_idm953819168;FounderCES"/>
          <p:cNvPicPr>
            <a:picLocks noChangeAspect="1"/>
          </p:cNvPicPr>
          <p:nvPr>
            <p:custDataLst>
              <p:tags r:id="rId9"/>
            </p:custDataLst>
          </p:nvPr>
        </p:nvPicPr>
        <p:blipFill>
          <a:blip r:embed="rId10"/>
          <a:stretch>
            <a:fillRect/>
          </a:stretch>
        </p:blipFill>
        <p:spPr>
          <a:xfrm>
            <a:off x="8213090" y="3117215"/>
            <a:ext cx="2731770" cy="760095"/>
          </a:xfrm>
          <a:prstGeom prst="rect">
            <a:avLst/>
          </a:prstGeom>
        </p:spPr>
      </p:pic>
      <p:sp>
        <p:nvSpPr>
          <p:cNvPr id="8" name="文本框 7"/>
          <p:cNvSpPr txBox="1"/>
          <p:nvPr/>
        </p:nvSpPr>
        <p:spPr>
          <a:xfrm>
            <a:off x="632460" y="3912870"/>
            <a:ext cx="11362055" cy="66992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标记的为手性碳原子</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参考</a:t>
            </a:r>
            <a:r>
              <a:rPr lang="en-US" sz="2000" b="0">
                <a:latin typeface="微软雅黑" panose="020B0503020204020204" charset="-122"/>
                <a:ea typeface="微软雅黑" panose="020B0503020204020204" charset="-122"/>
                <a:cs typeface="微软雅黑" panose="020B0503020204020204" charset="-122"/>
              </a:rPr>
              <a:t>X→Y</a:t>
            </a:r>
            <a:r>
              <a:rPr lang="zh-CN" sz="2000" b="0">
                <a:latin typeface="微软雅黑" panose="020B0503020204020204" charset="-122"/>
                <a:ea typeface="微软雅黑" panose="020B0503020204020204" charset="-122"/>
                <a:cs typeface="微软雅黑" panose="020B0503020204020204" charset="-122"/>
              </a:rPr>
              <a:t>的异构化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对原子进行编号可得</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9" name="图片 8"/>
          <p:cNvPicPr/>
          <p:nvPr/>
        </p:nvPicPr>
        <p:blipFill>
          <a:blip r:embed="rId11"/>
          <a:stretch>
            <a:fillRect/>
          </a:stretch>
        </p:blipFill>
        <p:spPr>
          <a:xfrm>
            <a:off x="9021445" y="4124325"/>
            <a:ext cx="2105660" cy="629285"/>
          </a:xfrm>
          <a:prstGeom prst="rect">
            <a:avLst/>
          </a:prstGeom>
          <a:noFill/>
          <a:ln w="9525">
            <a:noFill/>
          </a:ln>
        </p:spPr>
      </p:pic>
      <p:sp>
        <p:nvSpPr>
          <p:cNvPr id="113" name="文本框 112"/>
          <p:cNvSpPr txBox="1"/>
          <p:nvPr/>
        </p:nvSpPr>
        <p:spPr>
          <a:xfrm>
            <a:off x="632460" y="4772025"/>
            <a:ext cx="904303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异构化产物含醛基和碳碳双键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可发生银镜反应和加聚反应</a:t>
            </a: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正确。</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3994785" y="3497580"/>
            <a:ext cx="7058660"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同分异构体的书写及数目判断</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
        <p:nvSpPr>
          <p:cNvPr id="2" name="文本框 1"/>
          <p:cNvSpPr txBox="1"/>
          <p:nvPr/>
        </p:nvSpPr>
        <p:spPr>
          <a:xfrm>
            <a:off x="1916430" y="3497580"/>
            <a:ext cx="1752600" cy="521970"/>
          </a:xfrm>
          <a:prstGeom prst="rect">
            <a:avLst/>
          </a:prstGeom>
          <a:noFill/>
        </p:spPr>
        <p:txBody>
          <a:bodyPr wrap="square" rtlCol="0">
            <a:spAutoFit/>
          </a:bodyPr>
          <a:p>
            <a:r>
              <a:rPr lang="zh-CN" sz="2800" dirty="0">
                <a:solidFill>
                  <a:schemeClr val="bg1"/>
                </a:solidFill>
                <a:latin typeface="微软雅黑" panose="020B0503020204020204" charset="-122"/>
                <a:ea typeface="微软雅黑" panose="020B0503020204020204" charset="-122"/>
                <a:cs typeface="微软雅黑" panose="020B0503020204020204" charset="-122"/>
                <a:sym typeface="+mn-ea"/>
              </a:rPr>
              <a:t>转题</a:t>
            </a:r>
            <a:r>
              <a:rPr lang="en-US" altLang="zh-CN" sz="2800" dirty="0">
                <a:solidFill>
                  <a:schemeClr val="bg1"/>
                </a:solidFill>
                <a:latin typeface="微软雅黑" panose="020B0503020204020204" charset="-122"/>
                <a:ea typeface="微软雅黑" panose="020B0503020204020204" charset="-122"/>
                <a:cs typeface="微软雅黑" panose="020B0503020204020204" charset="-122"/>
                <a:sym typeface="+mn-ea"/>
              </a:rPr>
              <a:t>13</a:t>
            </a:r>
            <a:endParaRPr lang="en-US" altLang="zh-CN" sz="2800"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13" name="文本框 112"/>
          <p:cNvSpPr txBox="1"/>
          <p:nvPr/>
        </p:nvSpPr>
        <p:spPr>
          <a:xfrm>
            <a:off x="638175" y="993775"/>
            <a:ext cx="10663555" cy="2435225"/>
          </a:xfrm>
          <a:prstGeom prst="rect">
            <a:avLst/>
          </a:prstGeom>
          <a:noFill/>
          <a:ln w="9525">
            <a:noFill/>
          </a:ln>
        </p:spPr>
        <p:txBody>
          <a:bodyPr>
            <a:no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同分异构体的书写及数目判断是高考的高频考点</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在选择题和非选择题中均作为难点。突破此类问题需要掌握同分异构体书写的有序分析法、等效氢法以及组合法等方法</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根据限定条件罗列出符合要求的同分异构体。</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26745" y="2651760"/>
            <a:ext cx="5080000" cy="460375"/>
          </a:xfrm>
          <a:prstGeom prst="rect">
            <a:avLst/>
          </a:prstGeom>
          <a:noFill/>
          <a:ln w="9525">
            <a:noFill/>
          </a:ln>
        </p:spPr>
        <p:txBody>
          <a:bodyPr>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1</a:t>
            </a:r>
            <a:r>
              <a:rPr lang="zh-CN" sz="2400" b="0">
                <a:latin typeface="微软雅黑" panose="020B0503020204020204" charset="-122"/>
                <a:ea typeface="微软雅黑" panose="020B0503020204020204" charset="-122"/>
                <a:cs typeface="微软雅黑" panose="020B0503020204020204" charset="-122"/>
              </a:rPr>
              <a:t>　同分异构体的书写</a:t>
            </a:r>
            <a:r>
              <a:rPr lang="zh-CN" b="0">
                <a:solidFill>
                  <a:srgbClr val="ABD8DA"/>
                </a:solidFill>
                <a:cs typeface="方正书宋_GBK" charset="0"/>
              </a:rPr>
              <a:t>　</a:t>
            </a:r>
            <a:endParaRPr lang="zh-CN" altLang="en-US" b="0">
              <a:solidFill>
                <a:srgbClr val="ABD8DA"/>
              </a:solidFill>
              <a:cs typeface="方正书宋_GBK" charset="0"/>
            </a:endParaRPr>
          </a:p>
        </p:txBody>
      </p:sp>
      <p:pic>
        <p:nvPicPr>
          <p:cNvPr id="4" name="图片 3"/>
          <p:cNvPicPr/>
          <p:nvPr/>
        </p:nvPicPr>
        <p:blipFill>
          <a:blip r:embed="rId1"/>
          <a:stretch>
            <a:fillRect/>
          </a:stretch>
        </p:blipFill>
        <p:spPr>
          <a:xfrm>
            <a:off x="4563745" y="2734945"/>
            <a:ext cx="805180" cy="294640"/>
          </a:xfrm>
          <a:prstGeom prst="rect">
            <a:avLst/>
          </a:prstGeom>
          <a:noFill/>
          <a:ln w="9525">
            <a:noFill/>
          </a:ln>
        </p:spPr>
      </p:pic>
      <p:sp>
        <p:nvSpPr>
          <p:cNvPr id="114" name="文本框 113"/>
          <p:cNvSpPr txBox="1"/>
          <p:nvPr/>
        </p:nvSpPr>
        <p:spPr>
          <a:xfrm>
            <a:off x="638175" y="3195955"/>
            <a:ext cx="10663555" cy="2832735"/>
          </a:xfrm>
          <a:prstGeom prst="rect">
            <a:avLst/>
          </a:prstGeom>
          <a:noFill/>
          <a:ln w="9525">
            <a:noFill/>
          </a:ln>
        </p:spPr>
        <p:txBody>
          <a:bodyPr>
            <a:no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0">
                <a:solidFill>
                  <a:schemeClr val="tx1"/>
                </a:solidFill>
                <a:latin typeface="微软雅黑" panose="020B0503020204020204" charset="-122"/>
                <a:ea typeface="微软雅黑" panose="020B0503020204020204" charset="-122"/>
                <a:cs typeface="微软雅黑" panose="020B0503020204020204" charset="-122"/>
              </a:rPr>
              <a:t>基础方法</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有序分析法</a:t>
            </a:r>
            <a:r>
              <a:rPr lang="en-US" sz="2000" b="0">
                <a:solidFill>
                  <a:schemeClr val="tx1"/>
                </a:solidFill>
                <a:latin typeface="微软雅黑" panose="020B0503020204020204" charset="-122"/>
                <a:ea typeface="微软雅黑" panose="020B0503020204020204" charset="-122"/>
                <a:cs typeface="微软雅黑" panose="020B0503020204020204" charset="-122"/>
              </a:rPr>
              <a:t>(1)</a:t>
            </a:r>
            <a:r>
              <a:rPr lang="zh-CN" sz="2000" b="0">
                <a:solidFill>
                  <a:schemeClr val="tx1"/>
                </a:solidFill>
                <a:latin typeface="微软雅黑" panose="020B0503020204020204" charset="-122"/>
                <a:ea typeface="微软雅黑" panose="020B0503020204020204" charset="-122"/>
                <a:cs typeface="微软雅黑" panose="020B0503020204020204" charset="-122"/>
              </a:rPr>
              <a:t>碳架异构可采用</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减碳法</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此法可概括为</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两注意、四句话</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两注意</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选择最长的碳链为主链</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找出中心对称线。</a:t>
            </a:r>
            <a:endParaRPr lang="zh-CN" sz="2000" b="0">
              <a:solidFill>
                <a:schemeClr val="tx1"/>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zh-CN" sz="2000" b="0">
                <a:solidFill>
                  <a:schemeClr val="tx1"/>
                </a:solidFill>
                <a:highlight>
                  <a:srgbClr val="FFFF00"/>
                </a:highlight>
                <a:latin typeface="微软雅黑" panose="020B0503020204020204" charset="-122"/>
                <a:ea typeface="微软雅黑" panose="020B0503020204020204" charset="-122"/>
                <a:cs typeface="微软雅黑" panose="020B0503020204020204" charset="-122"/>
              </a:rPr>
              <a:t>四句话</a:t>
            </a:r>
            <a:r>
              <a:rPr lang="en-US" sz="2000" b="0">
                <a:solidFill>
                  <a:schemeClr val="tx1"/>
                </a:solidFill>
                <a:highlight>
                  <a:srgbClr val="FFFF00"/>
                </a:highlight>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主链由长到短</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短不过三</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支链由整到散</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位置由心到边</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但不到端</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排布由对到间到邻。</a:t>
            </a:r>
            <a:endParaRPr lang="zh-CN" altLang="en-US" sz="2000" b="0" u="wavy">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14" name="文本框 113"/>
          <p:cNvSpPr txBox="1"/>
          <p:nvPr/>
        </p:nvSpPr>
        <p:spPr>
          <a:xfrm>
            <a:off x="666115" y="956310"/>
            <a:ext cx="11017250" cy="424624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位置异构</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插入法</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适用于烯烃、炔烃、酮、醚</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先根据给定的碳原子数</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写出具有此碳原子数的烷烃的同分异构体的碳骨架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再根据碳链的对称性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将官能团插入碳链中</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最后用氢原子补足碳的四个价键。</a:t>
            </a:r>
            <a:r>
              <a:rPr lang="en-US" sz="2000" b="0">
                <a:latin typeface="微软雅黑" panose="020B0503020204020204" charset="-122"/>
                <a:ea typeface="微软雅黑" panose="020B0503020204020204" charset="-122"/>
                <a:cs typeface="微软雅黑" panose="020B0503020204020204" charset="-122"/>
              </a:rPr>
              <a:t>②</a:t>
            </a:r>
            <a:r>
              <a:rPr lang="zh-CN" sz="2000" b="0">
                <a:latin typeface="微软雅黑" panose="020B0503020204020204" charset="-122"/>
                <a:ea typeface="微软雅黑" panose="020B0503020204020204" charset="-122"/>
                <a:cs typeface="微软雅黑" panose="020B0503020204020204" charset="-122"/>
              </a:rPr>
              <a:t>取代法</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适用于醇、酚、卤代烃、醛、酰胺、胺、羧酸</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先根据给定的碳原子数</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写出具有此碳原子数的烷烃的同分异构体的碳骨架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再根据碳链的对称性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将其他原子或原子团取代碳链上不同的氢原子。</a:t>
            </a:r>
            <a:r>
              <a:rPr lang="en-US" sz="2000" b="0">
                <a:latin typeface="微软雅黑" panose="020B0503020204020204" charset="-122"/>
                <a:ea typeface="微软雅黑" panose="020B0503020204020204" charset="-122"/>
                <a:cs typeface="微软雅黑" panose="020B0503020204020204" charset="-122"/>
              </a:rPr>
              <a:t>③“</a:t>
            </a:r>
            <a:r>
              <a:rPr lang="zh-CN" sz="2000" b="0">
                <a:latin typeface="微软雅黑" panose="020B0503020204020204" charset="-122"/>
                <a:ea typeface="微软雅黑" panose="020B0503020204020204" charset="-122"/>
                <a:cs typeface="微软雅黑" panose="020B0503020204020204" charset="-122"/>
              </a:rPr>
              <a:t>定一移一</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法先写出碳链异构的碳骨架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再根据碳链的对称性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固定一个取代基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移动另一个取代基。</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14" name="文本框 113"/>
          <p:cNvSpPr txBox="1"/>
          <p:nvPr/>
        </p:nvSpPr>
        <p:spPr>
          <a:xfrm>
            <a:off x="638810" y="111315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官能团异构</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其中</a:t>
            </a:r>
            <a:r>
              <a:rPr lang="en-US" sz="2000" b="0" i="1">
                <a:latin typeface="微软雅黑" panose="020B0503020204020204" charset="-122"/>
                <a:ea typeface="微软雅黑" panose="020B0503020204020204" charset="-122"/>
                <a:cs typeface="微软雅黑" panose="020B0503020204020204" charset="-122"/>
              </a:rPr>
              <a:t>n</a:t>
            </a:r>
            <a:r>
              <a:rPr lang="zh-CN" sz="2000" b="0">
                <a:latin typeface="微软雅黑" panose="020B0503020204020204" charset="-122"/>
                <a:ea typeface="微软雅黑" panose="020B0503020204020204" charset="-122"/>
                <a:cs typeface="微软雅黑" panose="020B0503020204020204" charset="-122"/>
              </a:rPr>
              <a:t>为正整数</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2477135" y="1631950"/>
          <a:ext cx="7377430" cy="4534535"/>
        </p:xfrm>
        <a:graphic>
          <a:graphicData uri="http://schemas.openxmlformats.org/drawingml/2006/table">
            <a:tbl>
              <a:tblPr/>
              <a:tblGrid>
                <a:gridCol w="2586990"/>
                <a:gridCol w="4790440"/>
              </a:tblGrid>
              <a:tr h="457835">
                <a:tc>
                  <a:txBody>
                    <a:bodyPr/>
                    <a:p>
                      <a:pPr indent="0" algn="ctr">
                        <a:buNone/>
                      </a:pPr>
                      <a:r>
                        <a:rPr lang="en-US" sz="2000" b="0">
                          <a:latin typeface="微软雅黑" panose="020B0503020204020204" charset="-122"/>
                          <a:ea typeface="微软雅黑" panose="020B0503020204020204" charset="-122"/>
                          <a:cs typeface="Calibri" panose="020F0502020204030204" charset="0"/>
                        </a:rPr>
                        <a:t>通式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主要类别</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94335">
                <a:tc>
                  <a:txBody>
                    <a:bodyPr/>
                    <a:p>
                      <a:pPr indent="0" algn="ctr">
                        <a:buNone/>
                      </a:pPr>
                      <a:r>
                        <a:rPr lang="en-US" sz="2000" b="0">
                          <a:latin typeface="微软雅黑" panose="020B0503020204020204" charset="-122"/>
                          <a:ea typeface="微软雅黑" panose="020B0503020204020204" charset="-122"/>
                          <a:cs typeface="NEU-BZ" charset="0"/>
                        </a:rPr>
                        <a:t>C</a:t>
                      </a:r>
                      <a:r>
                        <a:rPr lang="en-US" sz="2000" b="0" i="1" baseline="-25000">
                          <a:latin typeface="微软雅黑" panose="020B0503020204020204" charset="-122"/>
                          <a:ea typeface="微软雅黑" panose="020B0503020204020204" charset="-122"/>
                          <a:cs typeface="NEU-BZ" charset="0"/>
                        </a:rPr>
                        <a:t>n</a:t>
                      </a:r>
                      <a:r>
                        <a:rPr lang="en-US" sz="2000" b="0">
                          <a:latin typeface="微软雅黑" panose="020B0503020204020204" charset="-122"/>
                          <a:ea typeface="微软雅黑" panose="020B0503020204020204" charset="-122"/>
                          <a:cs typeface="NEU-BZ" charset="0"/>
                        </a:rPr>
                        <a:t>H</a:t>
                      </a:r>
                      <a:r>
                        <a:rPr lang="en-US" sz="2000" b="0" baseline="-25000">
                          <a:latin typeface="微软雅黑" panose="020B0503020204020204" charset="-122"/>
                          <a:ea typeface="微软雅黑" panose="020B0503020204020204" charset="-122"/>
                          <a:cs typeface="NEU-BZ" charset="0"/>
                        </a:rPr>
                        <a:t>2</a:t>
                      </a:r>
                      <a:r>
                        <a:rPr lang="en-US" sz="2000" b="0" i="1" baseline="-25000">
                          <a:latin typeface="微软雅黑" panose="020B0503020204020204" charset="-122"/>
                          <a:ea typeface="微软雅黑" panose="020B0503020204020204" charset="-122"/>
                          <a:cs typeface="NEU-BZ" charset="0"/>
                        </a:rPr>
                        <a:t>n</a:t>
                      </a:r>
                      <a:r>
                        <a:rPr lang="en-US" sz="2000" b="0">
                          <a:latin typeface="微软雅黑" panose="020B0503020204020204" charset="-122"/>
                          <a:ea typeface="微软雅黑" panose="020B0503020204020204" charset="-122"/>
                          <a:cs typeface="方正书宋_GBK" charset="0"/>
                        </a:rPr>
                        <a:t>(</a:t>
                      </a:r>
                      <a:r>
                        <a:rPr lang="en-US" sz="2000" b="0" i="1">
                          <a:latin typeface="微软雅黑" panose="020B0503020204020204" charset="-122"/>
                          <a:ea typeface="微软雅黑" panose="020B0503020204020204" charset="-122"/>
                          <a:cs typeface="NEU-BZ" charset="0"/>
                        </a:rPr>
                        <a:t>n</a:t>
                      </a:r>
                      <a:r>
                        <a:rPr lang="en-US" sz="2000" b="0">
                          <a:latin typeface="微软雅黑" panose="020B0503020204020204" charset="-122"/>
                          <a:ea typeface="微软雅黑" panose="020B0503020204020204" charset="-122"/>
                          <a:cs typeface="NEU-BZ" charset="0"/>
                        </a:rPr>
                        <a:t>≥3</a:t>
                      </a:r>
                      <a:r>
                        <a:rPr lang="en-US" sz="2000" b="0">
                          <a:latin typeface="微软雅黑" panose="020B0503020204020204" charset="-122"/>
                          <a:ea typeface="微软雅黑" panose="020B0503020204020204" charset="-122"/>
                          <a:cs typeface="方正书宋_GBK" charset="0"/>
                        </a:rPr>
                        <a:t>)</a:t>
                      </a:r>
                      <a:endParaRPr lang="en-US" altLang="en-US" sz="2000" b="0">
                        <a:latin typeface="微软雅黑" panose="020B0503020204020204" charset="-122"/>
                        <a:ea typeface="微软雅黑" panose="020B0503020204020204" charset="-122"/>
                        <a:cs typeface="方正书宋_GBK"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单烯烃和环烷烃</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14045">
                <a:tc>
                  <a:txBody>
                    <a:bodyPr/>
                    <a:p>
                      <a:pPr indent="0" algn="ctr">
                        <a:buNone/>
                      </a:pPr>
                      <a:r>
                        <a:rPr lang="en-US" sz="2000" b="0">
                          <a:latin typeface="微软雅黑" panose="020B0503020204020204" charset="-122"/>
                          <a:ea typeface="微软雅黑" panose="020B0503020204020204" charset="-122"/>
                          <a:cs typeface="NEU-BZ" charset="0"/>
                        </a:rPr>
                        <a:t>C</a:t>
                      </a:r>
                      <a:r>
                        <a:rPr lang="en-US" sz="2000" b="0" i="1" baseline="-25000">
                          <a:latin typeface="微软雅黑" panose="020B0503020204020204" charset="-122"/>
                          <a:ea typeface="微软雅黑" panose="020B0503020204020204" charset="-122"/>
                          <a:cs typeface="NEU-BZ" charset="0"/>
                        </a:rPr>
                        <a:t>n</a:t>
                      </a:r>
                      <a:r>
                        <a:rPr lang="en-US" sz="2000" b="0">
                          <a:latin typeface="微软雅黑" panose="020B0503020204020204" charset="-122"/>
                          <a:ea typeface="微软雅黑" panose="020B0503020204020204" charset="-122"/>
                          <a:cs typeface="NEU-BZ" charset="0"/>
                        </a:rPr>
                        <a:t>H</a:t>
                      </a:r>
                      <a:r>
                        <a:rPr lang="en-US" sz="2000" b="0" baseline="-25000">
                          <a:latin typeface="微软雅黑" panose="020B0503020204020204" charset="-122"/>
                          <a:ea typeface="微软雅黑" panose="020B0503020204020204" charset="-122"/>
                          <a:cs typeface="NEU-BZ" charset="0"/>
                        </a:rPr>
                        <a:t>2</a:t>
                      </a:r>
                      <a:r>
                        <a:rPr lang="en-US" sz="2000" b="0" i="1" baseline="-25000">
                          <a:latin typeface="微软雅黑" panose="020B0503020204020204" charset="-122"/>
                          <a:ea typeface="微软雅黑" panose="020B0503020204020204" charset="-122"/>
                          <a:cs typeface="NEU-BZ" charset="0"/>
                        </a:rPr>
                        <a:t>n</a:t>
                      </a:r>
                      <a:r>
                        <a:rPr lang="en-US" sz="2000" b="0" baseline="-25000">
                          <a:latin typeface="微软雅黑" panose="020B0503020204020204" charset="-122"/>
                          <a:ea typeface="微软雅黑" panose="020B0503020204020204" charset="-122"/>
                          <a:cs typeface="NEU-BZ" charset="0"/>
                        </a:rPr>
                        <a:t>-2</a:t>
                      </a:r>
                      <a:r>
                        <a:rPr lang="en-US" sz="2000" b="0">
                          <a:latin typeface="微软雅黑" panose="020B0503020204020204" charset="-122"/>
                          <a:ea typeface="微软雅黑" panose="020B0503020204020204" charset="-122"/>
                          <a:cs typeface="方正书宋_GBK" charset="0"/>
                        </a:rPr>
                        <a:t>(</a:t>
                      </a:r>
                      <a:r>
                        <a:rPr lang="en-US" sz="2000" b="0" i="1">
                          <a:latin typeface="微软雅黑" panose="020B0503020204020204" charset="-122"/>
                          <a:ea typeface="微软雅黑" panose="020B0503020204020204" charset="-122"/>
                          <a:cs typeface="NEU-BZ" charset="0"/>
                        </a:rPr>
                        <a:t>n</a:t>
                      </a:r>
                      <a:r>
                        <a:rPr lang="en-US" sz="2000" b="0">
                          <a:latin typeface="微软雅黑" panose="020B0503020204020204" charset="-122"/>
                          <a:ea typeface="微软雅黑" panose="020B0503020204020204" charset="-122"/>
                          <a:cs typeface="NEU-BZ" charset="0"/>
                        </a:rPr>
                        <a:t>≥3</a:t>
                      </a:r>
                      <a:r>
                        <a:rPr lang="en-US" sz="2000" b="0">
                          <a:latin typeface="微软雅黑" panose="020B0503020204020204" charset="-122"/>
                          <a:ea typeface="微软雅黑" panose="020B0503020204020204" charset="-122"/>
                          <a:cs typeface="方正书宋_GBK" charset="0"/>
                        </a:rPr>
                        <a:t>)</a:t>
                      </a:r>
                      <a:endParaRPr lang="en-US" altLang="en-US" sz="2000" b="0">
                        <a:latin typeface="微软雅黑" panose="020B0503020204020204" charset="-122"/>
                        <a:ea typeface="微软雅黑" panose="020B0503020204020204" charset="-122"/>
                        <a:cs typeface="方正书宋_GBK"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单炔烃、二烯烃和环烯烃</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14045">
                <a:tc>
                  <a:txBody>
                    <a:bodyPr/>
                    <a:p>
                      <a:pPr indent="0" algn="ctr">
                        <a:buNone/>
                      </a:pPr>
                      <a:r>
                        <a:rPr lang="en-US" sz="2000" b="0">
                          <a:latin typeface="微软雅黑" panose="020B0503020204020204" charset="-122"/>
                          <a:ea typeface="微软雅黑" panose="020B0503020204020204" charset="-122"/>
                          <a:cs typeface="NEU-BZ" charset="0"/>
                        </a:rPr>
                        <a:t>C</a:t>
                      </a:r>
                      <a:r>
                        <a:rPr lang="en-US" sz="2000" b="0" i="1" baseline="-25000">
                          <a:latin typeface="微软雅黑" panose="020B0503020204020204" charset="-122"/>
                          <a:ea typeface="微软雅黑" panose="020B0503020204020204" charset="-122"/>
                          <a:cs typeface="NEU-BZ" charset="0"/>
                        </a:rPr>
                        <a:t>n</a:t>
                      </a:r>
                      <a:r>
                        <a:rPr lang="en-US" sz="2000" b="0">
                          <a:latin typeface="微软雅黑" panose="020B0503020204020204" charset="-122"/>
                          <a:ea typeface="微软雅黑" panose="020B0503020204020204" charset="-122"/>
                          <a:cs typeface="NEU-BZ" charset="0"/>
                        </a:rPr>
                        <a:t>H</a:t>
                      </a:r>
                      <a:r>
                        <a:rPr lang="en-US" sz="2000" b="0" baseline="-25000">
                          <a:latin typeface="微软雅黑" panose="020B0503020204020204" charset="-122"/>
                          <a:ea typeface="微软雅黑" panose="020B0503020204020204" charset="-122"/>
                          <a:cs typeface="NEU-BZ" charset="0"/>
                        </a:rPr>
                        <a:t>2</a:t>
                      </a:r>
                      <a:r>
                        <a:rPr lang="en-US" sz="2000" b="0" i="1" baseline="-25000">
                          <a:latin typeface="微软雅黑" panose="020B0503020204020204" charset="-122"/>
                          <a:ea typeface="微软雅黑" panose="020B0503020204020204" charset="-122"/>
                          <a:cs typeface="NEU-BZ" charset="0"/>
                        </a:rPr>
                        <a:t>n</a:t>
                      </a:r>
                      <a:r>
                        <a:rPr lang="en-US" sz="2000" b="0" baseline="-25000">
                          <a:latin typeface="微软雅黑" panose="020B0503020204020204" charset="-122"/>
                          <a:ea typeface="微软雅黑" panose="020B0503020204020204" charset="-122"/>
                          <a:cs typeface="NEU-BZ" charset="0"/>
                        </a:rPr>
                        <a:t>+2</a:t>
                      </a:r>
                      <a:r>
                        <a:rPr lang="en-US" sz="2000" b="0">
                          <a:latin typeface="微软雅黑" panose="020B0503020204020204" charset="-122"/>
                          <a:ea typeface="微软雅黑" panose="020B0503020204020204" charset="-122"/>
                          <a:cs typeface="NEU-BZ" charset="0"/>
                        </a:rPr>
                        <a:t>O</a:t>
                      </a:r>
                      <a:r>
                        <a:rPr lang="en-US" sz="2000" b="0">
                          <a:latin typeface="微软雅黑" panose="020B0503020204020204" charset="-122"/>
                          <a:ea typeface="微软雅黑" panose="020B0503020204020204" charset="-122"/>
                          <a:cs typeface="方正书宋_GBK" charset="0"/>
                        </a:rPr>
                        <a:t>(</a:t>
                      </a:r>
                      <a:r>
                        <a:rPr lang="en-US" sz="2000" b="0" i="1">
                          <a:latin typeface="微软雅黑" panose="020B0503020204020204" charset="-122"/>
                          <a:ea typeface="微软雅黑" panose="020B0503020204020204" charset="-122"/>
                          <a:cs typeface="NEU-BZ" charset="0"/>
                        </a:rPr>
                        <a:t>n</a:t>
                      </a:r>
                      <a:r>
                        <a:rPr lang="en-US" sz="2000" b="0">
                          <a:latin typeface="微软雅黑" panose="020B0503020204020204" charset="-122"/>
                          <a:ea typeface="微软雅黑" panose="020B0503020204020204" charset="-122"/>
                          <a:cs typeface="NEU-BZ" charset="0"/>
                        </a:rPr>
                        <a:t>≥2</a:t>
                      </a:r>
                      <a:r>
                        <a:rPr lang="en-US" sz="2000" b="0">
                          <a:latin typeface="微软雅黑" panose="020B0503020204020204" charset="-122"/>
                          <a:ea typeface="微软雅黑" panose="020B0503020204020204" charset="-122"/>
                          <a:cs typeface="方正书宋_GBK" charset="0"/>
                        </a:rPr>
                        <a:t>)</a:t>
                      </a:r>
                      <a:endParaRPr lang="en-US" altLang="en-US" sz="2000" b="0">
                        <a:latin typeface="微软雅黑" panose="020B0503020204020204" charset="-122"/>
                        <a:ea typeface="微软雅黑" panose="020B0503020204020204" charset="-122"/>
                        <a:cs typeface="方正书宋_GBK"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饱和一元醇、直链醚</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13410">
                <a:tc>
                  <a:txBody>
                    <a:bodyPr/>
                    <a:p>
                      <a:pPr indent="0" algn="ctr">
                        <a:buNone/>
                      </a:pPr>
                      <a:r>
                        <a:rPr lang="en-US" sz="2000" b="0">
                          <a:latin typeface="微软雅黑" panose="020B0503020204020204" charset="-122"/>
                          <a:ea typeface="微软雅黑" panose="020B0503020204020204" charset="-122"/>
                          <a:cs typeface="NEU-BZ" charset="0"/>
                        </a:rPr>
                        <a:t>C</a:t>
                      </a:r>
                      <a:r>
                        <a:rPr lang="en-US" sz="2000" b="0" i="1" baseline="-25000">
                          <a:latin typeface="微软雅黑" panose="020B0503020204020204" charset="-122"/>
                          <a:ea typeface="微软雅黑" panose="020B0503020204020204" charset="-122"/>
                          <a:cs typeface="NEU-BZ" charset="0"/>
                        </a:rPr>
                        <a:t>n</a:t>
                      </a:r>
                      <a:r>
                        <a:rPr lang="en-US" sz="2000" b="0">
                          <a:latin typeface="微软雅黑" panose="020B0503020204020204" charset="-122"/>
                          <a:ea typeface="微软雅黑" panose="020B0503020204020204" charset="-122"/>
                          <a:cs typeface="NEU-BZ" charset="0"/>
                        </a:rPr>
                        <a:t>H</a:t>
                      </a:r>
                      <a:r>
                        <a:rPr lang="en-US" sz="2000" b="0" baseline="-25000">
                          <a:latin typeface="微软雅黑" panose="020B0503020204020204" charset="-122"/>
                          <a:ea typeface="微软雅黑" panose="020B0503020204020204" charset="-122"/>
                          <a:cs typeface="NEU-BZ" charset="0"/>
                        </a:rPr>
                        <a:t>2</a:t>
                      </a:r>
                      <a:r>
                        <a:rPr lang="en-US" sz="2000" b="0" i="1" baseline="-25000">
                          <a:latin typeface="微软雅黑" panose="020B0503020204020204" charset="-122"/>
                          <a:ea typeface="微软雅黑" panose="020B0503020204020204" charset="-122"/>
                          <a:cs typeface="NEU-BZ" charset="0"/>
                        </a:rPr>
                        <a:t>n</a:t>
                      </a:r>
                      <a:r>
                        <a:rPr lang="en-US" sz="2000" b="0">
                          <a:latin typeface="微软雅黑" panose="020B0503020204020204" charset="-122"/>
                          <a:ea typeface="微软雅黑" panose="020B0503020204020204" charset="-122"/>
                          <a:cs typeface="NEU-BZ" charset="0"/>
                        </a:rPr>
                        <a:t>O</a:t>
                      </a:r>
                      <a:r>
                        <a:rPr lang="en-US" sz="2000" b="0">
                          <a:latin typeface="微软雅黑" panose="020B0503020204020204" charset="-122"/>
                          <a:ea typeface="微软雅黑" panose="020B0503020204020204" charset="-122"/>
                          <a:cs typeface="方正书宋_GBK" charset="0"/>
                        </a:rPr>
                        <a:t>(</a:t>
                      </a:r>
                      <a:r>
                        <a:rPr lang="en-US" sz="2000" b="0" i="1">
                          <a:latin typeface="微软雅黑" panose="020B0503020204020204" charset="-122"/>
                          <a:ea typeface="微软雅黑" panose="020B0503020204020204" charset="-122"/>
                          <a:cs typeface="NEU-BZ" charset="0"/>
                        </a:rPr>
                        <a:t>n</a:t>
                      </a:r>
                      <a:r>
                        <a:rPr lang="en-US" sz="2000" b="0">
                          <a:latin typeface="微软雅黑" panose="020B0503020204020204" charset="-122"/>
                          <a:ea typeface="微软雅黑" panose="020B0503020204020204" charset="-122"/>
                          <a:cs typeface="NEU-BZ" charset="0"/>
                        </a:rPr>
                        <a:t>≥3</a:t>
                      </a:r>
                      <a:r>
                        <a:rPr lang="en-US" sz="2000" b="0">
                          <a:latin typeface="微软雅黑" panose="020B0503020204020204" charset="-122"/>
                          <a:ea typeface="微软雅黑" panose="020B0503020204020204" charset="-122"/>
                          <a:cs typeface="方正书宋_GBK" charset="0"/>
                        </a:rPr>
                        <a:t>)</a:t>
                      </a:r>
                      <a:endParaRPr lang="en-US" altLang="en-US" sz="2000" b="0">
                        <a:latin typeface="微软雅黑" panose="020B0503020204020204" charset="-122"/>
                        <a:ea typeface="微软雅黑" panose="020B0503020204020204" charset="-122"/>
                        <a:cs typeface="方正书宋_GBK"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饱和一元醛、酮、环醚和烯醇</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13410">
                <a:tc>
                  <a:txBody>
                    <a:bodyPr/>
                    <a:p>
                      <a:pPr indent="0" algn="ctr">
                        <a:buNone/>
                      </a:pPr>
                      <a:r>
                        <a:rPr lang="en-US" sz="2000" b="0">
                          <a:latin typeface="微软雅黑" panose="020B0503020204020204" charset="-122"/>
                          <a:ea typeface="微软雅黑" panose="020B0503020204020204" charset="-122"/>
                          <a:cs typeface="NEU-BZ" charset="0"/>
                        </a:rPr>
                        <a:t>C</a:t>
                      </a:r>
                      <a:r>
                        <a:rPr lang="en-US" sz="2000" b="0" i="1" baseline="-25000">
                          <a:latin typeface="微软雅黑" panose="020B0503020204020204" charset="-122"/>
                          <a:ea typeface="微软雅黑" panose="020B0503020204020204" charset="-122"/>
                          <a:cs typeface="NEU-BZ" charset="0"/>
                        </a:rPr>
                        <a:t>n</a:t>
                      </a:r>
                      <a:r>
                        <a:rPr lang="en-US" sz="2000" b="0">
                          <a:latin typeface="微软雅黑" panose="020B0503020204020204" charset="-122"/>
                          <a:ea typeface="微软雅黑" panose="020B0503020204020204" charset="-122"/>
                          <a:cs typeface="NEU-BZ" charset="0"/>
                        </a:rPr>
                        <a:t>H</a:t>
                      </a:r>
                      <a:r>
                        <a:rPr lang="en-US" sz="2000" b="0" baseline="-25000">
                          <a:latin typeface="微软雅黑" panose="020B0503020204020204" charset="-122"/>
                          <a:ea typeface="微软雅黑" panose="020B0503020204020204" charset="-122"/>
                          <a:cs typeface="NEU-BZ" charset="0"/>
                        </a:rPr>
                        <a:t>2</a:t>
                      </a:r>
                      <a:r>
                        <a:rPr lang="en-US" sz="2000" b="0" i="1" baseline="-25000">
                          <a:latin typeface="微软雅黑" panose="020B0503020204020204" charset="-122"/>
                          <a:ea typeface="微软雅黑" panose="020B0503020204020204" charset="-122"/>
                          <a:cs typeface="NEU-BZ" charset="0"/>
                        </a:rPr>
                        <a:t>n</a:t>
                      </a:r>
                      <a:r>
                        <a:rPr lang="en-US" sz="2000" b="0">
                          <a:latin typeface="微软雅黑" panose="020B0503020204020204" charset="-122"/>
                          <a:ea typeface="微软雅黑" panose="020B0503020204020204" charset="-122"/>
                          <a:cs typeface="NEU-BZ" charset="0"/>
                        </a:rPr>
                        <a:t>O</a:t>
                      </a:r>
                      <a:r>
                        <a:rPr lang="en-US" sz="2000" b="0" baseline="-25000">
                          <a:latin typeface="微软雅黑" panose="020B0503020204020204" charset="-122"/>
                          <a:ea typeface="微软雅黑" panose="020B0503020204020204" charset="-122"/>
                          <a:cs typeface="NEU-BZ" charset="0"/>
                        </a:rPr>
                        <a:t>2</a:t>
                      </a:r>
                      <a:r>
                        <a:rPr lang="en-US" sz="2000" b="0">
                          <a:latin typeface="微软雅黑" panose="020B0503020204020204" charset="-122"/>
                          <a:ea typeface="微软雅黑" panose="020B0503020204020204" charset="-122"/>
                          <a:cs typeface="方正书宋_GBK" charset="0"/>
                        </a:rPr>
                        <a:t>(</a:t>
                      </a:r>
                      <a:r>
                        <a:rPr lang="en-US" sz="2000" b="0" i="1">
                          <a:latin typeface="微软雅黑" panose="020B0503020204020204" charset="-122"/>
                          <a:ea typeface="微软雅黑" panose="020B0503020204020204" charset="-122"/>
                          <a:cs typeface="NEU-BZ" charset="0"/>
                        </a:rPr>
                        <a:t>n</a:t>
                      </a:r>
                      <a:r>
                        <a:rPr lang="en-US" sz="2000" b="0">
                          <a:latin typeface="微软雅黑" panose="020B0503020204020204" charset="-122"/>
                          <a:ea typeface="微软雅黑" panose="020B0503020204020204" charset="-122"/>
                          <a:cs typeface="NEU-BZ" charset="0"/>
                        </a:rPr>
                        <a:t>≥2</a:t>
                      </a:r>
                      <a:r>
                        <a:rPr lang="en-US" sz="2000" b="0">
                          <a:latin typeface="微软雅黑" panose="020B0503020204020204" charset="-122"/>
                          <a:ea typeface="微软雅黑" panose="020B0503020204020204" charset="-122"/>
                          <a:cs typeface="方正书宋_GBK" charset="0"/>
                        </a:rPr>
                        <a:t>)</a:t>
                      </a:r>
                      <a:endParaRPr lang="en-US" altLang="en-US" sz="2000" b="0">
                        <a:latin typeface="微软雅黑" panose="020B0503020204020204" charset="-122"/>
                        <a:ea typeface="微软雅黑" panose="020B0503020204020204" charset="-122"/>
                        <a:cs typeface="方正书宋_GBK"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饱和一元羧酸、酯和羟基醛</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13410">
                <a:tc>
                  <a:txBody>
                    <a:bodyPr/>
                    <a:p>
                      <a:pPr indent="0" algn="ctr">
                        <a:buNone/>
                      </a:pPr>
                      <a:r>
                        <a:rPr lang="en-US" sz="2000" b="0">
                          <a:latin typeface="微软雅黑" panose="020B0503020204020204" charset="-122"/>
                          <a:ea typeface="微软雅黑" panose="020B0503020204020204" charset="-122"/>
                          <a:cs typeface="NEU-BZ" charset="0"/>
                        </a:rPr>
                        <a:t>C</a:t>
                      </a:r>
                      <a:r>
                        <a:rPr lang="en-US" sz="2000" b="0" i="1" baseline="-25000">
                          <a:latin typeface="微软雅黑" panose="020B0503020204020204" charset="-122"/>
                          <a:ea typeface="微软雅黑" panose="020B0503020204020204" charset="-122"/>
                          <a:cs typeface="NEU-BZ" charset="0"/>
                        </a:rPr>
                        <a:t>n</a:t>
                      </a:r>
                      <a:r>
                        <a:rPr lang="en-US" sz="2000" b="0">
                          <a:latin typeface="微软雅黑" panose="020B0503020204020204" charset="-122"/>
                          <a:ea typeface="微软雅黑" panose="020B0503020204020204" charset="-122"/>
                          <a:cs typeface="NEU-BZ" charset="0"/>
                        </a:rPr>
                        <a:t>H</a:t>
                      </a:r>
                      <a:r>
                        <a:rPr lang="en-US" sz="2000" b="0" baseline="-25000">
                          <a:latin typeface="微软雅黑" panose="020B0503020204020204" charset="-122"/>
                          <a:ea typeface="微软雅黑" panose="020B0503020204020204" charset="-122"/>
                          <a:cs typeface="NEU-BZ" charset="0"/>
                        </a:rPr>
                        <a:t>2</a:t>
                      </a:r>
                      <a:r>
                        <a:rPr lang="en-US" sz="2000" b="0" i="1" baseline="-25000">
                          <a:latin typeface="微软雅黑" panose="020B0503020204020204" charset="-122"/>
                          <a:ea typeface="微软雅黑" panose="020B0503020204020204" charset="-122"/>
                          <a:cs typeface="NEU-BZ" charset="0"/>
                        </a:rPr>
                        <a:t>n</a:t>
                      </a:r>
                      <a:r>
                        <a:rPr lang="en-US" sz="2000" b="0" baseline="-25000">
                          <a:latin typeface="微软雅黑" panose="020B0503020204020204" charset="-122"/>
                          <a:ea typeface="微软雅黑" panose="020B0503020204020204" charset="-122"/>
                          <a:cs typeface="NEU-BZ" charset="0"/>
                        </a:rPr>
                        <a:t>-6</a:t>
                      </a:r>
                      <a:r>
                        <a:rPr lang="en-US" sz="2000" b="0">
                          <a:latin typeface="微软雅黑" panose="020B0503020204020204" charset="-122"/>
                          <a:ea typeface="微软雅黑" panose="020B0503020204020204" charset="-122"/>
                          <a:cs typeface="NEU-BZ" charset="0"/>
                        </a:rPr>
                        <a:t>O</a:t>
                      </a:r>
                      <a:r>
                        <a:rPr lang="en-US" sz="2000" b="0">
                          <a:latin typeface="微软雅黑" panose="020B0503020204020204" charset="-122"/>
                          <a:ea typeface="微软雅黑" panose="020B0503020204020204" charset="-122"/>
                          <a:cs typeface="方正书宋_GBK" charset="0"/>
                        </a:rPr>
                        <a:t>(</a:t>
                      </a:r>
                      <a:r>
                        <a:rPr lang="en-US" sz="2000" b="0" i="1">
                          <a:latin typeface="微软雅黑" panose="020B0503020204020204" charset="-122"/>
                          <a:ea typeface="微软雅黑" panose="020B0503020204020204" charset="-122"/>
                          <a:cs typeface="NEU-BZ" charset="0"/>
                        </a:rPr>
                        <a:t>n</a:t>
                      </a:r>
                      <a:r>
                        <a:rPr lang="en-US" sz="2000" b="0">
                          <a:latin typeface="微软雅黑" panose="020B0503020204020204" charset="-122"/>
                          <a:ea typeface="微软雅黑" panose="020B0503020204020204" charset="-122"/>
                          <a:cs typeface="NEU-BZ" charset="0"/>
                        </a:rPr>
                        <a:t>≥7</a:t>
                      </a:r>
                      <a:r>
                        <a:rPr lang="en-US" sz="2000" b="0">
                          <a:latin typeface="微软雅黑" panose="020B0503020204020204" charset="-122"/>
                          <a:ea typeface="微软雅黑" panose="020B0503020204020204" charset="-122"/>
                          <a:cs typeface="方正书宋_GBK" charset="0"/>
                        </a:rPr>
                        <a:t>)</a:t>
                      </a:r>
                      <a:endParaRPr lang="en-US" altLang="en-US" sz="2000" b="0">
                        <a:latin typeface="微软雅黑" panose="020B0503020204020204" charset="-122"/>
                        <a:ea typeface="微软雅黑" panose="020B0503020204020204" charset="-122"/>
                        <a:cs typeface="方正书宋_GBK"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苯酚的同系物、芳香醇和芳香醚</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14045">
                <a:tc>
                  <a:txBody>
                    <a:bodyPr/>
                    <a:p>
                      <a:pPr indent="0" algn="ctr">
                        <a:buNone/>
                      </a:pPr>
                      <a:r>
                        <a:rPr lang="en-US" sz="2000" b="0">
                          <a:latin typeface="微软雅黑" panose="020B0503020204020204" charset="-122"/>
                          <a:ea typeface="微软雅黑" panose="020B0503020204020204" charset="-122"/>
                          <a:cs typeface="NEU-BZ" charset="0"/>
                        </a:rPr>
                        <a:t>C</a:t>
                      </a:r>
                      <a:r>
                        <a:rPr lang="en-US" sz="2000" b="0" i="1" baseline="-25000">
                          <a:latin typeface="微软雅黑" panose="020B0503020204020204" charset="-122"/>
                          <a:ea typeface="微软雅黑" panose="020B0503020204020204" charset="-122"/>
                          <a:cs typeface="NEU-BZ" charset="0"/>
                        </a:rPr>
                        <a:t>n</a:t>
                      </a:r>
                      <a:r>
                        <a:rPr lang="en-US" sz="2000" b="0">
                          <a:latin typeface="微软雅黑" panose="020B0503020204020204" charset="-122"/>
                          <a:ea typeface="微软雅黑" panose="020B0503020204020204" charset="-122"/>
                          <a:cs typeface="NEU-BZ" charset="0"/>
                        </a:rPr>
                        <a:t>H</a:t>
                      </a:r>
                      <a:r>
                        <a:rPr lang="en-US" sz="2000" b="0" baseline="-25000">
                          <a:latin typeface="微软雅黑" panose="020B0503020204020204" charset="-122"/>
                          <a:ea typeface="微软雅黑" panose="020B0503020204020204" charset="-122"/>
                          <a:cs typeface="NEU-BZ" charset="0"/>
                        </a:rPr>
                        <a:t>2</a:t>
                      </a:r>
                      <a:r>
                        <a:rPr lang="en-US" sz="2000" b="0" i="1" baseline="-25000">
                          <a:latin typeface="微软雅黑" panose="020B0503020204020204" charset="-122"/>
                          <a:ea typeface="微软雅黑" panose="020B0503020204020204" charset="-122"/>
                          <a:cs typeface="NEU-BZ" charset="0"/>
                        </a:rPr>
                        <a:t>n</a:t>
                      </a:r>
                      <a:r>
                        <a:rPr lang="en-US" sz="2000" b="0" baseline="-25000">
                          <a:latin typeface="微软雅黑" panose="020B0503020204020204" charset="-122"/>
                          <a:ea typeface="微软雅黑" panose="020B0503020204020204" charset="-122"/>
                          <a:cs typeface="NEU-BZ" charset="0"/>
                        </a:rPr>
                        <a:t>+1</a:t>
                      </a:r>
                      <a:r>
                        <a:rPr lang="en-US" sz="2000" b="0">
                          <a:latin typeface="微软雅黑" panose="020B0503020204020204" charset="-122"/>
                          <a:ea typeface="微软雅黑" panose="020B0503020204020204" charset="-122"/>
                          <a:cs typeface="NEU-BZ" charset="0"/>
                        </a:rPr>
                        <a:t>NO</a:t>
                      </a:r>
                      <a:r>
                        <a:rPr lang="en-US" sz="2000" b="0" baseline="-25000">
                          <a:latin typeface="微软雅黑" panose="020B0503020204020204" charset="-122"/>
                          <a:ea typeface="微软雅黑" panose="020B0503020204020204" charset="-122"/>
                          <a:cs typeface="NEU-BZ" charset="0"/>
                        </a:rPr>
                        <a:t>2</a:t>
                      </a:r>
                      <a:r>
                        <a:rPr lang="en-US" sz="2000" b="0">
                          <a:latin typeface="微软雅黑" panose="020B0503020204020204" charset="-122"/>
                          <a:ea typeface="微软雅黑" panose="020B0503020204020204" charset="-122"/>
                          <a:cs typeface="方正书宋_GBK" charset="0"/>
                        </a:rPr>
                        <a:t>(</a:t>
                      </a:r>
                      <a:r>
                        <a:rPr lang="en-US" sz="2000" b="0" i="1">
                          <a:latin typeface="微软雅黑" panose="020B0503020204020204" charset="-122"/>
                          <a:ea typeface="微软雅黑" panose="020B0503020204020204" charset="-122"/>
                          <a:cs typeface="NEU-BZ" charset="0"/>
                        </a:rPr>
                        <a:t>n</a:t>
                      </a:r>
                      <a:r>
                        <a:rPr lang="en-US" sz="2000" b="0">
                          <a:latin typeface="微软雅黑" panose="020B0503020204020204" charset="-122"/>
                          <a:ea typeface="微软雅黑" panose="020B0503020204020204" charset="-122"/>
                          <a:cs typeface="NEU-BZ" charset="0"/>
                        </a:rPr>
                        <a:t>≥2</a:t>
                      </a:r>
                      <a:r>
                        <a:rPr lang="en-US" sz="2000" b="0">
                          <a:latin typeface="微软雅黑" panose="020B0503020204020204" charset="-122"/>
                          <a:ea typeface="微软雅黑" panose="020B0503020204020204" charset="-122"/>
                          <a:cs typeface="方正书宋_GBK" charset="0"/>
                        </a:rPr>
                        <a:t>)</a:t>
                      </a:r>
                      <a:endParaRPr lang="en-US" altLang="en-US" sz="2000" b="0">
                        <a:latin typeface="微软雅黑" panose="020B0503020204020204" charset="-122"/>
                        <a:ea typeface="微软雅黑" panose="020B0503020204020204" charset="-122"/>
                        <a:cs typeface="方正书宋_GBK"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氨基酸和硝基化合物</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14" name="文本框 113"/>
          <p:cNvSpPr txBox="1"/>
          <p:nvPr/>
        </p:nvSpPr>
        <p:spPr>
          <a:xfrm>
            <a:off x="698500" y="105410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芳香族化合物同分异构体书写</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98500" y="161353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若苯环连一个取代基</a:t>
            </a:r>
            <a:r>
              <a:rPr lang="en-US" sz="2000" b="0">
                <a:latin typeface="微软雅黑" panose="020B0503020204020204" charset="-122"/>
                <a:ea typeface="微软雅黑" panose="020B0503020204020204" charset="-122"/>
                <a:cs typeface="微软雅黑" panose="020B0503020204020204" charset="-122"/>
              </a:rPr>
              <a:t>:—X</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46" name="image134.jpeg" descr="source:si_idm1208593888;FounderCES"/>
          <p:cNvPicPr>
            <a:picLocks noChangeAspect="1"/>
          </p:cNvPicPr>
          <p:nvPr>
            <p:custDataLst>
              <p:tags r:id="rId1"/>
            </p:custDataLst>
          </p:nvPr>
        </p:nvPicPr>
        <p:blipFill>
          <a:blip r:embed="rId2"/>
          <a:stretch>
            <a:fillRect/>
          </a:stretch>
        </p:blipFill>
        <p:spPr>
          <a:xfrm>
            <a:off x="3921760" y="2076450"/>
            <a:ext cx="2088515" cy="835660"/>
          </a:xfrm>
          <a:prstGeom prst="rect">
            <a:avLst/>
          </a:prstGeom>
        </p:spPr>
      </p:pic>
      <p:sp>
        <p:nvSpPr>
          <p:cNvPr id="4" name="文本框 3"/>
          <p:cNvSpPr txBox="1"/>
          <p:nvPr/>
        </p:nvSpPr>
        <p:spPr>
          <a:xfrm>
            <a:off x="698500" y="2976245"/>
            <a:ext cx="9390380"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若苯环连两个取代基</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若苯环连两个相同取代基</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—X</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X,</a:t>
            </a:r>
            <a:r>
              <a:rPr lang="zh-CN" sz="2000" b="0">
                <a:latin typeface="微软雅黑" panose="020B0503020204020204" charset="-122"/>
                <a:ea typeface="微软雅黑" panose="020B0503020204020204" charset="-122"/>
                <a:cs typeface="微软雅黑" panose="020B0503020204020204" charset="-122"/>
              </a:rPr>
              <a:t>共</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种</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47" name="image135.jpeg" descr="source:si_idm1208559072;FounderCES"/>
          <p:cNvPicPr>
            <a:picLocks noChangeAspect="1"/>
          </p:cNvPicPr>
          <p:nvPr>
            <p:custDataLst>
              <p:tags r:id="rId3"/>
            </p:custDataLst>
          </p:nvPr>
        </p:nvPicPr>
        <p:blipFill>
          <a:blip r:embed="rId4"/>
          <a:stretch>
            <a:fillRect/>
          </a:stretch>
        </p:blipFill>
        <p:spPr>
          <a:xfrm>
            <a:off x="1884680" y="4414520"/>
            <a:ext cx="1890395" cy="895350"/>
          </a:xfrm>
          <a:prstGeom prst="rect">
            <a:avLst/>
          </a:prstGeom>
        </p:spPr>
      </p:pic>
      <p:pic>
        <p:nvPicPr>
          <p:cNvPr id="148" name="image136.jpeg" descr="source:si_idm1208537312;FounderCES"/>
          <p:cNvPicPr>
            <a:picLocks noChangeAspect="1"/>
          </p:cNvPicPr>
          <p:nvPr>
            <p:custDataLst>
              <p:tags r:id="rId5"/>
            </p:custDataLst>
          </p:nvPr>
        </p:nvPicPr>
        <p:blipFill>
          <a:blip r:embed="rId6"/>
          <a:stretch>
            <a:fillRect/>
          </a:stretch>
        </p:blipFill>
        <p:spPr>
          <a:xfrm>
            <a:off x="4201795" y="4215765"/>
            <a:ext cx="2227580" cy="1163320"/>
          </a:xfrm>
          <a:prstGeom prst="rect">
            <a:avLst/>
          </a:prstGeom>
        </p:spPr>
      </p:pic>
      <p:pic>
        <p:nvPicPr>
          <p:cNvPr id="149" name="image137.jpeg" descr="source:si_idm1208531424;FounderCES"/>
          <p:cNvPicPr>
            <a:picLocks noChangeAspect="1"/>
          </p:cNvPicPr>
          <p:nvPr>
            <p:custDataLst>
              <p:tags r:id="rId7"/>
            </p:custDataLst>
          </p:nvPr>
        </p:nvPicPr>
        <p:blipFill>
          <a:blip r:embed="rId8"/>
          <a:stretch>
            <a:fillRect/>
          </a:stretch>
        </p:blipFill>
        <p:spPr>
          <a:xfrm>
            <a:off x="6524625" y="4544695"/>
            <a:ext cx="2583180" cy="765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14" name="文本框 113"/>
          <p:cNvSpPr txBox="1"/>
          <p:nvPr/>
        </p:nvSpPr>
        <p:spPr>
          <a:xfrm>
            <a:off x="639445" y="1113790"/>
            <a:ext cx="698500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若苯环连两个不同取代基</a:t>
            </a:r>
            <a:r>
              <a:rPr lang="en-US" sz="2000" b="0">
                <a:latin typeface="微软雅黑" panose="020B0503020204020204" charset="-122"/>
                <a:ea typeface="微软雅黑" panose="020B0503020204020204" charset="-122"/>
                <a:cs typeface="微软雅黑" panose="020B0503020204020204" charset="-122"/>
              </a:rPr>
              <a:t>:—X</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—Y,</a:t>
            </a:r>
            <a:r>
              <a:rPr lang="zh-CN" sz="2000" b="0">
                <a:latin typeface="微软雅黑" panose="020B0503020204020204" charset="-122"/>
                <a:ea typeface="微软雅黑" panose="020B0503020204020204" charset="-122"/>
                <a:cs typeface="微软雅黑" panose="020B0503020204020204" charset="-122"/>
              </a:rPr>
              <a:t>共</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种</a:t>
            </a:r>
            <a:endParaRPr lang="zh-CN" altLang="en-US" sz="2000" b="0">
              <a:latin typeface="微软雅黑" panose="020B0503020204020204" charset="-122"/>
              <a:ea typeface="微软雅黑" panose="020B0503020204020204" charset="-122"/>
              <a:cs typeface="微软雅黑" panose="020B0503020204020204" charset="-122"/>
            </a:endParaRPr>
          </a:p>
        </p:txBody>
      </p:sp>
      <p:grpSp>
        <p:nvGrpSpPr>
          <p:cNvPr id="5" name="组合 4"/>
          <p:cNvGrpSpPr/>
          <p:nvPr/>
        </p:nvGrpSpPr>
        <p:grpSpPr>
          <a:xfrm>
            <a:off x="2326640" y="1708150"/>
            <a:ext cx="8528685" cy="1085850"/>
            <a:chOff x="2668" y="2612"/>
            <a:chExt cx="13431" cy="1710"/>
          </a:xfrm>
        </p:grpSpPr>
        <p:sp>
          <p:nvSpPr>
            <p:cNvPr id="6" name="文本框 5"/>
            <p:cNvSpPr txBox="1"/>
            <p:nvPr/>
          </p:nvSpPr>
          <p:spPr>
            <a:xfrm>
              <a:off x="15645" y="2690"/>
              <a:ext cx="455" cy="59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pic>
          <p:nvPicPr>
            <p:cNvPr id="150" name="image138.jpeg" descr="source:si_idm1208494816;FounderCES"/>
            <p:cNvPicPr>
              <a:picLocks noChangeAspect="1"/>
            </p:cNvPicPr>
            <p:nvPr>
              <p:custDataLst>
                <p:tags r:id="rId1"/>
              </p:custDataLst>
            </p:nvPr>
          </p:nvPicPr>
          <p:blipFill>
            <a:blip r:embed="rId2"/>
            <a:stretch>
              <a:fillRect/>
            </a:stretch>
          </p:blipFill>
          <p:spPr>
            <a:xfrm>
              <a:off x="2668" y="2791"/>
              <a:ext cx="2776" cy="1315"/>
            </a:xfrm>
            <a:prstGeom prst="rect">
              <a:avLst/>
            </a:prstGeom>
          </p:spPr>
        </p:pic>
        <p:pic>
          <p:nvPicPr>
            <p:cNvPr id="151" name="image139.jpeg" descr="source:si_idm1208482400;FounderCES"/>
            <p:cNvPicPr>
              <a:picLocks noChangeAspect="1"/>
            </p:cNvPicPr>
            <p:nvPr>
              <p:custDataLst>
                <p:tags r:id="rId3"/>
              </p:custDataLst>
            </p:nvPr>
          </p:nvPicPr>
          <p:blipFill>
            <a:blip r:embed="rId4"/>
            <a:stretch>
              <a:fillRect/>
            </a:stretch>
          </p:blipFill>
          <p:spPr>
            <a:xfrm>
              <a:off x="5751" y="2612"/>
              <a:ext cx="3420" cy="1710"/>
            </a:xfrm>
            <a:prstGeom prst="rect">
              <a:avLst/>
            </a:prstGeom>
          </p:spPr>
        </p:pic>
        <p:pic>
          <p:nvPicPr>
            <p:cNvPr id="152" name="image140.jpeg" descr="source:si_idm1208473056;FounderCES"/>
            <p:cNvPicPr>
              <a:picLocks noChangeAspect="1"/>
            </p:cNvPicPr>
            <p:nvPr>
              <p:custDataLst>
                <p:tags r:id="rId5"/>
              </p:custDataLst>
            </p:nvPr>
          </p:nvPicPr>
          <p:blipFill>
            <a:blip r:embed="rId6"/>
            <a:stretch>
              <a:fillRect/>
            </a:stretch>
          </p:blipFill>
          <p:spPr>
            <a:xfrm>
              <a:off x="9171" y="2960"/>
              <a:ext cx="3934" cy="1165"/>
            </a:xfrm>
            <a:prstGeom prst="rect">
              <a:avLst/>
            </a:prstGeom>
          </p:spPr>
        </p:pic>
      </p:grpSp>
      <p:sp>
        <p:nvSpPr>
          <p:cNvPr id="3" name="文本框 2"/>
          <p:cNvSpPr txBox="1"/>
          <p:nvPr/>
        </p:nvSpPr>
        <p:spPr>
          <a:xfrm>
            <a:off x="639445" y="2867025"/>
            <a:ext cx="9032240"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若苯环连三个取代基</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若苯环连三个相同取代基</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—X</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—X</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X,</a:t>
            </a:r>
            <a:r>
              <a:rPr lang="zh-CN" sz="2000" b="0">
                <a:latin typeface="微软雅黑" panose="020B0503020204020204" charset="-122"/>
                <a:ea typeface="微软雅黑" panose="020B0503020204020204" charset="-122"/>
                <a:cs typeface="微软雅黑" panose="020B0503020204020204" charset="-122"/>
              </a:rPr>
              <a:t>共</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种</a:t>
            </a:r>
            <a:endParaRPr lang="zh-CN" altLang="en-US" sz="2000" b="0">
              <a:latin typeface="微软雅黑" panose="020B0503020204020204" charset="-122"/>
              <a:ea typeface="微软雅黑" panose="020B0503020204020204" charset="-122"/>
              <a:cs typeface="微软雅黑" panose="020B0503020204020204" charset="-122"/>
            </a:endParaRPr>
          </a:p>
        </p:txBody>
      </p:sp>
      <p:grpSp>
        <p:nvGrpSpPr>
          <p:cNvPr id="4" name="组合 3"/>
          <p:cNvGrpSpPr/>
          <p:nvPr/>
        </p:nvGrpSpPr>
        <p:grpSpPr>
          <a:xfrm>
            <a:off x="2120265" y="4079875"/>
            <a:ext cx="6323330" cy="1565275"/>
            <a:chOff x="2499" y="6117"/>
            <a:chExt cx="9958" cy="2465"/>
          </a:xfrm>
        </p:grpSpPr>
        <p:pic>
          <p:nvPicPr>
            <p:cNvPr id="153" name="image141.jpeg" descr="source:si_idm1208420448;FounderCES"/>
            <p:cNvPicPr>
              <a:picLocks noChangeAspect="1"/>
            </p:cNvPicPr>
            <p:nvPr>
              <p:custDataLst>
                <p:tags r:id="rId7"/>
              </p:custDataLst>
            </p:nvPr>
          </p:nvPicPr>
          <p:blipFill>
            <a:blip r:embed="rId8"/>
            <a:stretch>
              <a:fillRect/>
            </a:stretch>
          </p:blipFill>
          <p:spPr>
            <a:xfrm>
              <a:off x="2499" y="6232"/>
              <a:ext cx="3179" cy="2350"/>
            </a:xfrm>
            <a:prstGeom prst="rect">
              <a:avLst/>
            </a:prstGeom>
          </p:spPr>
        </p:pic>
        <p:pic>
          <p:nvPicPr>
            <p:cNvPr id="154" name="image142.jpeg" descr="source:si_idm1208405216;FounderCES"/>
            <p:cNvPicPr>
              <a:picLocks noChangeAspect="1"/>
            </p:cNvPicPr>
            <p:nvPr>
              <p:custDataLst>
                <p:tags r:id="rId9"/>
              </p:custDataLst>
            </p:nvPr>
          </p:nvPicPr>
          <p:blipFill>
            <a:blip r:embed="rId10"/>
            <a:stretch>
              <a:fillRect/>
            </a:stretch>
          </p:blipFill>
          <p:spPr>
            <a:xfrm>
              <a:off x="5751" y="6890"/>
              <a:ext cx="3523" cy="1692"/>
            </a:xfrm>
            <a:prstGeom prst="rect">
              <a:avLst/>
            </a:prstGeom>
          </p:spPr>
        </p:pic>
        <p:pic>
          <p:nvPicPr>
            <p:cNvPr id="155" name="image143.jpeg" descr="source:si_idm1208397024;FounderCES"/>
            <p:cNvPicPr>
              <a:picLocks noChangeAspect="1"/>
            </p:cNvPicPr>
            <p:nvPr>
              <p:custDataLst>
                <p:tags r:id="rId11"/>
              </p:custDataLst>
            </p:nvPr>
          </p:nvPicPr>
          <p:blipFill>
            <a:blip r:embed="rId12"/>
            <a:stretch>
              <a:fillRect/>
            </a:stretch>
          </p:blipFill>
          <p:spPr>
            <a:xfrm>
              <a:off x="9793" y="6117"/>
              <a:ext cx="2665" cy="231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14" name="文本框 113"/>
          <p:cNvSpPr txBox="1"/>
          <p:nvPr/>
        </p:nvSpPr>
        <p:spPr>
          <a:xfrm>
            <a:off x="686435" y="1191895"/>
            <a:ext cx="1019810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若苯环有三个取代基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两个相同一个不同</a:t>
            </a:r>
            <a:r>
              <a:rPr lang="en-US" sz="2000" b="0">
                <a:latin typeface="微软雅黑" panose="020B0503020204020204" charset="-122"/>
                <a:ea typeface="微软雅黑" panose="020B0503020204020204" charset="-122"/>
                <a:cs typeface="微软雅黑" panose="020B0503020204020204" charset="-122"/>
              </a:rPr>
              <a:t>:—X</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—X</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—Y,</a:t>
            </a:r>
            <a:r>
              <a:rPr lang="zh-CN" sz="2000" b="0">
                <a:latin typeface="微软雅黑" panose="020B0503020204020204" charset="-122"/>
                <a:ea typeface="微软雅黑" panose="020B0503020204020204" charset="-122"/>
                <a:cs typeface="微软雅黑" panose="020B0503020204020204" charset="-122"/>
              </a:rPr>
              <a:t>共</a:t>
            </a:r>
            <a:r>
              <a:rPr lang="en-US" sz="2000" b="0">
                <a:latin typeface="微软雅黑" panose="020B0503020204020204" charset="-122"/>
                <a:ea typeface="微软雅黑" panose="020B0503020204020204" charset="-122"/>
                <a:cs typeface="微软雅黑" panose="020B0503020204020204" charset="-122"/>
              </a:rPr>
              <a:t>6</a:t>
            </a:r>
            <a:r>
              <a:rPr lang="zh-CN" sz="2000" b="0">
                <a:latin typeface="微软雅黑" panose="020B0503020204020204" charset="-122"/>
                <a:ea typeface="微软雅黑" panose="020B0503020204020204" charset="-122"/>
                <a:cs typeface="微软雅黑" panose="020B0503020204020204" charset="-122"/>
              </a:rPr>
              <a:t>种</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数字代表</a:t>
            </a:r>
            <a:r>
              <a:rPr lang="en-US" sz="2000" b="0">
                <a:latin typeface="微软雅黑" panose="020B0503020204020204" charset="-122"/>
                <a:ea typeface="微软雅黑" panose="020B0503020204020204" charset="-122"/>
                <a:cs typeface="微软雅黑" panose="020B0503020204020204" charset="-122"/>
              </a:rPr>
              <a:t>—Y</a:t>
            </a:r>
            <a:r>
              <a:rPr lang="zh-CN" sz="2000" b="0">
                <a:latin typeface="微软雅黑" panose="020B0503020204020204" charset="-122"/>
                <a:ea typeface="微软雅黑" panose="020B0503020204020204" charset="-122"/>
                <a:cs typeface="微软雅黑" panose="020B0503020204020204" charset="-122"/>
              </a:rPr>
              <a:t>的位置</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1343025" y="1940560"/>
            <a:ext cx="1659255" cy="922020"/>
          </a:xfrm>
          <a:prstGeom prst="rect">
            <a:avLst/>
          </a:prstGeom>
          <a:noFill/>
          <a:ln w="9525">
            <a:noFill/>
          </a:ln>
        </p:spPr>
      </p:pic>
      <p:pic>
        <p:nvPicPr>
          <p:cNvPr id="5" name="图片 4"/>
          <p:cNvPicPr/>
          <p:nvPr/>
        </p:nvPicPr>
        <p:blipFill>
          <a:blip r:embed="rId2"/>
          <a:stretch>
            <a:fillRect/>
          </a:stretch>
        </p:blipFill>
        <p:spPr>
          <a:xfrm>
            <a:off x="3846195" y="1792605"/>
            <a:ext cx="1814830" cy="1210945"/>
          </a:xfrm>
          <a:prstGeom prst="rect">
            <a:avLst/>
          </a:prstGeom>
          <a:noFill/>
          <a:ln w="9525">
            <a:noFill/>
          </a:ln>
        </p:spPr>
      </p:pic>
      <p:pic>
        <p:nvPicPr>
          <p:cNvPr id="7" name="图片 6"/>
          <p:cNvPicPr/>
          <p:nvPr/>
        </p:nvPicPr>
        <p:blipFill>
          <a:blip r:embed="rId3"/>
          <a:stretch>
            <a:fillRect/>
          </a:stretch>
        </p:blipFill>
        <p:spPr>
          <a:xfrm>
            <a:off x="6543040" y="1776095"/>
            <a:ext cx="2113915" cy="1081405"/>
          </a:xfrm>
          <a:prstGeom prst="rect">
            <a:avLst/>
          </a:prstGeom>
          <a:noFill/>
          <a:ln w="9525">
            <a:noFill/>
          </a:ln>
        </p:spPr>
      </p:pic>
      <p:sp>
        <p:nvSpPr>
          <p:cNvPr id="8" name="文本框 7"/>
          <p:cNvSpPr txBox="1"/>
          <p:nvPr/>
        </p:nvSpPr>
        <p:spPr>
          <a:xfrm>
            <a:off x="686435" y="3131185"/>
            <a:ext cx="1019810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③</a:t>
            </a:r>
            <a:r>
              <a:rPr lang="zh-CN" sz="2000" b="0">
                <a:latin typeface="微软雅黑" panose="020B0503020204020204" charset="-122"/>
                <a:ea typeface="微软雅黑" panose="020B0503020204020204" charset="-122"/>
                <a:cs typeface="微软雅黑" panose="020B0503020204020204" charset="-122"/>
              </a:rPr>
              <a:t>若苯环有三个不同取代基</a:t>
            </a:r>
            <a:r>
              <a:rPr lang="en-US" sz="2000" b="0">
                <a:latin typeface="微软雅黑" panose="020B0503020204020204" charset="-122"/>
                <a:ea typeface="微软雅黑" panose="020B0503020204020204" charset="-122"/>
                <a:cs typeface="微软雅黑" panose="020B0503020204020204" charset="-122"/>
              </a:rPr>
              <a:t>:—X</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—Y</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—Z,</a:t>
            </a:r>
            <a:r>
              <a:rPr lang="zh-CN" sz="2000" b="0">
                <a:latin typeface="微软雅黑" panose="020B0503020204020204" charset="-122"/>
                <a:ea typeface="微软雅黑" panose="020B0503020204020204" charset="-122"/>
                <a:cs typeface="微软雅黑" panose="020B0503020204020204" charset="-122"/>
              </a:rPr>
              <a:t>共</a:t>
            </a:r>
            <a:r>
              <a:rPr lang="en-US" sz="2000" b="0">
                <a:latin typeface="微软雅黑" panose="020B0503020204020204" charset="-122"/>
                <a:ea typeface="微软雅黑" panose="020B0503020204020204" charset="-122"/>
                <a:cs typeface="微软雅黑" panose="020B0503020204020204" charset="-122"/>
              </a:rPr>
              <a:t>10</a:t>
            </a:r>
            <a:r>
              <a:rPr lang="zh-CN" sz="2000" b="0">
                <a:latin typeface="微软雅黑" panose="020B0503020204020204" charset="-122"/>
                <a:ea typeface="微软雅黑" panose="020B0503020204020204" charset="-122"/>
                <a:cs typeface="微软雅黑" panose="020B0503020204020204" charset="-122"/>
              </a:rPr>
              <a:t>种</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数字代表</a:t>
            </a:r>
            <a:r>
              <a:rPr lang="en-US" sz="2000" b="0">
                <a:latin typeface="微软雅黑" panose="020B0503020204020204" charset="-122"/>
                <a:ea typeface="微软雅黑" panose="020B0503020204020204" charset="-122"/>
                <a:cs typeface="微软雅黑" panose="020B0503020204020204" charset="-122"/>
              </a:rPr>
              <a:t>—Z</a:t>
            </a:r>
            <a:r>
              <a:rPr lang="zh-CN" sz="2000" b="0">
                <a:latin typeface="微软雅黑" panose="020B0503020204020204" charset="-122"/>
                <a:ea typeface="微软雅黑" panose="020B0503020204020204" charset="-122"/>
                <a:cs typeface="微软雅黑" panose="020B0503020204020204" charset="-122"/>
              </a:rPr>
              <a:t>的位置</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graphicFrame>
        <p:nvGraphicFramePr>
          <p:cNvPr id="14" name="表格 13"/>
          <p:cNvGraphicFramePr/>
          <p:nvPr>
            <p:custDataLst>
              <p:tags r:id="rId4"/>
            </p:custDataLst>
          </p:nvPr>
        </p:nvGraphicFramePr>
        <p:xfrm>
          <a:off x="4562475" y="2428875"/>
          <a:ext cx="4019550" cy="1298575"/>
        </p:xfrm>
        <a:graphic>
          <a:graphicData uri="http://schemas.openxmlformats.org/drawingml/2006/table">
            <a:tbl>
              <a:tblPr/>
              <a:tblGrid>
                <a:gridCol w="1339850"/>
                <a:gridCol w="1339850"/>
                <a:gridCol w="1339850"/>
              </a:tblGrid>
              <a:tr h="1298575">
                <a:tc>
                  <a:txBody>
                    <a:bodyPr/>
                    <a:p>
                      <a:pPr indent="0" algn="ctr">
                        <a:buNone/>
                      </a:pPr>
                      <a:endParaRPr lang="en-US" altLang="en-US" sz="1100" b="0">
                        <a:latin typeface="Calibri" panose="020F0502020204030204" charset="0"/>
                        <a:ea typeface="Calibri" panose="020F0502020204030204" charset="0"/>
                        <a:cs typeface="Calibri" panose="020F0502020204030204" charset="0"/>
                      </a:endParaRPr>
                    </a:p>
                  </a:txBody>
                  <a:tcPr marL="14604" marR="14604" marT="14604" marB="14604" vert="horz" anchor="ctr" anchorCtr="0">
                    <a:lnL>
                      <a:noFill/>
                    </a:lnL>
                    <a:lnR>
                      <a:noFill/>
                    </a:lnR>
                    <a:lnT cap="flat">
                      <a:noFill/>
                    </a:lnT>
                    <a:lnB cap="flat">
                      <a:noFill/>
                    </a:lnB>
                    <a:lnTlToBr>
                      <a:noFill/>
                    </a:lnTlToBr>
                    <a:lnBlToTr>
                      <a:noFill/>
                    </a:lnBlToTr>
                    <a:noFill/>
                  </a:tcPr>
                </a:tc>
                <a:tc>
                  <a:txBody>
                    <a:bodyPr/>
                    <a:p>
                      <a:pPr indent="0" algn="ctr">
                        <a:buNone/>
                      </a:pPr>
                      <a:r>
                        <a:rPr lang="en-US" sz="1100" b="0">
                          <a:latin typeface="Calibri" panose="020F0502020204030204" charset="0"/>
                          <a:cs typeface="Calibri" panose="020F0502020204030204" charset="0"/>
                        </a:rPr>
                        <a:t> </a:t>
                      </a:r>
                      <a:endParaRPr lang="en-US" altLang="en-US" sz="1100" b="0">
                        <a:latin typeface="Calibri" panose="020F0502020204030204" charset="0"/>
                        <a:ea typeface="Calibri" panose="020F0502020204030204" charset="0"/>
                        <a:cs typeface="Calibri" panose="020F0502020204030204" charset="0"/>
                      </a:endParaRPr>
                    </a:p>
                  </a:txBody>
                  <a:tcPr marL="14604" marR="14604" marT="14604" marB="14604" vert="horz" anchor="ctr" anchorCtr="0">
                    <a:lnL>
                      <a:noFill/>
                    </a:lnL>
                    <a:lnR>
                      <a:noFill/>
                    </a:lnR>
                    <a:lnT cap="flat">
                      <a:noFill/>
                    </a:lnT>
                    <a:lnB cap="flat">
                      <a:noFill/>
                    </a:lnB>
                    <a:lnTlToBr>
                      <a:noFill/>
                    </a:lnTlToBr>
                    <a:lnBlToTr>
                      <a:noFill/>
                    </a:lnBlToTr>
                    <a:noFill/>
                  </a:tcPr>
                </a:tc>
                <a:tc>
                  <a:txBody>
                    <a:bodyPr/>
                    <a:p>
                      <a:pPr indent="0" algn="ctr">
                        <a:buNone/>
                      </a:pPr>
                      <a:endParaRPr lang="en-US" altLang="en-US" sz="1100" b="0">
                        <a:latin typeface="Calibri" panose="020F0502020204030204" charset="0"/>
                        <a:ea typeface="Calibri" panose="020F0502020204030204" charset="0"/>
                        <a:cs typeface="Calibri" panose="020F0502020204030204" charset="0"/>
                      </a:endParaRPr>
                    </a:p>
                  </a:txBody>
                  <a:tcPr marL="14604" marR="14604" marT="14604" marB="14604" vert="horz" anchor="ctr" anchorCtr="0">
                    <a:lnL>
                      <a:noFill/>
                    </a:lnL>
                    <a:lnR cap="flat">
                      <a:noFill/>
                    </a:lnR>
                    <a:lnT cap="flat">
                      <a:noFill/>
                    </a:lnT>
                    <a:lnB cap="flat">
                      <a:noFill/>
                    </a:lnB>
                    <a:lnTlToBr>
                      <a:noFill/>
                    </a:lnTlToBr>
                    <a:lnBlToTr>
                      <a:noFill/>
                    </a:lnBlToTr>
                    <a:noFill/>
                  </a:tcPr>
                </a:tc>
              </a:tr>
            </a:tbl>
          </a:graphicData>
        </a:graphic>
      </p:graphicFrame>
      <p:pic>
        <p:nvPicPr>
          <p:cNvPr id="15" name="图片 14"/>
          <p:cNvPicPr/>
          <p:nvPr/>
        </p:nvPicPr>
        <p:blipFill>
          <a:blip r:embed="rId5"/>
          <a:stretch>
            <a:fillRect/>
          </a:stretch>
        </p:blipFill>
        <p:spPr>
          <a:xfrm>
            <a:off x="1358265" y="3803650"/>
            <a:ext cx="1951355" cy="1228090"/>
          </a:xfrm>
          <a:prstGeom prst="rect">
            <a:avLst/>
          </a:prstGeom>
          <a:noFill/>
          <a:ln w="9525">
            <a:noFill/>
          </a:ln>
        </p:spPr>
      </p:pic>
      <p:pic>
        <p:nvPicPr>
          <p:cNvPr id="16" name="图片 15"/>
          <p:cNvPicPr/>
          <p:nvPr/>
        </p:nvPicPr>
        <p:blipFill>
          <a:blip r:embed="rId6"/>
          <a:stretch>
            <a:fillRect/>
          </a:stretch>
        </p:blipFill>
        <p:spPr>
          <a:xfrm>
            <a:off x="3971290" y="3957320"/>
            <a:ext cx="2004695" cy="1169670"/>
          </a:xfrm>
          <a:prstGeom prst="rect">
            <a:avLst/>
          </a:prstGeom>
          <a:noFill/>
          <a:ln w="9525">
            <a:noFill/>
          </a:ln>
        </p:spPr>
      </p:pic>
      <p:pic>
        <p:nvPicPr>
          <p:cNvPr id="17" name="图片 16"/>
          <p:cNvPicPr/>
          <p:nvPr/>
        </p:nvPicPr>
        <p:blipFill>
          <a:blip r:embed="rId7"/>
          <a:stretch>
            <a:fillRect/>
          </a:stretch>
        </p:blipFill>
        <p:spPr>
          <a:xfrm>
            <a:off x="6866255" y="3922395"/>
            <a:ext cx="2049145" cy="9906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P205</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14" name="文本框 113"/>
          <p:cNvSpPr txBox="1"/>
          <p:nvPr/>
        </p:nvSpPr>
        <p:spPr>
          <a:xfrm>
            <a:off x="579755" y="1018540"/>
            <a:ext cx="5080000" cy="460375"/>
          </a:xfrm>
          <a:prstGeom prst="rect">
            <a:avLst/>
          </a:prstGeom>
          <a:noFill/>
          <a:ln w="9525">
            <a:noFill/>
          </a:ln>
        </p:spPr>
        <p:txBody>
          <a:bodyPr>
            <a:spAutoFit/>
          </a:bodyPr>
          <a:p>
            <a:pPr indent="0"/>
            <a:r>
              <a:rPr lang="en-US" sz="2400" b="0">
                <a:solidFill>
                  <a:srgbClr val="FF0000"/>
                </a:solidFill>
                <a:latin typeface="微软雅黑" panose="020B0503020204020204" charset="-122"/>
                <a:ea typeface="微软雅黑" panose="020B0503020204020204" charset="-122"/>
                <a:cs typeface="微软雅黑" panose="020B0503020204020204" charset="-122"/>
              </a:rPr>
              <a:t> </a:t>
            </a:r>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1</a:t>
            </a:r>
            <a:r>
              <a:rPr lang="en-US" b="0">
                <a:latin typeface="NEU-BZ" charset="0"/>
                <a:cs typeface="方正仿宋_GBK" charset="0"/>
              </a:rPr>
              <a:t> </a:t>
            </a:r>
            <a:endParaRPr lang="en-US" altLang="en-US" b="0">
              <a:latin typeface="NEU-BZ" charset="0"/>
              <a:cs typeface="方正仿宋_GBK" charset="0"/>
            </a:endParaRPr>
          </a:p>
        </p:txBody>
      </p:sp>
      <p:sp>
        <p:nvSpPr>
          <p:cNvPr id="3" name="文本框 2"/>
          <p:cNvSpPr txBox="1"/>
          <p:nvPr/>
        </p:nvSpPr>
        <p:spPr>
          <a:xfrm>
            <a:off x="698500" y="1609725"/>
            <a:ext cx="568642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新课标</a:t>
            </a:r>
            <a:r>
              <a:rPr lang="en-US" sz="2000" b="0">
                <a:latin typeface="微软雅黑" panose="020B0503020204020204" charset="-122"/>
                <a:ea typeface="微软雅黑" panose="020B0503020204020204" charset="-122"/>
                <a:cs typeface="微软雅黑" panose="020B0503020204020204" charset="-122"/>
              </a:rPr>
              <a:t>2023</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30</a:t>
            </a:r>
            <a:r>
              <a:rPr lang="zh-CN" sz="2000" b="0">
                <a:latin typeface="微软雅黑" panose="020B0503020204020204" charset="-122"/>
                <a:ea typeface="微软雅黑" panose="020B0503020204020204" charset="-122"/>
                <a:cs typeface="微软雅黑" panose="020B0503020204020204" charset="-122"/>
              </a:rPr>
              <a:t>节选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在</a:t>
            </a:r>
            <a:r>
              <a:rPr lang="en-US" sz="2000" b="0">
                <a:latin typeface="微软雅黑" panose="020B0503020204020204" charset="-122"/>
                <a:ea typeface="微软雅黑" panose="020B0503020204020204" charset="-122"/>
                <a:cs typeface="微软雅黑" panose="020B0503020204020204" charset="-122"/>
              </a:rPr>
              <a:t>B(</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3758565" y="1478915"/>
            <a:ext cx="713105" cy="826770"/>
          </a:xfrm>
          <a:prstGeom prst="rect">
            <a:avLst/>
          </a:prstGeom>
          <a:noFill/>
          <a:ln w="9525">
            <a:noFill/>
          </a:ln>
        </p:spPr>
      </p:pic>
      <p:sp>
        <p:nvSpPr>
          <p:cNvPr id="115" name="文本框 114"/>
          <p:cNvSpPr txBox="1"/>
          <p:nvPr/>
        </p:nvSpPr>
        <p:spPr>
          <a:xfrm>
            <a:off x="4471670" y="1478915"/>
            <a:ext cx="6686550" cy="553085"/>
          </a:xfrm>
          <a:prstGeom prst="rect">
            <a:avLst/>
          </a:prstGeom>
          <a:noFill/>
          <a:ln w="9525">
            <a:noFill/>
          </a:ln>
        </p:spPr>
        <p:txBody>
          <a:bodyPr wrap="square">
            <a:spAutoFit/>
          </a:bodyPr>
          <a:p>
            <a:pPr indent="0" fontAlgn="auto">
              <a:lnSpc>
                <a:spcPct val="150000"/>
              </a:lnSpc>
            </a:pPr>
            <a:r>
              <a:rPr lang="en-US" sz="2000" b="0">
                <a:latin typeface="黑体" panose="02010609060101010101" charset="-122"/>
                <a:ea typeface="黑体" panose="02010609060101010101" charset="-122"/>
                <a:cs typeface="黑体" panose="02010609060101010101" charset="-122"/>
              </a:rPr>
              <a:t>)</a:t>
            </a:r>
            <a:r>
              <a:rPr lang="zh-CN" sz="2000" b="0">
                <a:latin typeface="黑体" panose="02010609060101010101" charset="-122"/>
                <a:ea typeface="黑体" panose="02010609060101010101" charset="-122"/>
                <a:cs typeface="黑体" panose="02010609060101010101" charset="-122"/>
              </a:rPr>
              <a:t>的同分异构体中</a:t>
            </a:r>
            <a:r>
              <a:rPr lang="en-US" sz="2000" b="0">
                <a:latin typeface="黑体" panose="02010609060101010101" charset="-122"/>
                <a:ea typeface="黑体" panose="02010609060101010101" charset="-122"/>
                <a:cs typeface="黑体" panose="02010609060101010101" charset="-122"/>
              </a:rPr>
              <a:t>,</a:t>
            </a:r>
            <a:r>
              <a:rPr lang="zh-CN" sz="2000" b="0">
                <a:latin typeface="黑体" panose="02010609060101010101" charset="-122"/>
                <a:ea typeface="黑体" panose="02010609060101010101" charset="-122"/>
                <a:cs typeface="黑体" panose="02010609060101010101" charset="-122"/>
              </a:rPr>
              <a:t>同时满足下列条件的共有</a:t>
            </a:r>
            <a:r>
              <a:rPr lang="zh-CN" sz="2000" b="0" u="sng">
                <a:latin typeface="黑体" panose="02010609060101010101" charset="-122"/>
                <a:ea typeface="黑体" panose="02010609060101010101" charset="-122"/>
                <a:cs typeface="黑体" panose="02010609060101010101" charset="-122"/>
              </a:rPr>
              <a:t>　　　　</a:t>
            </a:r>
            <a:r>
              <a:rPr lang="zh-CN" sz="2000" b="0">
                <a:latin typeface="黑体" panose="02010609060101010101" charset="-122"/>
                <a:ea typeface="黑体" panose="02010609060101010101" charset="-122"/>
                <a:cs typeface="黑体" panose="02010609060101010101" charset="-122"/>
              </a:rPr>
              <a:t>种</a:t>
            </a:r>
            <a:r>
              <a:rPr lang="en-US" sz="2000" b="0">
                <a:latin typeface="黑体" panose="02010609060101010101" charset="-122"/>
                <a:ea typeface="黑体" panose="02010609060101010101" charset="-122"/>
                <a:cs typeface="黑体" panose="02010609060101010101" charset="-122"/>
              </a:rPr>
              <a:t>(</a:t>
            </a:r>
            <a:r>
              <a:rPr lang="zh-CN" sz="2000" b="0">
                <a:latin typeface="黑体" panose="02010609060101010101" charset="-122"/>
                <a:ea typeface="黑体" panose="02010609060101010101" charset="-122"/>
                <a:cs typeface="黑体" panose="02010609060101010101" charset="-122"/>
              </a:rPr>
              <a:t>不</a:t>
            </a:r>
            <a:endParaRPr lang="en-US" altLang="en-US" b="0">
              <a:latin typeface="NEU-BZ" charset="0"/>
              <a:ea typeface="宋体" panose="02010600030101010101" pitchFamily="2" charset="-122"/>
              <a:cs typeface="Times New Roman" panose="02020603050405020304" charset="0"/>
            </a:endParaRPr>
          </a:p>
        </p:txBody>
      </p:sp>
      <p:sp>
        <p:nvSpPr>
          <p:cNvPr id="5" name="文本框 4"/>
          <p:cNvSpPr txBox="1"/>
          <p:nvPr/>
        </p:nvSpPr>
        <p:spPr>
          <a:xfrm>
            <a:off x="698500" y="2032000"/>
            <a:ext cx="11171555" cy="1476375"/>
          </a:xfrm>
          <a:prstGeom prst="rect">
            <a:avLst/>
          </a:prstGeom>
          <a:noFill/>
        </p:spPr>
        <p:txBody>
          <a:bodyPr wrap="square" rtlCol="0" anchor="t">
            <a:spAutoFit/>
          </a:bodyPr>
          <a:p>
            <a:pPr indent="0" fontAlgn="auto">
              <a:lnSpc>
                <a:spcPct val="150000"/>
              </a:lnSpc>
            </a:pPr>
            <a:r>
              <a:rPr lang="zh-CN" sz="2000">
                <a:latin typeface="黑体" panose="02010609060101010101" charset="-122"/>
                <a:ea typeface="黑体" panose="02010609060101010101" charset="-122"/>
                <a:cs typeface="黑体" panose="02010609060101010101" charset="-122"/>
                <a:sym typeface="+mn-ea"/>
              </a:rPr>
              <a:t>考虑立体异构</a:t>
            </a:r>
            <a:r>
              <a:rPr lang="en-US" sz="2000">
                <a:latin typeface="黑体" panose="02010609060101010101" charset="-122"/>
                <a:ea typeface="黑体" panose="02010609060101010101" charset="-122"/>
                <a:cs typeface="黑体" panose="02010609060101010101" charset="-122"/>
                <a:sym typeface="+mn-ea"/>
              </a:rPr>
              <a:t>); ①</a:t>
            </a:r>
            <a:r>
              <a:rPr lang="zh-CN" sz="2000">
                <a:latin typeface="黑体" panose="02010609060101010101" charset="-122"/>
                <a:ea typeface="黑体" panose="02010609060101010101" charset="-122"/>
                <a:cs typeface="黑体" panose="02010609060101010101" charset="-122"/>
                <a:sym typeface="+mn-ea"/>
              </a:rPr>
              <a:t>含有手性碳</a:t>
            </a:r>
            <a:r>
              <a:rPr lang="en-US" sz="2000">
                <a:latin typeface="黑体" panose="02010609060101010101" charset="-122"/>
                <a:ea typeface="黑体" panose="02010609060101010101" charset="-122"/>
                <a:cs typeface="黑体" panose="02010609060101010101" charset="-122"/>
                <a:sym typeface="+mn-ea"/>
              </a:rPr>
              <a:t>;②</a:t>
            </a:r>
            <a:r>
              <a:rPr lang="zh-CN" sz="2000">
                <a:latin typeface="黑体" panose="02010609060101010101" charset="-122"/>
                <a:ea typeface="黑体" panose="02010609060101010101" charset="-122"/>
                <a:cs typeface="黑体" panose="02010609060101010101" charset="-122"/>
                <a:sym typeface="+mn-ea"/>
              </a:rPr>
              <a:t>含有三个甲基</a:t>
            </a:r>
            <a:r>
              <a:rPr lang="en-US" sz="2000">
                <a:latin typeface="黑体" panose="02010609060101010101" charset="-122"/>
                <a:ea typeface="黑体" panose="02010609060101010101" charset="-122"/>
                <a:cs typeface="黑体" panose="02010609060101010101" charset="-122"/>
                <a:sym typeface="+mn-ea"/>
              </a:rPr>
              <a:t>;③</a:t>
            </a:r>
            <a:r>
              <a:rPr lang="zh-CN" sz="2000">
                <a:latin typeface="黑体" panose="02010609060101010101" charset="-122"/>
                <a:ea typeface="黑体" panose="02010609060101010101" charset="-122"/>
                <a:cs typeface="黑体" panose="02010609060101010101" charset="-122"/>
                <a:sym typeface="+mn-ea"/>
              </a:rPr>
              <a:t>含有苯环。其中</a:t>
            </a:r>
            <a:r>
              <a:rPr lang="en-US" sz="2000">
                <a:latin typeface="黑体" panose="02010609060101010101" charset="-122"/>
                <a:ea typeface="黑体" panose="02010609060101010101" charset="-122"/>
                <a:cs typeface="黑体" panose="02010609060101010101" charset="-122"/>
                <a:sym typeface="+mn-ea"/>
              </a:rPr>
              <a:t>,</a:t>
            </a:r>
            <a:r>
              <a:rPr lang="zh-CN" sz="2000">
                <a:latin typeface="黑体" panose="02010609060101010101" charset="-122"/>
                <a:ea typeface="黑体" panose="02010609060101010101" charset="-122"/>
                <a:cs typeface="黑体" panose="02010609060101010101" charset="-122"/>
                <a:sym typeface="+mn-ea"/>
              </a:rPr>
              <a:t>核磁共振氢谱显示为</a:t>
            </a:r>
            <a:r>
              <a:rPr lang="en-US" sz="2000">
                <a:latin typeface="黑体" panose="02010609060101010101" charset="-122"/>
                <a:ea typeface="黑体" panose="02010609060101010101" charset="-122"/>
                <a:cs typeface="黑体" panose="02010609060101010101" charset="-122"/>
                <a:sym typeface="+mn-ea"/>
              </a:rPr>
              <a:t>6</a:t>
            </a:r>
            <a:r>
              <a:rPr lang="zh-CN" sz="2000">
                <a:latin typeface="黑体" panose="02010609060101010101" charset="-122"/>
                <a:ea typeface="黑体" panose="02010609060101010101" charset="-122"/>
                <a:cs typeface="黑体" panose="02010609060101010101" charset="-122"/>
                <a:sym typeface="+mn-ea"/>
              </a:rPr>
              <a:t>组峰</a:t>
            </a:r>
            <a:r>
              <a:rPr lang="en-US" sz="2000">
                <a:latin typeface="黑体" panose="02010609060101010101" charset="-122"/>
                <a:ea typeface="黑体" panose="02010609060101010101" charset="-122"/>
                <a:cs typeface="黑体" panose="02010609060101010101" charset="-122"/>
                <a:sym typeface="+mn-ea"/>
              </a:rPr>
              <a:t>,</a:t>
            </a:r>
            <a:r>
              <a:rPr lang="zh-CN" sz="2000">
                <a:latin typeface="黑体" panose="02010609060101010101" charset="-122"/>
                <a:ea typeface="黑体" panose="02010609060101010101" charset="-122"/>
                <a:cs typeface="黑体" panose="02010609060101010101" charset="-122"/>
                <a:sym typeface="+mn-ea"/>
              </a:rPr>
              <a:t>且峰面积比为</a:t>
            </a:r>
            <a:r>
              <a:rPr lang="en-US" sz="2000">
                <a:latin typeface="黑体" panose="02010609060101010101" charset="-122"/>
                <a:ea typeface="黑体" panose="02010609060101010101" charset="-122"/>
                <a:cs typeface="黑体" panose="02010609060101010101" charset="-122"/>
                <a:sym typeface="+mn-ea"/>
              </a:rPr>
              <a:t>3∶3∶3∶2∶2∶1</a:t>
            </a:r>
            <a:r>
              <a:rPr lang="zh-CN" sz="2000">
                <a:latin typeface="黑体" panose="02010609060101010101" charset="-122"/>
                <a:ea typeface="黑体" panose="02010609060101010101" charset="-122"/>
                <a:cs typeface="黑体" panose="02010609060101010101" charset="-122"/>
                <a:sym typeface="+mn-ea"/>
              </a:rPr>
              <a:t>的同分异构体的结构简式为</a:t>
            </a:r>
            <a:endParaRPr lang="en-US" altLang="en-US">
              <a:latin typeface="NEU-BZ" charset="0"/>
              <a:ea typeface="宋体" panose="02010600030101010101" pitchFamily="2" charset="-122"/>
              <a:cs typeface="Times New Roman" panose="02020603050405020304" charset="0"/>
              <a:sym typeface="+mn-ea"/>
            </a:endParaRPr>
          </a:p>
        </p:txBody>
      </p:sp>
      <p:sp>
        <p:nvSpPr>
          <p:cNvPr id="7" name="文本框 6"/>
          <p:cNvSpPr txBox="1"/>
          <p:nvPr/>
        </p:nvSpPr>
        <p:spPr>
          <a:xfrm>
            <a:off x="779145" y="3923030"/>
            <a:ext cx="4064000" cy="368300"/>
          </a:xfrm>
          <a:prstGeom prst="rect">
            <a:avLst/>
          </a:prstGeom>
          <a:noFill/>
        </p:spPr>
        <p:txBody>
          <a:bodyPr wrap="square" rtlCol="0">
            <a:spAutoFit/>
          </a:bodyPr>
          <a:p>
            <a:r>
              <a:rPr lang="zh-CN" u="sng">
                <a:latin typeface="黑体" panose="02010609060101010101" charset="-122"/>
                <a:ea typeface="黑体" panose="02010609060101010101" charset="-122"/>
                <a:cs typeface="黑体" panose="02010609060101010101" charset="-122"/>
                <a:sym typeface="+mn-ea"/>
              </a:rPr>
              <a:t>　　　　　　</a:t>
            </a:r>
            <a:r>
              <a:rPr lang="zh-CN">
                <a:latin typeface="黑体" panose="02010609060101010101" charset="-122"/>
                <a:ea typeface="黑体" panose="02010609060101010101" charset="-122"/>
                <a:cs typeface="黑体" panose="02010609060101010101" charset="-122"/>
                <a:sym typeface="+mn-ea"/>
              </a:rPr>
              <a:t>。</a:t>
            </a:r>
            <a:endParaRPr lang="zh-CN" altLang="en-US"/>
          </a:p>
        </p:txBody>
      </p:sp>
      <p:sp>
        <p:nvSpPr>
          <p:cNvPr id="8" name="文本框 7"/>
          <p:cNvSpPr txBox="1"/>
          <p:nvPr/>
        </p:nvSpPr>
        <p:spPr>
          <a:xfrm>
            <a:off x="9596755" y="1501775"/>
            <a:ext cx="4064000" cy="398780"/>
          </a:xfrm>
          <a:prstGeom prst="rect">
            <a:avLst/>
          </a:prstGeom>
          <a:noFill/>
        </p:spPr>
        <p:txBody>
          <a:bodyPr wrap="square" rtlCol="0">
            <a:spAutoFit/>
          </a:bodyPr>
          <a:p>
            <a:r>
              <a:rPr lang="zh-CN" altLang="en-US" sz="2000">
                <a:solidFill>
                  <a:srgbClr val="FF0000"/>
                </a:solidFill>
                <a:latin typeface="微软雅黑" panose="020B0503020204020204" charset="-122"/>
                <a:ea typeface="微软雅黑" panose="020B0503020204020204" charset="-122"/>
              </a:rPr>
              <a:t>9</a:t>
            </a:r>
            <a:endParaRPr lang="zh-CN" altLang="en-US" sz="2000">
              <a:solidFill>
                <a:srgbClr val="FF0000"/>
              </a:solidFill>
              <a:latin typeface="微软雅黑" panose="020B0503020204020204" charset="-122"/>
              <a:ea typeface="微软雅黑" panose="020B0503020204020204" charset="-122"/>
            </a:endParaRPr>
          </a:p>
        </p:txBody>
      </p:sp>
      <p:pic>
        <p:nvPicPr>
          <p:cNvPr id="162" name="image150.jpeg" descr="source:si_idm707081136;FounderCES"/>
          <p:cNvPicPr>
            <a:picLocks noChangeAspect="1"/>
          </p:cNvPicPr>
          <p:nvPr/>
        </p:nvPicPr>
        <p:blipFill>
          <a:blip r:embed="rId2"/>
          <a:stretch>
            <a:fillRect/>
          </a:stretch>
        </p:blipFill>
        <p:spPr>
          <a:xfrm>
            <a:off x="779145" y="3639503"/>
            <a:ext cx="1691640" cy="5035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2"/>
                                        </p:tgtEl>
                                        <p:attrNameLst>
                                          <p:attrName>style.visibility</p:attrName>
                                        </p:attrNameLst>
                                      </p:cBhvr>
                                      <p:to>
                                        <p:strVal val="visible"/>
                                      </p:to>
                                    </p:set>
                                    <p:animEffect transition="in" filter="blinds(horizontal)">
                                      <p:cBhvr>
                                        <p:cTn id="12" dur="500"/>
                                        <p:tgtEl>
                                          <p:spTgt spid="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8" grpId="0"/>
      <p:bldP spid="8"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P205</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15" name="文本框 114"/>
          <p:cNvSpPr txBox="1"/>
          <p:nvPr/>
        </p:nvSpPr>
        <p:spPr>
          <a:xfrm>
            <a:off x="487680" y="943610"/>
            <a:ext cx="11165205" cy="3322955"/>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【解析】</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的分子式为</a:t>
            </a:r>
            <a:r>
              <a:rPr lang="en-US" sz="2000" b="0">
                <a:latin typeface="微软雅黑" panose="020B0503020204020204" charset="-122"/>
                <a:ea typeface="微软雅黑" panose="020B0503020204020204" charset="-122"/>
                <a:cs typeface="微软雅黑" panose="020B0503020204020204" charset="-122"/>
              </a:rPr>
              <a:t>C</a:t>
            </a:r>
            <a:r>
              <a:rPr lang="en-US" sz="2000" b="0" baseline="-25000">
                <a:latin typeface="微软雅黑" panose="020B0503020204020204" charset="-122"/>
                <a:ea typeface="微软雅黑" panose="020B0503020204020204" charset="-122"/>
                <a:cs typeface="微软雅黑" panose="020B0503020204020204" charset="-122"/>
              </a:rPr>
              <a:t>10</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14</a:t>
            </a:r>
            <a:r>
              <a:rPr lang="en-US" sz="2000" b="0">
                <a:latin typeface="微软雅黑" panose="020B0503020204020204" charset="-122"/>
                <a:ea typeface="微软雅黑" panose="020B0503020204020204" charset="-122"/>
                <a:cs typeface="微软雅黑" panose="020B0503020204020204" charset="-122"/>
              </a:rPr>
              <a:t>O,</a:t>
            </a:r>
            <a:r>
              <a:rPr lang="zh-CN" sz="2000" b="0">
                <a:latin typeface="微软雅黑" panose="020B0503020204020204" charset="-122"/>
                <a:ea typeface="微软雅黑" panose="020B0503020204020204" charset="-122"/>
                <a:cs typeface="微软雅黑" panose="020B0503020204020204" charset="-122"/>
              </a:rPr>
              <a:t>其同分异构体含有苯环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则除苯环外还有</a:t>
            </a: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个碳原子、</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个氧原子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且不存在不饱和结构。根据题给条件可知</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除苯环外的</a:t>
            </a: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个碳原子中</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有</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个是手性碳原子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其他</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个均为构成甲基的碳原子。因为手性碳原子最多只能与</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个甲基直接相连</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所以该手性碳原子还必须与苯环和</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个</a:t>
            </a:r>
            <a:r>
              <a:rPr lang="en-US" sz="2000" b="0">
                <a:latin typeface="微软雅黑" panose="020B0503020204020204" charset="-122"/>
                <a:ea typeface="微软雅黑" panose="020B0503020204020204" charset="-122"/>
                <a:cs typeface="微软雅黑" panose="020B0503020204020204" charset="-122"/>
              </a:rPr>
              <a:t>H</a:t>
            </a:r>
            <a:r>
              <a:rPr lang="zh-CN" sz="2000" b="0">
                <a:latin typeface="微软雅黑" panose="020B0503020204020204" charset="-122"/>
                <a:ea typeface="微软雅黑" panose="020B0503020204020204" charset="-122"/>
                <a:cs typeface="微软雅黑" panose="020B0503020204020204" charset="-122"/>
              </a:rPr>
              <a:t>原子直接相连。此时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对于该手性碳原子所连的第</a:t>
            </a: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个基团可分情况讨论</a:t>
            </a:r>
            <a:r>
              <a:rPr lang="en-US" sz="2000" b="0">
                <a:latin typeface="微软雅黑" panose="020B0503020204020204" charset="-122"/>
                <a:ea typeface="微软雅黑" panose="020B0503020204020204" charset="-122"/>
                <a:cs typeface="微软雅黑" panose="020B0503020204020204" charset="-122"/>
              </a:rPr>
              <a:t>:①</a:t>
            </a:r>
            <a:r>
              <a:rPr lang="zh-CN" sz="2000" b="0">
                <a:latin typeface="微软雅黑" panose="020B0503020204020204" charset="-122"/>
                <a:ea typeface="微软雅黑" panose="020B0503020204020204" charset="-122"/>
                <a:cs typeface="微软雅黑" panose="020B0503020204020204" charset="-122"/>
              </a:rPr>
              <a:t>若该基团为</a:t>
            </a:r>
            <a:r>
              <a:rPr lang="en-US" sz="2000" b="0">
                <a:latin typeface="微软雅黑" panose="020B0503020204020204" charset="-122"/>
                <a:ea typeface="微软雅黑" panose="020B0503020204020204" charset="-122"/>
                <a:cs typeface="微软雅黑" panose="020B0503020204020204" charset="-122"/>
              </a:rPr>
              <a:t>—OCH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则苯环上共有</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个取代基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分别为</a:t>
            </a:r>
            <a:r>
              <a:rPr lang="en-US" sz="2000" b="0">
                <a:latin typeface="微软雅黑" panose="020B0503020204020204" charset="-122"/>
                <a:ea typeface="微软雅黑" panose="020B0503020204020204" charset="-122"/>
                <a:cs typeface="微软雅黑" panose="020B0503020204020204" charset="-122"/>
              </a:rPr>
              <a:t>—CH(CH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)OCH</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有邻、间、对</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种位置关系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共</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种结构</a:t>
            </a:r>
            <a:r>
              <a:rPr lang="en-US" sz="2000" b="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若该基团为</a:t>
            </a:r>
            <a:r>
              <a:rPr lang="en-US" sz="2000" b="0">
                <a:latin typeface="微软雅黑" panose="020B0503020204020204" charset="-122"/>
                <a:ea typeface="微软雅黑" panose="020B0503020204020204" charset="-122"/>
                <a:cs typeface="微软雅黑" panose="020B0503020204020204" charset="-122"/>
              </a:rPr>
              <a:t>—OH,</a:t>
            </a:r>
            <a:r>
              <a:rPr lang="zh-CN" sz="2000" b="0">
                <a:latin typeface="微软雅黑" panose="020B0503020204020204" charset="-122"/>
                <a:ea typeface="微软雅黑" panose="020B0503020204020204" charset="-122"/>
                <a:cs typeface="微软雅黑" panose="020B0503020204020204" charset="-122"/>
              </a:rPr>
              <a:t>则苯环上有</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个取代基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分别为</a:t>
            </a:r>
            <a:r>
              <a:rPr lang="en-US" sz="2000" b="0">
                <a:latin typeface="微软雅黑" panose="020B0503020204020204" charset="-122"/>
                <a:ea typeface="微软雅黑" panose="020B0503020204020204" charset="-122"/>
                <a:cs typeface="微软雅黑" panose="020B0503020204020204" charset="-122"/>
              </a:rPr>
              <a:t>—CH(CH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)OH</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采用</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定二移一</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法</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这</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个取代基在苯环上共有</a:t>
            </a:r>
            <a:r>
              <a:rPr lang="en-US" sz="2000" b="0">
                <a:latin typeface="微软雅黑" panose="020B0503020204020204" charset="-122"/>
                <a:ea typeface="微软雅黑" panose="020B0503020204020204" charset="-122"/>
                <a:cs typeface="微软雅黑" panose="020B0503020204020204" charset="-122"/>
              </a:rPr>
              <a:t>6</a:t>
            </a:r>
            <a:r>
              <a:rPr lang="zh-CN" sz="2000" b="0">
                <a:latin typeface="微软雅黑" panose="020B0503020204020204" charset="-122"/>
                <a:ea typeface="微软雅黑" panose="020B0503020204020204" charset="-122"/>
                <a:cs typeface="微软雅黑" panose="020B0503020204020204" charset="-122"/>
              </a:rPr>
              <a:t>种位置关系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共</a:t>
            </a:r>
            <a:r>
              <a:rPr lang="en-US" sz="2000" b="0">
                <a:latin typeface="微软雅黑" panose="020B0503020204020204" charset="-122"/>
                <a:ea typeface="微软雅黑" panose="020B0503020204020204" charset="-122"/>
                <a:cs typeface="微软雅黑" panose="020B0503020204020204" charset="-122"/>
              </a:rPr>
              <a:t>6</a:t>
            </a:r>
            <a:r>
              <a:rPr lang="zh-CN" sz="2000" b="0">
                <a:latin typeface="微软雅黑" panose="020B0503020204020204" charset="-122"/>
                <a:ea typeface="微软雅黑" panose="020B0503020204020204" charset="-122"/>
                <a:cs typeface="微软雅黑" panose="020B0503020204020204" charset="-122"/>
              </a:rPr>
              <a:t>种结构</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58" name="image146.jpeg" descr="source:si_idm973502464;FounderCES"/>
          <p:cNvPicPr>
            <a:picLocks noChangeAspect="1"/>
          </p:cNvPicPr>
          <p:nvPr>
            <p:custDataLst>
              <p:tags r:id="rId1"/>
            </p:custDataLst>
          </p:nvPr>
        </p:nvPicPr>
        <p:blipFill>
          <a:blip r:embed="rId2"/>
          <a:stretch>
            <a:fillRect/>
          </a:stretch>
        </p:blipFill>
        <p:spPr>
          <a:xfrm>
            <a:off x="7637145" y="3709035"/>
            <a:ext cx="1059180" cy="669290"/>
          </a:xfrm>
          <a:prstGeom prst="rect">
            <a:avLst/>
          </a:prstGeom>
        </p:spPr>
      </p:pic>
      <p:pic>
        <p:nvPicPr>
          <p:cNvPr id="159" name="image147.jpeg" descr="source:si_idm973493120;FounderCES"/>
          <p:cNvPicPr>
            <a:picLocks noChangeAspect="1"/>
          </p:cNvPicPr>
          <p:nvPr>
            <p:custDataLst>
              <p:tags r:id="rId3"/>
            </p:custDataLst>
          </p:nvPr>
        </p:nvPicPr>
        <p:blipFill>
          <a:blip r:embed="rId4"/>
          <a:stretch>
            <a:fillRect/>
          </a:stretch>
        </p:blipFill>
        <p:spPr>
          <a:xfrm>
            <a:off x="8547100" y="3709035"/>
            <a:ext cx="897255" cy="747395"/>
          </a:xfrm>
          <a:prstGeom prst="rect">
            <a:avLst/>
          </a:prstGeom>
        </p:spPr>
      </p:pic>
      <p:pic>
        <p:nvPicPr>
          <p:cNvPr id="160" name="image148.jpeg" descr="source:si_idm707215024;FounderCES"/>
          <p:cNvPicPr>
            <a:picLocks noChangeAspect="1"/>
          </p:cNvPicPr>
          <p:nvPr>
            <p:custDataLst>
              <p:tags r:id="rId5"/>
            </p:custDataLst>
          </p:nvPr>
        </p:nvPicPr>
        <p:blipFill>
          <a:blip r:embed="rId6"/>
          <a:stretch>
            <a:fillRect/>
          </a:stretch>
        </p:blipFill>
        <p:spPr>
          <a:xfrm>
            <a:off x="9321800" y="3709035"/>
            <a:ext cx="1177925" cy="729615"/>
          </a:xfrm>
          <a:prstGeom prst="rect">
            <a:avLst/>
          </a:prstGeom>
        </p:spPr>
      </p:pic>
      <p:sp>
        <p:nvSpPr>
          <p:cNvPr id="3" name="文本框 2"/>
          <p:cNvSpPr txBox="1"/>
          <p:nvPr/>
        </p:nvSpPr>
        <p:spPr>
          <a:xfrm>
            <a:off x="549275" y="4266565"/>
            <a:ext cx="11022965" cy="1476375"/>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表</a:t>
            </a:r>
            <a:r>
              <a:rPr lang="en-US" sz="2000" b="0">
                <a:latin typeface="微软雅黑" panose="020B0503020204020204" charset="-122"/>
                <a:ea typeface="微软雅黑" panose="020B0503020204020204" charset="-122"/>
                <a:cs typeface="微软雅黑" panose="020B0503020204020204" charset="-122"/>
              </a:rPr>
              <a:t>—CH</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)OH</a:t>
            </a:r>
            <a:r>
              <a:rPr lang="zh-CN" sz="2000" b="0">
                <a:latin typeface="微软雅黑" panose="020B0503020204020204" charset="-122"/>
                <a:ea typeface="微软雅黑" panose="020B0503020204020204" charset="-122"/>
                <a:cs typeface="微软雅黑" panose="020B0503020204020204" charset="-122"/>
              </a:rPr>
              <a:t>的位置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。因此</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同时满足所有条件的同分异构体共有</a:t>
            </a:r>
            <a:r>
              <a:rPr lang="en-US" sz="2000" b="0">
                <a:latin typeface="微软雅黑" panose="020B0503020204020204" charset="-122"/>
                <a:ea typeface="微软雅黑" panose="020B0503020204020204" charset="-122"/>
                <a:cs typeface="微软雅黑" panose="020B0503020204020204" charset="-122"/>
              </a:rPr>
              <a:t>9</a:t>
            </a:r>
            <a:r>
              <a:rPr lang="zh-CN" sz="2000" b="0">
                <a:latin typeface="微软雅黑" panose="020B0503020204020204" charset="-122"/>
                <a:ea typeface="微软雅黑" panose="020B0503020204020204" charset="-122"/>
                <a:cs typeface="微软雅黑" panose="020B0503020204020204" charset="-122"/>
              </a:rPr>
              <a:t>种。核磁共振氢谱有</a:t>
            </a:r>
            <a:r>
              <a:rPr lang="en-US" sz="2000" b="0">
                <a:latin typeface="微软雅黑" panose="020B0503020204020204" charset="-122"/>
                <a:ea typeface="微软雅黑" panose="020B0503020204020204" charset="-122"/>
                <a:cs typeface="微软雅黑" panose="020B0503020204020204" charset="-122"/>
              </a:rPr>
              <a:t>6</a:t>
            </a:r>
            <a:r>
              <a:rPr lang="zh-CN" sz="2000" b="0">
                <a:latin typeface="微软雅黑" panose="020B0503020204020204" charset="-122"/>
                <a:ea typeface="微软雅黑" panose="020B0503020204020204" charset="-122"/>
                <a:cs typeface="微软雅黑" panose="020B0503020204020204" charset="-122"/>
              </a:rPr>
              <a:t>组峰</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且峰面积比为</a:t>
            </a:r>
            <a:r>
              <a:rPr lang="en-US" sz="2000" b="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组</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对应</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个不对称的甲基</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组</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表明苯环上有</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个取代基并处于对位</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个</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即是手性碳原子上连的</a:t>
            </a:r>
            <a:r>
              <a:rPr lang="en-US" sz="2000" b="0">
                <a:latin typeface="微软雅黑" panose="020B0503020204020204" charset="-122"/>
                <a:ea typeface="微软雅黑" panose="020B0503020204020204" charset="-122"/>
                <a:cs typeface="微软雅黑" panose="020B0503020204020204" charset="-122"/>
              </a:rPr>
              <a:t>H</a:t>
            </a:r>
            <a:r>
              <a:rPr lang="zh-CN" sz="2000" b="0">
                <a:latin typeface="微软雅黑" panose="020B0503020204020204" charset="-122"/>
                <a:ea typeface="微软雅黑" panose="020B0503020204020204" charset="-122"/>
                <a:cs typeface="微软雅黑" panose="020B0503020204020204" charset="-122"/>
              </a:rPr>
              <a:t>原子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因此满足条件的结构简式为</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61" name="image149.jpeg" descr="source:si_idm707107376;FounderCES"/>
          <p:cNvPicPr>
            <a:picLocks noChangeAspect="1"/>
          </p:cNvPicPr>
          <p:nvPr>
            <p:custDataLst>
              <p:tags r:id="rId7"/>
            </p:custDataLst>
          </p:nvPr>
        </p:nvPicPr>
        <p:blipFill>
          <a:blip r:embed="rId8"/>
          <a:stretch>
            <a:fillRect/>
          </a:stretch>
        </p:blipFill>
        <p:spPr>
          <a:xfrm>
            <a:off x="9701530" y="5220335"/>
            <a:ext cx="1604645" cy="842645"/>
          </a:xfrm>
          <a:prstGeom prst="rect">
            <a:avLst/>
          </a:prstGeom>
        </p:spPr>
      </p:pic>
      <p:sp>
        <p:nvSpPr>
          <p:cNvPr id="4" name="文本框 3"/>
          <p:cNvSpPr txBox="1"/>
          <p:nvPr/>
        </p:nvSpPr>
        <p:spPr>
          <a:xfrm>
            <a:off x="10373360" y="3769360"/>
            <a:ext cx="4064000" cy="368300"/>
          </a:xfrm>
          <a:prstGeom prst="rect">
            <a:avLst/>
          </a:prstGeom>
          <a:noFill/>
        </p:spPr>
        <p:txBody>
          <a:bodyPr wrap="square" rtlCol="0">
            <a:spAutoFit/>
          </a:bodyPr>
          <a:p>
            <a:r>
              <a:rPr lang="en-US">
                <a:latin typeface="微软雅黑" panose="020B0503020204020204" charset="-122"/>
                <a:ea typeface="微软雅黑" panose="020B0503020204020204" charset="-122"/>
                <a:cs typeface="微软雅黑" panose="020B0503020204020204" charset="-122"/>
                <a:sym typeface="+mn-ea"/>
              </a:rPr>
              <a:t>(</a:t>
            </a:r>
            <a:r>
              <a:rPr lang="zh-CN">
                <a:latin typeface="微软雅黑" panose="020B0503020204020204" charset="-122"/>
                <a:ea typeface="微软雅黑" panose="020B0503020204020204" charset="-122"/>
                <a:cs typeface="微软雅黑" panose="020B0503020204020204" charset="-122"/>
                <a:sym typeface="+mn-ea"/>
              </a:rPr>
              <a:t>数字代</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4011" y="2342515"/>
              <a:ext cx="2003969" cy="2003969"/>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dirty="0">
                <a:latin typeface="+mj-lt"/>
                <a:ea typeface="黑体" panose="02010609060101010101" charset="-122"/>
                <a:cs typeface="+mj-lt"/>
              </a:endParaRPr>
            </a:p>
          </p:txBody>
        </p:sp>
      </p:grpSp>
      <p:sp>
        <p:nvSpPr>
          <p:cNvPr id="25" name="文本框 20"/>
          <p:cNvSpPr txBox="1">
            <a:spLocks noChangeArrowheads="1"/>
          </p:cNvSpPr>
          <p:nvPr/>
        </p:nvSpPr>
        <p:spPr bwMode="auto">
          <a:xfrm>
            <a:off x="4011930" y="3497580"/>
            <a:ext cx="6236970"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有机化合物的分类和命名</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
        <p:nvSpPr>
          <p:cNvPr id="3" name="文本框 2"/>
          <p:cNvSpPr txBox="1"/>
          <p:nvPr/>
        </p:nvSpPr>
        <p:spPr>
          <a:xfrm>
            <a:off x="1850390" y="3497580"/>
            <a:ext cx="1715135" cy="521970"/>
          </a:xfrm>
          <a:prstGeom prst="rect">
            <a:avLst/>
          </a:prstGeom>
          <a:noFill/>
        </p:spPr>
        <p:txBody>
          <a:bodyPr wrap="square" rtlCol="0">
            <a:spAutoFit/>
          </a:bodyPr>
          <a:p>
            <a:r>
              <a:rPr lang="zh-CN" altLang="en-US" sz="2800">
                <a:solidFill>
                  <a:schemeClr val="bg1"/>
                </a:solidFill>
                <a:latin typeface="微软雅黑" panose="020B0503020204020204" charset="-122"/>
                <a:ea typeface="微软雅黑" panose="020B0503020204020204" charset="-122"/>
                <a:cs typeface="微软雅黑" panose="020B0503020204020204" charset="-122"/>
              </a:rPr>
              <a:t>考点</a:t>
            </a:r>
            <a:r>
              <a:rPr lang="en-US" altLang="zh-CN" sz="2800">
                <a:solidFill>
                  <a:schemeClr val="bg1"/>
                </a:solidFill>
                <a:latin typeface="微软雅黑" panose="020B0503020204020204" charset="-122"/>
                <a:ea typeface="微软雅黑" panose="020B0503020204020204" charset="-122"/>
                <a:cs typeface="微软雅黑" panose="020B0503020204020204" charset="-122"/>
              </a:rPr>
              <a:t> 48</a:t>
            </a:r>
            <a:endParaRPr lang="en-US" altLang="zh-CN" sz="28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16" name="文本框 115"/>
          <p:cNvSpPr txBox="1"/>
          <p:nvPr/>
        </p:nvSpPr>
        <p:spPr>
          <a:xfrm>
            <a:off x="735965" y="948055"/>
            <a:ext cx="5080000" cy="460375"/>
          </a:xfrm>
          <a:prstGeom prst="rect">
            <a:avLst/>
          </a:prstGeom>
          <a:noFill/>
          <a:ln w="9525">
            <a:noFill/>
          </a:ln>
        </p:spPr>
        <p:txBody>
          <a:bodyPr>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2</a:t>
            </a:r>
            <a:r>
              <a:rPr lang="zh-CN" sz="2400" b="0">
                <a:latin typeface="微软雅黑" panose="020B0503020204020204" charset="-122"/>
                <a:ea typeface="微软雅黑" panose="020B0503020204020204" charset="-122"/>
                <a:cs typeface="微软雅黑" panose="020B0503020204020204" charset="-122"/>
              </a:rPr>
              <a:t>　同分异构体的数目判断</a:t>
            </a:r>
            <a:r>
              <a:rPr lang="zh-CN" b="0">
                <a:solidFill>
                  <a:srgbClr val="ABD8DA"/>
                </a:solidFill>
                <a:cs typeface="方正书宋_GBK" charset="0"/>
              </a:rPr>
              <a:t>　</a:t>
            </a:r>
            <a:endParaRPr lang="zh-CN" altLang="en-US" b="0">
              <a:solidFill>
                <a:srgbClr val="ABD8DA"/>
              </a:solidFill>
              <a:cs typeface="方正书宋_GBK" charset="0"/>
            </a:endParaRPr>
          </a:p>
        </p:txBody>
      </p:sp>
      <p:pic>
        <p:nvPicPr>
          <p:cNvPr id="3" name="图片 2"/>
          <p:cNvPicPr/>
          <p:nvPr/>
        </p:nvPicPr>
        <p:blipFill>
          <a:blip r:embed="rId1"/>
          <a:stretch>
            <a:fillRect/>
          </a:stretch>
        </p:blipFill>
        <p:spPr>
          <a:xfrm>
            <a:off x="5338445" y="948055"/>
            <a:ext cx="742315" cy="460375"/>
          </a:xfrm>
          <a:prstGeom prst="rect">
            <a:avLst/>
          </a:prstGeom>
          <a:noFill/>
          <a:ln w="9525">
            <a:noFill/>
          </a:ln>
        </p:spPr>
      </p:pic>
      <p:sp>
        <p:nvSpPr>
          <p:cNvPr id="117" name="文本框 116"/>
          <p:cNvSpPr txBox="1"/>
          <p:nvPr/>
        </p:nvSpPr>
        <p:spPr>
          <a:xfrm>
            <a:off x="617855" y="1514475"/>
            <a:ext cx="5080000" cy="398780"/>
          </a:xfrm>
          <a:prstGeom prst="rect">
            <a:avLst/>
          </a:prstGeom>
          <a:noFill/>
          <a:ln w="9525">
            <a:noFill/>
          </a:ln>
        </p:spPr>
        <p:txBody>
          <a:bodyPr>
            <a:spAutoFit/>
          </a:bodyPr>
          <a:p>
            <a:pPr indent="0"/>
            <a:r>
              <a:rPr lang="en-US"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0">
                <a:solidFill>
                  <a:schemeClr val="tx1"/>
                </a:solidFill>
                <a:latin typeface="微软雅黑" panose="020B0503020204020204" charset="-122"/>
                <a:ea typeface="微软雅黑" panose="020B0503020204020204" charset="-122"/>
                <a:cs typeface="微软雅黑" panose="020B0503020204020204" charset="-122"/>
              </a:rPr>
              <a:t>等效氢法</a:t>
            </a:r>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66" name="image154.jpeg"/>
          <p:cNvPicPr>
            <a:picLocks noChangeAspect="1"/>
          </p:cNvPicPr>
          <p:nvPr>
            <p:custDataLst>
              <p:tags r:id="rId2"/>
            </p:custDataLst>
          </p:nvPr>
        </p:nvPicPr>
        <p:blipFill>
          <a:blip r:embed="rId3"/>
          <a:stretch>
            <a:fillRect/>
          </a:stretch>
        </p:blipFill>
        <p:spPr>
          <a:xfrm>
            <a:off x="2282825" y="2019300"/>
            <a:ext cx="6831330" cy="3892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17" name="文本框 116"/>
          <p:cNvSpPr txBox="1"/>
          <p:nvPr/>
        </p:nvSpPr>
        <p:spPr>
          <a:xfrm>
            <a:off x="703580" y="100266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基元法</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由烃基数确定一取代产物数目</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68" name="image156.jpeg"/>
          <p:cNvPicPr>
            <a:picLocks noChangeAspect="1"/>
          </p:cNvPicPr>
          <p:nvPr>
            <p:custDataLst>
              <p:tags r:id="rId1"/>
            </p:custDataLst>
          </p:nvPr>
        </p:nvPicPr>
        <p:blipFill>
          <a:blip r:embed="rId2"/>
          <a:stretch>
            <a:fillRect/>
          </a:stretch>
        </p:blipFill>
        <p:spPr>
          <a:xfrm>
            <a:off x="1791970" y="1708150"/>
            <a:ext cx="7652385" cy="2689225"/>
          </a:xfrm>
          <a:prstGeom prst="rect">
            <a:avLst/>
          </a:prstGeom>
        </p:spPr>
      </p:pic>
      <p:sp>
        <p:nvSpPr>
          <p:cNvPr id="3" name="文本框 2"/>
          <p:cNvSpPr txBox="1"/>
          <p:nvPr/>
        </p:nvSpPr>
        <p:spPr>
          <a:xfrm>
            <a:off x="890905" y="4750435"/>
            <a:ext cx="7778750" cy="398780"/>
          </a:xfrm>
          <a:prstGeom prst="rect">
            <a:avLst/>
          </a:prstGeom>
          <a:noFill/>
          <a:ln w="9525">
            <a:noFill/>
          </a:ln>
        </p:spPr>
        <p:txBody>
          <a:bodyPr wrap="square">
            <a:spAutoFit/>
          </a:bodyPr>
          <a:p>
            <a:pPr indent="0"/>
            <a:r>
              <a:rPr lang="zh-CN" sz="2000" b="1">
                <a:solidFill>
                  <a:schemeClr val="tx1"/>
                </a:solidFill>
                <a:latin typeface="微软雅黑" panose="020B0503020204020204" charset="-122"/>
                <a:ea typeface="微软雅黑" panose="020B0503020204020204" charset="-122"/>
                <a:cs typeface="微软雅黑" panose="020B0503020204020204" charset="-122"/>
              </a:rPr>
              <a:t>同烷基的衍生物的异构体数目相同</a:t>
            </a:r>
            <a:r>
              <a:rPr lang="en-US" sz="2000" b="1">
                <a:solidFill>
                  <a:schemeClr val="tx1"/>
                </a:solidFill>
                <a:latin typeface="微软雅黑" panose="020B0503020204020204" charset="-122"/>
                <a:ea typeface="微软雅黑" panose="020B0503020204020204" charset="-122"/>
                <a:cs typeface="微软雅黑" panose="020B0503020204020204" charset="-122"/>
              </a:rPr>
              <a:t>,</a:t>
            </a:r>
            <a:r>
              <a:rPr lang="zh-CN" sz="2000" b="1">
                <a:solidFill>
                  <a:schemeClr val="tx1"/>
                </a:solidFill>
                <a:latin typeface="微软雅黑" panose="020B0503020204020204" charset="-122"/>
                <a:ea typeface="微软雅黑" panose="020B0503020204020204" charset="-122"/>
                <a:cs typeface="微软雅黑" panose="020B0503020204020204" charset="-122"/>
              </a:rPr>
              <a:t>都是烷基异构体的数目。</a:t>
            </a:r>
            <a:endParaRPr lang="zh-CN" altLang="en-US" sz="2000" b="1">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17" name="文本框 116"/>
          <p:cNvSpPr txBox="1"/>
          <p:nvPr/>
        </p:nvSpPr>
        <p:spPr>
          <a:xfrm>
            <a:off x="715010" y="1233170"/>
            <a:ext cx="5080000" cy="398780"/>
          </a:xfrm>
          <a:prstGeom prst="rect">
            <a:avLst/>
          </a:prstGeom>
          <a:noFill/>
          <a:ln w="9525">
            <a:noFill/>
          </a:ln>
        </p:spPr>
        <p:txBody>
          <a:bodyPr>
            <a:spAutoFit/>
          </a:bodyPr>
          <a:p>
            <a:pPr indent="0"/>
            <a:r>
              <a:rPr lang="en-US" sz="2000" b="0">
                <a:solidFill>
                  <a:schemeClr val="tx1"/>
                </a:solidFill>
                <a:latin typeface="微软雅黑" panose="020B0503020204020204" charset="-122"/>
                <a:ea typeface="微软雅黑" panose="020B0503020204020204" charset="-122"/>
                <a:cs typeface="微软雅黑" panose="020B0503020204020204" charset="-122"/>
              </a:rPr>
              <a:t>3.</a:t>
            </a:r>
            <a:r>
              <a:rPr lang="zh-CN" sz="2000" b="0">
                <a:solidFill>
                  <a:schemeClr val="tx1"/>
                </a:solidFill>
                <a:latin typeface="微软雅黑" panose="020B0503020204020204" charset="-122"/>
                <a:ea typeface="微软雅黑" panose="020B0503020204020204" charset="-122"/>
                <a:cs typeface="微软雅黑" panose="020B0503020204020204" charset="-122"/>
              </a:rPr>
              <a:t>换元法</a:t>
            </a:r>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70" name="image158.jpeg"/>
          <p:cNvPicPr>
            <a:picLocks noChangeAspect="1"/>
          </p:cNvPicPr>
          <p:nvPr>
            <p:custDataLst>
              <p:tags r:id="rId1"/>
            </p:custDataLst>
          </p:nvPr>
        </p:nvPicPr>
        <p:blipFill>
          <a:blip r:embed="rId2"/>
          <a:stretch>
            <a:fillRect/>
          </a:stretch>
        </p:blipFill>
        <p:spPr>
          <a:xfrm>
            <a:off x="1611630" y="2023745"/>
            <a:ext cx="7121525" cy="2810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17" name="文本框 116"/>
          <p:cNvSpPr txBox="1"/>
          <p:nvPr/>
        </p:nvSpPr>
        <p:spPr>
          <a:xfrm>
            <a:off x="671195" y="106743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定一</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或二</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移一法</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72" name="image160.jpeg"/>
          <p:cNvPicPr>
            <a:picLocks noChangeAspect="1"/>
          </p:cNvPicPr>
          <p:nvPr>
            <p:custDataLst>
              <p:tags r:id="rId1"/>
            </p:custDataLst>
          </p:nvPr>
        </p:nvPicPr>
        <p:blipFill>
          <a:blip r:embed="rId2"/>
          <a:stretch>
            <a:fillRect/>
          </a:stretch>
        </p:blipFill>
        <p:spPr>
          <a:xfrm>
            <a:off x="2085340" y="1691005"/>
            <a:ext cx="6991985" cy="2748915"/>
          </a:xfrm>
          <a:prstGeom prst="rect">
            <a:avLst/>
          </a:prstGeom>
        </p:spPr>
      </p:pic>
      <p:sp>
        <p:nvSpPr>
          <p:cNvPr id="3" name="文本框 2"/>
          <p:cNvSpPr txBox="1"/>
          <p:nvPr/>
        </p:nvSpPr>
        <p:spPr>
          <a:xfrm>
            <a:off x="671195" y="436372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5.</a:t>
            </a:r>
            <a:r>
              <a:rPr lang="zh-CN" sz="2000" b="0">
                <a:latin typeface="微软雅黑" panose="020B0503020204020204" charset="-122"/>
                <a:ea typeface="微软雅黑" panose="020B0503020204020204" charset="-122"/>
                <a:cs typeface="微软雅黑" panose="020B0503020204020204" charset="-122"/>
              </a:rPr>
              <a:t>拆分法</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组合法</a:t>
            </a:r>
            <a:r>
              <a:rPr lang="en-US" b="0">
                <a:latin typeface="方正兰亭黑_GBK" charset="0"/>
                <a:ea typeface="宋体" panose="02010600030101010101" pitchFamily="2" charset="-122"/>
                <a:cs typeface="Times New Roman" panose="02020603050405020304" charset="0"/>
              </a:rPr>
              <a:t>)</a:t>
            </a:r>
            <a:endParaRPr lang="en-US" altLang="en-US" b="0">
              <a:latin typeface="方正兰亭黑_GBK" charset="0"/>
              <a:ea typeface="宋体" panose="02010600030101010101" pitchFamily="2" charset="-122"/>
              <a:cs typeface="Times New Roman" panose="02020603050405020304" charset="0"/>
            </a:endParaRPr>
          </a:p>
        </p:txBody>
      </p:sp>
      <p:sp>
        <p:nvSpPr>
          <p:cNvPr id="4" name="文本框 3"/>
          <p:cNvSpPr txBox="1"/>
          <p:nvPr/>
        </p:nvSpPr>
        <p:spPr>
          <a:xfrm>
            <a:off x="889000" y="4664710"/>
            <a:ext cx="10772775" cy="1014730"/>
          </a:xfrm>
          <a:prstGeom prst="rect">
            <a:avLst/>
          </a:prstGeom>
          <a:noFill/>
          <a:ln w="9525">
            <a:noFill/>
          </a:ln>
        </p:spPr>
        <p:txBody>
          <a:bodyPr wrap="square">
            <a:spAutoFit/>
          </a:bodyPr>
          <a:p>
            <a:pPr indent="0" fontAlgn="auto">
              <a:lnSpc>
                <a:spcPct val="150000"/>
              </a:lnSpc>
            </a:pPr>
            <a:r>
              <a:rPr lang="zh-CN" sz="2000" b="0" u="wavy">
                <a:solidFill>
                  <a:srgbClr val="FF0000"/>
                </a:solidFill>
                <a:latin typeface="微软雅黑" panose="020B0503020204020204" charset="-122"/>
                <a:ea typeface="微软雅黑" panose="020B0503020204020204" charset="-122"/>
                <a:cs typeface="微软雅黑" panose="020B0503020204020204" charset="-122"/>
              </a:rPr>
              <a:t>酯可拆分为合成它的羧酸和醇</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酚</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。若已知酸有</a:t>
            </a:r>
            <a:r>
              <a:rPr lang="en-US" sz="2000" b="0" i="1" u="wavy">
                <a:solidFill>
                  <a:srgbClr val="FF0000"/>
                </a:solidFill>
                <a:latin typeface="微软雅黑" panose="020B0503020204020204" charset="-122"/>
                <a:ea typeface="微软雅黑" panose="020B0503020204020204" charset="-122"/>
                <a:cs typeface="微软雅黑" panose="020B0503020204020204" charset="-122"/>
              </a:rPr>
              <a:t>m</a:t>
            </a:r>
            <a:r>
              <a:rPr lang="zh-CN" sz="2000" b="0" u="wavy">
                <a:solidFill>
                  <a:srgbClr val="FF0000"/>
                </a:solidFill>
                <a:latin typeface="微软雅黑" panose="020B0503020204020204" charset="-122"/>
                <a:ea typeface="微软雅黑" panose="020B0503020204020204" charset="-122"/>
                <a:cs typeface="微软雅黑" panose="020B0503020204020204" charset="-122"/>
              </a:rPr>
              <a:t>种同分异构体</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醇有</a:t>
            </a:r>
            <a:r>
              <a:rPr lang="en-US" sz="2000" b="0" i="1" u="wavy">
                <a:solidFill>
                  <a:srgbClr val="FF0000"/>
                </a:solidFill>
                <a:latin typeface="微软雅黑" panose="020B0503020204020204" charset="-122"/>
                <a:ea typeface="微软雅黑" panose="020B0503020204020204" charset="-122"/>
                <a:cs typeface="微软雅黑" panose="020B0503020204020204" charset="-122"/>
              </a:rPr>
              <a:t>n</a:t>
            </a:r>
            <a:r>
              <a:rPr lang="zh-CN" sz="2000" b="0" u="wavy">
                <a:solidFill>
                  <a:srgbClr val="FF0000"/>
                </a:solidFill>
                <a:latin typeface="微软雅黑" panose="020B0503020204020204" charset="-122"/>
                <a:ea typeface="微软雅黑" panose="020B0503020204020204" charset="-122"/>
                <a:cs typeface="微软雅黑" panose="020B0503020204020204" charset="-122"/>
              </a:rPr>
              <a:t>种同分异构体</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则该酯的同分异构体有</a:t>
            </a:r>
            <a:r>
              <a:rPr lang="en-US" sz="2000" b="0" i="1" u="wavy">
                <a:solidFill>
                  <a:srgbClr val="FF0000"/>
                </a:solidFill>
                <a:latin typeface="微软雅黑" panose="020B0503020204020204" charset="-122"/>
                <a:ea typeface="微软雅黑" panose="020B0503020204020204" charset="-122"/>
                <a:cs typeface="微软雅黑" panose="020B0503020204020204" charset="-122"/>
              </a:rPr>
              <a:t>m</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en-US" sz="2000" b="0" i="1" u="wavy">
                <a:solidFill>
                  <a:srgbClr val="FF0000"/>
                </a:solidFill>
                <a:latin typeface="微软雅黑" panose="020B0503020204020204" charset="-122"/>
                <a:ea typeface="微软雅黑" panose="020B0503020204020204" charset="-122"/>
                <a:cs typeface="微软雅黑" panose="020B0503020204020204" charset="-122"/>
              </a:rPr>
              <a:t>n</a:t>
            </a:r>
            <a:r>
              <a:rPr lang="zh-CN" sz="2000" b="0" u="wavy">
                <a:solidFill>
                  <a:srgbClr val="FF0000"/>
                </a:solidFill>
                <a:latin typeface="微软雅黑" panose="020B0503020204020204" charset="-122"/>
                <a:ea typeface="微软雅黑" panose="020B0503020204020204" charset="-122"/>
                <a:cs typeface="微软雅黑" panose="020B0503020204020204" charset="-122"/>
              </a:rPr>
              <a:t>种</a:t>
            </a:r>
            <a:r>
              <a:rPr lang="zh-CN" sz="2000" b="0">
                <a:solidFill>
                  <a:srgbClr val="FF0000"/>
                </a:solidFill>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羧酸和醇的同分异构体可用等效氢法确定。</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P206</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17" name="文本框 116"/>
          <p:cNvSpPr txBox="1"/>
          <p:nvPr/>
        </p:nvSpPr>
        <p:spPr>
          <a:xfrm>
            <a:off x="747395" y="1045845"/>
            <a:ext cx="5080000" cy="460375"/>
          </a:xfrm>
          <a:prstGeom prst="rect">
            <a:avLst/>
          </a:prstGeom>
          <a:noFill/>
          <a:ln w="9525">
            <a:noFill/>
          </a:ln>
        </p:spPr>
        <p:txBody>
          <a:bodyPr>
            <a:spAutoFit/>
          </a:bodyPr>
          <a:p>
            <a:pPr indent="0"/>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2</a:t>
            </a:r>
            <a:r>
              <a:rPr lang="en-US" b="0">
                <a:latin typeface="NEU-BZ" charset="0"/>
                <a:cs typeface="方正仿宋_GBK" charset="0"/>
              </a:rPr>
              <a:t> </a:t>
            </a:r>
            <a:endParaRPr lang="en-US" altLang="en-US" b="0">
              <a:latin typeface="NEU-BZ" charset="0"/>
              <a:cs typeface="方正仿宋_GBK" charset="0"/>
            </a:endParaRPr>
          </a:p>
        </p:txBody>
      </p:sp>
      <p:sp>
        <p:nvSpPr>
          <p:cNvPr id="3" name="文本框 2"/>
          <p:cNvSpPr txBox="1"/>
          <p:nvPr/>
        </p:nvSpPr>
        <p:spPr>
          <a:xfrm>
            <a:off x="747395" y="155321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湖南</a:t>
            </a:r>
            <a:r>
              <a:rPr lang="en-US" sz="2000" b="0">
                <a:latin typeface="微软雅黑" panose="020B0503020204020204" charset="-122"/>
                <a:ea typeface="微软雅黑" panose="020B0503020204020204" charset="-122"/>
                <a:cs typeface="微软雅黑" panose="020B0503020204020204" charset="-122"/>
              </a:rPr>
              <a:t>2023</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18</a:t>
            </a:r>
            <a:r>
              <a:rPr lang="zh-CN" sz="2000" b="0">
                <a:latin typeface="微软雅黑" panose="020B0503020204020204" charset="-122"/>
                <a:ea typeface="微软雅黑" panose="020B0503020204020204" charset="-122"/>
                <a:cs typeface="微软雅黑" panose="020B0503020204020204" charset="-122"/>
              </a:rPr>
              <a:t>节选</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3076575" y="1461770"/>
            <a:ext cx="556895" cy="490220"/>
          </a:xfrm>
          <a:prstGeom prst="rect">
            <a:avLst/>
          </a:prstGeom>
          <a:noFill/>
          <a:ln w="9525">
            <a:noFill/>
          </a:ln>
        </p:spPr>
      </p:pic>
      <p:sp>
        <p:nvSpPr>
          <p:cNvPr id="118" name="文本框 117"/>
          <p:cNvSpPr txBox="1"/>
          <p:nvPr/>
        </p:nvSpPr>
        <p:spPr>
          <a:xfrm>
            <a:off x="3700780" y="1563370"/>
            <a:ext cx="763714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呋喃</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是一种重要的化工原料</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其能够发生银镜反应的同分异构体中</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2"/>
          <a:stretch>
            <a:fillRect/>
          </a:stretch>
        </p:blipFill>
        <p:spPr>
          <a:xfrm>
            <a:off x="1628775" y="2085975"/>
            <a:ext cx="373380" cy="307975"/>
          </a:xfrm>
          <a:prstGeom prst="rect">
            <a:avLst/>
          </a:prstGeom>
          <a:noFill/>
          <a:ln w="9525">
            <a:noFill/>
          </a:ln>
        </p:spPr>
      </p:pic>
      <p:sp>
        <p:nvSpPr>
          <p:cNvPr id="119" name="文本框 118"/>
          <p:cNvSpPr txBox="1"/>
          <p:nvPr/>
        </p:nvSpPr>
        <p:spPr>
          <a:xfrm>
            <a:off x="2002155" y="208597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C</a:t>
            </a:r>
            <a:endParaRPr lang="en-US" altLang="en-US" sz="2000" b="0">
              <a:latin typeface="微软雅黑" panose="020B0503020204020204" charset="-122"/>
              <a:ea typeface="微软雅黑" panose="020B0503020204020204" charset="-122"/>
              <a:cs typeface="Times New Roman" panose="02020603050405020304" charset="0"/>
            </a:endParaRPr>
          </a:p>
        </p:txBody>
      </p:sp>
      <p:sp>
        <p:nvSpPr>
          <p:cNvPr id="120" name="文本框 119"/>
          <p:cNvSpPr txBox="1"/>
          <p:nvPr/>
        </p:nvSpPr>
        <p:spPr>
          <a:xfrm>
            <a:off x="2874010" y="207200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CH—CHO</a:t>
            </a:r>
            <a:r>
              <a:rPr lang="zh-CN" sz="2000" b="0">
                <a:latin typeface="微软雅黑" panose="020B0503020204020204" charset="-122"/>
                <a:ea typeface="微软雅黑" panose="020B0503020204020204" charset="-122"/>
                <a:cs typeface="微软雅黑" panose="020B0503020204020204" charset="-122"/>
              </a:rPr>
              <a:t>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还有</a:t>
            </a:r>
            <a:r>
              <a:rPr lang="zh-CN" sz="2000" b="0" u="sng">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种。</a:t>
            </a:r>
            <a:r>
              <a:rPr lang="en-US" sz="2000" b="0">
                <a:latin typeface="微软雅黑" panose="020B0503020204020204" charset="-122"/>
                <a:ea typeface="微软雅黑" panose="020B0503020204020204" charset="-122"/>
                <a:cs typeface="微软雅黑" panose="020B0503020204020204" charset="-122"/>
              </a:rPr>
              <a:t> </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747395" y="2075180"/>
            <a:ext cx="1013460"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除</a:t>
            </a:r>
            <a:r>
              <a:rPr lang="en-US" sz="2000">
                <a:latin typeface="微软雅黑" panose="020B0503020204020204" charset="-122"/>
                <a:ea typeface="微软雅黑" panose="020B0503020204020204" charset="-122"/>
                <a:cs typeface="微软雅黑" panose="020B0503020204020204" charset="-122"/>
                <a:sym typeface="+mn-ea"/>
              </a:rPr>
              <a:t>H</a:t>
            </a:r>
            <a:r>
              <a:rPr lang="en-US" sz="2000" baseline="-25000">
                <a:latin typeface="微软雅黑" panose="020B0503020204020204" charset="-122"/>
                <a:ea typeface="微软雅黑" panose="020B0503020204020204" charset="-122"/>
                <a:cs typeface="微软雅黑" panose="020B0503020204020204" charset="-122"/>
                <a:sym typeface="+mn-ea"/>
              </a:rPr>
              <a:t>2</a:t>
            </a:r>
            <a:r>
              <a:rPr lang="en-US" sz="2000">
                <a:latin typeface="微软雅黑" panose="020B0503020204020204" charset="-122"/>
                <a:ea typeface="微软雅黑" panose="020B0503020204020204" charset="-122"/>
                <a:cs typeface="微软雅黑" panose="020B0503020204020204" charset="-122"/>
                <a:sym typeface="+mn-ea"/>
              </a:rPr>
              <a:t>C</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9" name="图片 8"/>
          <p:cNvPicPr/>
          <p:nvPr>
            <p:custDataLst>
              <p:tags r:id="rId3"/>
            </p:custDataLst>
          </p:nvPr>
        </p:nvPicPr>
        <p:blipFill>
          <a:blip r:embed="rId2"/>
          <a:stretch>
            <a:fillRect/>
          </a:stretch>
        </p:blipFill>
        <p:spPr>
          <a:xfrm>
            <a:off x="2409190" y="2085975"/>
            <a:ext cx="373380" cy="307975"/>
          </a:xfrm>
          <a:prstGeom prst="rect">
            <a:avLst/>
          </a:prstGeom>
          <a:noFill/>
          <a:ln w="9525">
            <a:noFill/>
          </a:ln>
        </p:spPr>
      </p:pic>
      <p:sp>
        <p:nvSpPr>
          <p:cNvPr id="10" name="文本框 9"/>
          <p:cNvSpPr txBox="1"/>
          <p:nvPr/>
        </p:nvSpPr>
        <p:spPr>
          <a:xfrm>
            <a:off x="5225415" y="2019300"/>
            <a:ext cx="377190" cy="398780"/>
          </a:xfrm>
          <a:prstGeom prst="rect">
            <a:avLst/>
          </a:prstGeom>
          <a:noFill/>
          <a:ln w="9525">
            <a:noFill/>
          </a:ln>
        </p:spPr>
        <p:txBody>
          <a:bodyPr wrap="square">
            <a:spAutoFit/>
          </a:bodyPr>
          <a:p>
            <a:pPr indent="0"/>
            <a:r>
              <a:rPr lang="en-US" sz="2000" b="0">
                <a:solidFill>
                  <a:srgbClr val="FF0000"/>
                </a:solidFill>
                <a:latin typeface="微软雅黑" panose="020B0503020204020204" charset="-122"/>
                <a:ea typeface="微软雅黑" panose="020B0503020204020204" charset="-122"/>
                <a:cs typeface="Times New Roman" panose="02020603050405020304" charset="0"/>
              </a:rPr>
              <a:t>4</a:t>
            </a:r>
            <a:endParaRPr lang="en-US" altLang="en-US" sz="2000" b="0">
              <a:solidFill>
                <a:srgbClr val="FF0000"/>
              </a:solidFill>
              <a:latin typeface="微软雅黑" panose="020B0503020204020204" charset="-122"/>
              <a:ea typeface="微软雅黑" panose="020B0503020204020204" charset="-122"/>
              <a:cs typeface="Times New Roman" panose="02020603050405020304" charset="0"/>
            </a:endParaRPr>
          </a:p>
        </p:txBody>
      </p:sp>
      <p:grpSp>
        <p:nvGrpSpPr>
          <p:cNvPr id="21" name="组合 20"/>
          <p:cNvGrpSpPr/>
          <p:nvPr/>
        </p:nvGrpSpPr>
        <p:grpSpPr>
          <a:xfrm>
            <a:off x="709295" y="2724785"/>
            <a:ext cx="12305030" cy="1464310"/>
            <a:chOff x="1022" y="4194"/>
            <a:chExt cx="19378" cy="2306"/>
          </a:xfrm>
        </p:grpSpPr>
        <p:sp>
          <p:nvSpPr>
            <p:cNvPr id="15" name="文本框 14"/>
            <p:cNvSpPr txBox="1"/>
            <p:nvPr/>
          </p:nvSpPr>
          <p:spPr>
            <a:xfrm>
              <a:off x="1022" y="4194"/>
              <a:ext cx="16966" cy="1598"/>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【解析】呋喃分子不饱和度为</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含有</a:t>
              </a: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个</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个</a:t>
              </a:r>
              <a:r>
                <a:rPr lang="en-US" sz="2000" b="0">
                  <a:latin typeface="微软雅黑" panose="020B0503020204020204" charset="-122"/>
                  <a:ea typeface="微软雅黑" panose="020B0503020204020204" charset="-122"/>
                  <a:cs typeface="微软雅黑" panose="020B0503020204020204" charset="-122"/>
                </a:rPr>
                <a:t>O,</a:t>
              </a:r>
              <a:r>
                <a:rPr lang="zh-CN" sz="2000" b="0">
                  <a:latin typeface="微软雅黑" panose="020B0503020204020204" charset="-122"/>
                  <a:ea typeface="微软雅黑" panose="020B0503020204020204" charset="-122"/>
                  <a:cs typeface="微软雅黑" panose="020B0503020204020204" charset="-122"/>
                </a:rPr>
                <a:t>能发生银镜反应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则要求一定含有</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CHO,</a:t>
              </a:r>
              <a:r>
                <a:rPr lang="zh-CN" sz="2000" b="0">
                  <a:latin typeface="微软雅黑" panose="020B0503020204020204" charset="-122"/>
                  <a:ea typeface="微软雅黑" panose="020B0503020204020204" charset="-122"/>
                  <a:cs typeface="微软雅黑" panose="020B0503020204020204" charset="-122"/>
                </a:rPr>
                <a:t>并且已排除</a:t>
              </a:r>
              <a:endParaRPr lang="zh-CN" altLang="en-US" sz="2000" b="0">
                <a:latin typeface="微软雅黑" panose="020B0503020204020204" charset="-122"/>
                <a:ea typeface="微软雅黑" panose="020B0503020204020204" charset="-122"/>
                <a:cs typeface="微软雅黑" panose="020B0503020204020204" charset="-122"/>
              </a:endParaRPr>
            </a:p>
          </p:txBody>
        </p:sp>
        <p:grpSp>
          <p:nvGrpSpPr>
            <p:cNvPr id="20" name="组合 19"/>
            <p:cNvGrpSpPr/>
            <p:nvPr/>
          </p:nvGrpSpPr>
          <p:grpSpPr>
            <a:xfrm>
              <a:off x="2427" y="5101"/>
              <a:ext cx="9973" cy="714"/>
              <a:chOff x="2427" y="5101"/>
              <a:chExt cx="9973" cy="714"/>
            </a:xfrm>
          </p:grpSpPr>
          <p:pic>
            <p:nvPicPr>
              <p:cNvPr id="16" name="图片 15"/>
              <p:cNvPicPr/>
              <p:nvPr/>
            </p:nvPicPr>
            <p:blipFill>
              <a:blip r:embed="rId4"/>
              <a:stretch>
                <a:fillRect/>
              </a:stretch>
            </p:blipFill>
            <p:spPr>
              <a:xfrm>
                <a:off x="2427" y="5187"/>
                <a:ext cx="2099" cy="605"/>
              </a:xfrm>
              <a:prstGeom prst="rect">
                <a:avLst/>
              </a:prstGeom>
              <a:noFill/>
              <a:ln w="9525">
                <a:noFill/>
              </a:ln>
            </p:spPr>
          </p:pic>
          <p:sp>
            <p:nvSpPr>
              <p:cNvPr id="124" name="文本框 123"/>
              <p:cNvSpPr txBox="1"/>
              <p:nvPr/>
            </p:nvSpPr>
            <p:spPr>
              <a:xfrm>
                <a:off x="4382" y="5153"/>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所以相当于</a:t>
                </a:r>
                <a:r>
                  <a:rPr lang="en-US" sz="2000" b="0">
                    <a:latin typeface="微软雅黑" panose="020B0503020204020204" charset="-122"/>
                    <a:ea typeface="微软雅黑" panose="020B0503020204020204" charset="-122"/>
                    <a:cs typeface="微软雅黑" panose="020B0503020204020204" charset="-122"/>
                  </a:rPr>
                  <a:t>—CHO</a:t>
                </a:r>
                <a:r>
                  <a:rPr lang="zh-CN" sz="2000" b="0">
                    <a:latin typeface="微软雅黑" panose="020B0503020204020204" charset="-122"/>
                    <a:ea typeface="微软雅黑" panose="020B0503020204020204" charset="-122"/>
                    <a:cs typeface="微软雅黑" panose="020B0503020204020204" charset="-122"/>
                  </a:rPr>
                  <a:t>只能连到</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7" name="图片 16"/>
              <p:cNvPicPr/>
              <p:nvPr/>
            </p:nvPicPr>
            <p:blipFill>
              <a:blip r:embed="rId5"/>
              <a:stretch>
                <a:fillRect/>
              </a:stretch>
            </p:blipFill>
            <p:spPr>
              <a:xfrm>
                <a:off x="9546" y="5101"/>
                <a:ext cx="1426" cy="671"/>
              </a:xfrm>
              <a:prstGeom prst="rect">
                <a:avLst/>
              </a:prstGeom>
              <a:noFill/>
              <a:ln w="9525">
                <a:noFill/>
              </a:ln>
            </p:spPr>
          </p:pic>
          <p:sp>
            <p:nvSpPr>
              <p:cNvPr id="125" name="文本框 124"/>
              <p:cNvSpPr txBox="1"/>
              <p:nvPr/>
            </p:nvSpPr>
            <p:spPr>
              <a:xfrm>
                <a:off x="10829" y="5187"/>
                <a:ext cx="731" cy="628"/>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方正楷体_GBK" charset="0"/>
                  </a:rPr>
                  <a:t>或</a:t>
                </a:r>
                <a:endParaRPr lang="zh-CN" altLang="en-US" sz="2000" b="0">
                  <a:latin typeface="微软雅黑" panose="020B0503020204020204" charset="-122"/>
                  <a:ea typeface="微软雅黑" panose="020B0503020204020204" charset="-122"/>
                  <a:cs typeface="方正楷体_GBK" charset="0"/>
                </a:endParaRPr>
              </a:p>
            </p:txBody>
          </p:sp>
          <p:pic>
            <p:nvPicPr>
              <p:cNvPr id="18" name="图片 17"/>
              <p:cNvPicPr/>
              <p:nvPr/>
            </p:nvPicPr>
            <p:blipFill>
              <a:blip r:embed="rId6"/>
              <a:stretch>
                <a:fillRect/>
              </a:stretch>
            </p:blipFill>
            <p:spPr>
              <a:xfrm>
                <a:off x="11560" y="5121"/>
                <a:ext cx="840" cy="651"/>
              </a:xfrm>
              <a:prstGeom prst="rect">
                <a:avLst/>
              </a:prstGeom>
              <a:noFill/>
              <a:ln w="9525">
                <a:noFill/>
              </a:ln>
            </p:spPr>
          </p:pic>
        </p:grpSp>
        <p:sp>
          <p:nvSpPr>
            <p:cNvPr id="126" name="文本框 125"/>
            <p:cNvSpPr txBox="1"/>
            <p:nvPr/>
          </p:nvSpPr>
          <p:spPr>
            <a:xfrm>
              <a:off x="12400" y="5101"/>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数字为</a:t>
              </a:r>
              <a:r>
                <a:rPr lang="en-US" sz="2000" b="0">
                  <a:latin typeface="微软雅黑" panose="020B0503020204020204" charset="-122"/>
                  <a:ea typeface="微软雅黑" panose="020B0503020204020204" charset="-122"/>
                  <a:cs typeface="微软雅黑" panose="020B0503020204020204" charset="-122"/>
                </a:rPr>
                <a:t>—CHO</a:t>
              </a:r>
              <a:r>
                <a:rPr lang="zh-CN" sz="2000" b="0">
                  <a:latin typeface="微软雅黑" panose="020B0503020204020204" charset="-122"/>
                  <a:ea typeface="微软雅黑" panose="020B0503020204020204" charset="-122"/>
                  <a:cs typeface="微软雅黑" panose="020B0503020204020204" charset="-122"/>
                </a:rPr>
                <a:t>所在位置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结构</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1022" y="5872"/>
              <a:ext cx="9600" cy="628"/>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上</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故符合要求的同分异构体有</a:t>
              </a:r>
              <a:r>
                <a:rPr lang="en-US" sz="2000">
                  <a:latin typeface="微软雅黑" panose="020B0503020204020204" charset="-122"/>
                  <a:ea typeface="微软雅黑" panose="020B0503020204020204" charset="-122"/>
                  <a:cs typeface="微软雅黑" panose="020B0503020204020204" charset="-122"/>
                  <a:sym typeface="+mn-ea"/>
                </a:rPr>
                <a:t>4</a:t>
              </a:r>
              <a:r>
                <a:rPr lang="zh-CN" sz="2000">
                  <a:latin typeface="微软雅黑" panose="020B0503020204020204" charset="-122"/>
                  <a:ea typeface="微软雅黑" panose="020B0503020204020204" charset="-122"/>
                  <a:cs typeface="微软雅黑" panose="020B0503020204020204" charset="-122"/>
                  <a:sym typeface="+mn-ea"/>
                </a:rPr>
                <a:t>种。</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10" grpId="0"/>
      <p:bldP spid="10"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3994785" y="3497580"/>
            <a:ext cx="7058660"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研究有机化合物的步骤和方法</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
        <p:nvSpPr>
          <p:cNvPr id="2" name="文本框 1"/>
          <p:cNvSpPr txBox="1"/>
          <p:nvPr/>
        </p:nvSpPr>
        <p:spPr>
          <a:xfrm>
            <a:off x="1946275" y="3497580"/>
            <a:ext cx="1837690" cy="521970"/>
          </a:xfrm>
          <a:prstGeom prst="rect">
            <a:avLst/>
          </a:prstGeom>
          <a:noFill/>
        </p:spPr>
        <p:txBody>
          <a:bodyPr wrap="square" rtlCol="0">
            <a:spAutoFit/>
          </a:bodyPr>
          <a:p>
            <a:r>
              <a:rPr lang="zh-CN" sz="2800" dirty="0">
                <a:solidFill>
                  <a:schemeClr val="bg1"/>
                </a:solidFill>
                <a:latin typeface="微软雅黑" panose="020B0503020204020204" charset="-122"/>
                <a:ea typeface="微软雅黑" panose="020B0503020204020204" charset="-122"/>
                <a:cs typeface="微软雅黑" panose="020B0503020204020204" charset="-122"/>
                <a:sym typeface="+mn-ea"/>
              </a:rPr>
              <a:t>考点</a:t>
            </a:r>
            <a:r>
              <a:rPr lang="en-US" altLang="zh-CN" sz="2800" dirty="0">
                <a:solidFill>
                  <a:schemeClr val="bg1"/>
                </a:solidFill>
                <a:latin typeface="微软雅黑" panose="020B0503020204020204" charset="-122"/>
                <a:ea typeface="微软雅黑" panose="020B0503020204020204" charset="-122"/>
                <a:cs typeface="微软雅黑" panose="020B0503020204020204" charset="-122"/>
                <a:sym typeface="+mn-ea"/>
              </a:rPr>
              <a:t>50</a:t>
            </a:r>
            <a:endParaRPr lang="en-US" altLang="zh-CN" sz="2800"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26" name="文本框 125"/>
          <p:cNvSpPr txBox="1"/>
          <p:nvPr/>
        </p:nvSpPr>
        <p:spPr>
          <a:xfrm>
            <a:off x="774700" y="98742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研究有机化合物的基本步骤</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84" name="image172.jpeg"/>
          <p:cNvPicPr>
            <a:picLocks noChangeAspect="1"/>
          </p:cNvPicPr>
          <p:nvPr>
            <p:custDataLst>
              <p:tags r:id="rId1"/>
            </p:custDataLst>
          </p:nvPr>
        </p:nvPicPr>
        <p:blipFill>
          <a:blip r:embed="rId2"/>
          <a:stretch>
            <a:fillRect/>
          </a:stretch>
        </p:blipFill>
        <p:spPr>
          <a:xfrm>
            <a:off x="2010410" y="1762125"/>
            <a:ext cx="6706870" cy="1749425"/>
          </a:xfrm>
          <a:prstGeom prst="rect">
            <a:avLst/>
          </a:prstGeom>
        </p:spPr>
      </p:pic>
      <p:sp>
        <p:nvSpPr>
          <p:cNvPr id="3" name="文本框 2"/>
          <p:cNvSpPr txBox="1"/>
          <p:nvPr/>
        </p:nvSpPr>
        <p:spPr>
          <a:xfrm>
            <a:off x="749300" y="3511550"/>
            <a:ext cx="11049000" cy="2399665"/>
          </a:xfrm>
          <a:prstGeom prst="rect">
            <a:avLst/>
          </a:prstGeom>
          <a:noFill/>
          <a:ln w="9525">
            <a:noFill/>
          </a:ln>
        </p:spPr>
        <p:txBody>
          <a:bodyPr wrap="square">
            <a:sp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a:solidFill>
                  <a:schemeClr val="tx1"/>
                </a:solidFill>
                <a:latin typeface="微软雅黑" panose="020B0503020204020204" charset="-122"/>
                <a:ea typeface="微软雅黑" panose="020B0503020204020204" charset="-122"/>
                <a:cs typeface="微软雅黑" panose="020B0503020204020204" charset="-122"/>
              </a:rPr>
              <a:t>分离、提纯有机化合物的常用方法</a:t>
            </a:r>
            <a:r>
              <a:rPr lang="en-US" sz="2000" b="0">
                <a:solidFill>
                  <a:schemeClr val="tx1"/>
                </a:solidFill>
                <a:latin typeface="微软雅黑" panose="020B0503020204020204" charset="-122"/>
                <a:ea typeface="微软雅黑" panose="020B0503020204020204" charset="-122"/>
                <a:cs typeface="微软雅黑" panose="020B0503020204020204" charset="-122"/>
              </a:rPr>
              <a:t>(</a:t>
            </a:r>
            <a:r>
              <a:rPr lang="en-US"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0">
                <a:solidFill>
                  <a:schemeClr val="tx1"/>
                </a:solidFill>
                <a:latin typeface="微软雅黑" panose="020B0503020204020204" charset="-122"/>
                <a:ea typeface="微软雅黑" panose="020B0503020204020204" charset="-122"/>
                <a:cs typeface="微软雅黑" panose="020B0503020204020204" charset="-122"/>
              </a:rPr>
              <a:t>萃取和分液</a:t>
            </a:r>
            <a:r>
              <a:rPr lang="en-US" sz="2000" b="0">
                <a:solidFill>
                  <a:schemeClr val="tx1"/>
                </a:solidFill>
                <a:latin typeface="微软雅黑" panose="020B0503020204020204" charset="-122"/>
                <a:ea typeface="微软雅黑" panose="020B0503020204020204" charset="-122"/>
                <a:cs typeface="微软雅黑" panose="020B0503020204020204" charset="-122"/>
              </a:rPr>
              <a:t>①</a:t>
            </a:r>
            <a:r>
              <a:rPr lang="zh-CN" sz="2000" b="0">
                <a:solidFill>
                  <a:schemeClr val="tx1"/>
                </a:solidFill>
                <a:latin typeface="微软雅黑" panose="020B0503020204020204" charset="-122"/>
                <a:ea typeface="微软雅黑" panose="020B0503020204020204" charset="-122"/>
                <a:cs typeface="微软雅黑" panose="020B0503020204020204" charset="-122"/>
              </a:rPr>
              <a:t>液</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液萃取</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利用有机物在两种互不相溶的溶剂中的溶解性不同</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将有机物从一种溶剂转移到另一种溶剂中的过程。</a:t>
            </a:r>
            <a:r>
              <a:rPr lang="en-US" sz="2000" b="0">
                <a:solidFill>
                  <a:schemeClr val="tx1"/>
                </a:solidFill>
                <a:latin typeface="微软雅黑" panose="020B0503020204020204" charset="-122"/>
                <a:ea typeface="微软雅黑" panose="020B0503020204020204" charset="-122"/>
                <a:cs typeface="微软雅黑" panose="020B0503020204020204" charset="-122"/>
              </a:rPr>
              <a:t>②</a:t>
            </a:r>
            <a:r>
              <a:rPr lang="zh-CN" sz="2000" b="0">
                <a:solidFill>
                  <a:schemeClr val="tx1"/>
                </a:solidFill>
                <a:latin typeface="微软雅黑" panose="020B0503020204020204" charset="-122"/>
                <a:ea typeface="微软雅黑" panose="020B0503020204020204" charset="-122"/>
                <a:cs typeface="微软雅黑" panose="020B0503020204020204" charset="-122"/>
              </a:rPr>
              <a:t>固</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液萃取</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用有机溶剂从固体物质中溶解出有机物的过程。</a:t>
            </a:r>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26" name="文本框 125"/>
          <p:cNvSpPr txBox="1"/>
          <p:nvPr/>
        </p:nvSpPr>
        <p:spPr>
          <a:xfrm>
            <a:off x="659765" y="108585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蒸馏和重结晶</a:t>
            </a:r>
            <a:endParaRPr lang="zh-CN" altLang="en-US" sz="2000" b="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1957070" y="1687830"/>
          <a:ext cx="7870190" cy="3723640"/>
        </p:xfrm>
        <a:graphic>
          <a:graphicData uri="http://schemas.openxmlformats.org/drawingml/2006/table">
            <a:tbl>
              <a:tblPr/>
              <a:tblGrid>
                <a:gridCol w="1073785"/>
                <a:gridCol w="2146300"/>
                <a:gridCol w="4650105"/>
              </a:tblGrid>
              <a:tr h="544195">
                <a:tc>
                  <a:txBody>
                    <a:bodyPr/>
                    <a:p>
                      <a:pPr indent="0" algn="ctr" fontAlgn="auto">
                        <a:lnSpc>
                          <a:spcPct val="150000"/>
                        </a:lnSpc>
                        <a:buNone/>
                      </a:pP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适用对象</a:t>
                      </a:r>
                      <a:endParaRPr lang="en-US" altLang="en-US" sz="2000" b="0">
                        <a:latin typeface="微软雅黑" panose="020B0503020204020204" charset="-122"/>
                        <a:ea typeface="微软雅黑" panose="020B0503020204020204" charset="-122"/>
                        <a:cs typeface="Calibri" panose="020F0502020204030204" charset="0"/>
                      </a:endParaRPr>
                    </a:p>
                  </a:txBody>
                  <a:tcPr marL="10160" marR="1016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要求</a:t>
                      </a:r>
                      <a:endParaRPr lang="en-US" altLang="en-US" sz="2000" b="0">
                        <a:latin typeface="微软雅黑" panose="020B0503020204020204" charset="-122"/>
                        <a:ea typeface="微软雅黑" panose="020B0503020204020204" charset="-122"/>
                        <a:cs typeface="Calibri" panose="020F0502020204030204" charset="0"/>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226185">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蒸馏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Calibri" panose="020F0502020204030204" charset="0"/>
                        </a:rPr>
                        <a:t>常用于分离、提纯液态有机物</a:t>
                      </a:r>
                      <a:endParaRPr lang="en-US" altLang="en-US" sz="2000" b="0">
                        <a:latin typeface="微软雅黑" panose="020B0503020204020204" charset="-122"/>
                        <a:ea typeface="微软雅黑" panose="020B0503020204020204" charset="-122"/>
                        <a:cs typeface="Calibri" panose="020F0502020204030204" charset="0"/>
                      </a:endParaRPr>
                    </a:p>
                  </a:txBody>
                  <a:tcPr marL="10160" marR="1016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①</a:t>
                      </a:r>
                      <a:r>
                        <a:rPr lang="en-US" sz="2000" b="0">
                          <a:latin typeface="微软雅黑" panose="020B0503020204020204" charset="-122"/>
                          <a:ea typeface="微软雅黑" panose="020B0503020204020204" charset="-122"/>
                          <a:cs typeface="微软雅黑" panose="020B0503020204020204" charset="-122"/>
                        </a:rPr>
                        <a:t>有机物的热稳定性较强;</a:t>
                      </a:r>
                      <a:r>
                        <a:rPr lang="en-US" sz="2000" b="0">
                          <a:latin typeface="微软雅黑" panose="020B0503020204020204" charset="-122"/>
                          <a:ea typeface="微软雅黑" panose="020B0503020204020204" charset="-122"/>
                          <a:cs typeface="微软雅黑" panose="020B0503020204020204" charset="-122"/>
                        </a:rPr>
                        <a:t>②有机物与杂质的沸点相差较大</a:t>
                      </a:r>
                      <a:endParaRPr lang="en-US" altLang="en-US" sz="2000" b="0">
                        <a:latin typeface="微软雅黑" panose="020B0503020204020204" charset="-122"/>
                        <a:ea typeface="微软雅黑" panose="020B0503020204020204" charset="-122"/>
                        <a:cs typeface="微软雅黑" panose="020B0503020204020204" charset="-122"/>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95326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重结晶</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Calibri" panose="020F0502020204030204" charset="0"/>
                        </a:rPr>
                        <a:t>常用于分离、提纯固态有机物</a:t>
                      </a:r>
                      <a:endParaRPr lang="en-US" altLang="en-US" sz="2000" b="0">
                        <a:latin typeface="微软雅黑" panose="020B0503020204020204" charset="-122"/>
                        <a:ea typeface="微软雅黑" panose="020B0503020204020204" charset="-122"/>
                        <a:cs typeface="Calibri" panose="020F0502020204030204" charset="0"/>
                      </a:endParaRPr>
                    </a:p>
                  </a:txBody>
                  <a:tcPr marL="10160" marR="1016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①</a:t>
                      </a:r>
                      <a:r>
                        <a:rPr lang="en-US" sz="2000" b="0">
                          <a:latin typeface="微软雅黑" panose="020B0503020204020204" charset="-122"/>
                          <a:ea typeface="微软雅黑" panose="020B0503020204020204" charset="-122"/>
                          <a:cs typeface="微软雅黑" panose="020B0503020204020204" charset="-122"/>
                        </a:rPr>
                        <a:t>杂质在所选溶剂中的溶解度很小或很大;</a:t>
                      </a:r>
                      <a:r>
                        <a:rPr lang="en-US" sz="2000" b="0">
                          <a:latin typeface="微软雅黑" panose="020B0503020204020204" charset="-122"/>
                          <a:ea typeface="微软雅黑" panose="020B0503020204020204" charset="-122"/>
                          <a:cs typeface="微软雅黑" panose="020B0503020204020204" charset="-122"/>
                        </a:rPr>
                        <a:t>②被提纯的有机物在此溶剂中的溶解度受温度影响较大</a:t>
                      </a:r>
                      <a:endParaRPr lang="en-US" altLang="en-US" sz="2000" b="0">
                        <a:latin typeface="微软雅黑" panose="020B0503020204020204" charset="-122"/>
                        <a:ea typeface="微软雅黑" panose="020B0503020204020204" charset="-122"/>
                        <a:cs typeface="微软雅黑" panose="020B0503020204020204" charset="-122"/>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26" name="文本框 125"/>
          <p:cNvSpPr txBox="1"/>
          <p:nvPr/>
        </p:nvSpPr>
        <p:spPr>
          <a:xfrm>
            <a:off x="736600" y="1060450"/>
            <a:ext cx="8571865" cy="460375"/>
          </a:xfrm>
          <a:prstGeom prst="rect">
            <a:avLst/>
          </a:prstGeom>
          <a:noFill/>
          <a:ln w="9525">
            <a:noFill/>
          </a:ln>
        </p:spPr>
        <p:txBody>
          <a:bodyPr wrap="square">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1</a:t>
            </a:r>
            <a:r>
              <a:rPr lang="zh-CN" sz="2400" b="0">
                <a:latin typeface="微软雅黑" panose="020B0503020204020204" charset="-122"/>
                <a:ea typeface="微软雅黑" panose="020B0503020204020204" charset="-122"/>
                <a:cs typeface="微软雅黑" panose="020B0503020204020204" charset="-122"/>
              </a:rPr>
              <a:t>　有机物分子式和结构式的确定</a:t>
            </a:r>
            <a:endParaRPr lang="zh-CN" altLang="en-US" sz="24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36600" y="1520825"/>
            <a:ext cx="6985000" cy="1014730"/>
          </a:xfrm>
          <a:prstGeom prst="rect">
            <a:avLst/>
          </a:prstGeom>
          <a:noFill/>
          <a:ln w="9525">
            <a:noFill/>
          </a:ln>
        </p:spPr>
        <p:txBody>
          <a:bodyPr wrap="square">
            <a:sp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0">
                <a:solidFill>
                  <a:schemeClr val="tx1"/>
                </a:solidFill>
                <a:latin typeface="微软雅黑" panose="020B0503020204020204" charset="-122"/>
                <a:ea typeface="微软雅黑" panose="020B0503020204020204" charset="-122"/>
                <a:cs typeface="微软雅黑" panose="020B0503020204020204" charset="-122"/>
              </a:rPr>
              <a:t>有机物分子式的确定</a:t>
            </a:r>
            <a:r>
              <a:rPr lang="en-US" sz="2000" b="0">
                <a:solidFill>
                  <a:schemeClr val="tx1"/>
                </a:solidFill>
                <a:latin typeface="微软雅黑" panose="020B0503020204020204" charset="-122"/>
                <a:ea typeface="微软雅黑" panose="020B0503020204020204" charset="-122"/>
                <a:cs typeface="微软雅黑" panose="020B0503020204020204" charset="-122"/>
              </a:rPr>
              <a:t>(</a:t>
            </a:r>
            <a:r>
              <a:rPr lang="en-US"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0">
                <a:solidFill>
                  <a:schemeClr val="tx1"/>
                </a:solidFill>
                <a:latin typeface="微软雅黑" panose="020B0503020204020204" charset="-122"/>
                <a:ea typeface="微软雅黑" panose="020B0503020204020204" charset="-122"/>
                <a:cs typeface="微软雅黑" panose="020B0503020204020204" charset="-122"/>
              </a:rPr>
              <a:t>元素分析</a:t>
            </a:r>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89" name="image177.jpeg"/>
          <p:cNvPicPr>
            <a:picLocks noChangeAspect="1"/>
          </p:cNvPicPr>
          <p:nvPr>
            <p:custDataLst>
              <p:tags r:id="rId1"/>
            </p:custDataLst>
          </p:nvPr>
        </p:nvPicPr>
        <p:blipFill>
          <a:blip r:embed="rId2"/>
          <a:stretch>
            <a:fillRect/>
          </a:stretch>
        </p:blipFill>
        <p:spPr>
          <a:xfrm>
            <a:off x="2944495" y="2221865"/>
            <a:ext cx="5360670" cy="38868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26" name="文本框 125"/>
          <p:cNvSpPr txBox="1"/>
          <p:nvPr/>
        </p:nvSpPr>
        <p:spPr>
          <a:xfrm>
            <a:off x="648335" y="1024890"/>
            <a:ext cx="10909300" cy="1060450"/>
          </a:xfrm>
          <a:prstGeom prst="rect">
            <a:avLst/>
          </a:prstGeom>
          <a:noFill/>
          <a:ln w="9525">
            <a:noFill/>
          </a:ln>
        </p:spPr>
        <p:txBody>
          <a:bodyPr wrap="square">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相对分子质量的测定</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质谱法</a:t>
            </a:r>
            <a:r>
              <a:rPr lang="zh-CN" sz="2000" b="0" u="wavy">
                <a:latin typeface="微软雅黑" panose="020B0503020204020204" charset="-122"/>
                <a:ea typeface="微软雅黑" panose="020B0503020204020204" charset="-122"/>
                <a:cs typeface="微软雅黑" panose="020B0503020204020204" charset="-122"/>
              </a:rPr>
              <a:t>质荷比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分子离子、碎片离子的相对质量与其电荷的比值</a:t>
            </a:r>
            <a:r>
              <a:rPr lang="en-US" sz="2000" b="0">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最大值即为该有机物的相对分子质量。</a:t>
            </a:r>
            <a:endParaRPr lang="zh-CN" altLang="en-US" sz="2000" b="0" u="wavy">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48335" y="1983740"/>
            <a:ext cx="10934700" cy="3784600"/>
          </a:xfrm>
          <a:prstGeom prst="rect">
            <a:avLst/>
          </a:prstGeom>
          <a:noFill/>
          <a:ln w="9525">
            <a:noFill/>
          </a:ln>
        </p:spPr>
        <p:txBody>
          <a:bodyPr wrap="square">
            <a:sp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a:solidFill>
                  <a:schemeClr val="tx1"/>
                </a:solidFill>
                <a:latin typeface="微软雅黑" panose="020B0503020204020204" charset="-122"/>
                <a:ea typeface="微软雅黑" panose="020B0503020204020204" charset="-122"/>
                <a:cs typeface="微软雅黑" panose="020B0503020204020204" charset="-122"/>
              </a:rPr>
              <a:t>有机物分子结构的确定通常是先确定分子式</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再根据性质、红外光谱、核磁共振氢谱和</a:t>
            </a:r>
            <a:r>
              <a:rPr lang="en-US" sz="2000" b="0">
                <a:solidFill>
                  <a:schemeClr val="tx1"/>
                </a:solidFill>
                <a:latin typeface="微软雅黑" panose="020B0503020204020204" charset="-122"/>
                <a:ea typeface="微软雅黑" panose="020B0503020204020204" charset="-122"/>
                <a:cs typeface="微软雅黑" panose="020B0503020204020204" charset="-122"/>
              </a:rPr>
              <a:t>X</a:t>
            </a:r>
            <a:r>
              <a:rPr lang="zh-CN" sz="2000" b="0">
                <a:solidFill>
                  <a:schemeClr val="tx1"/>
                </a:solidFill>
                <a:latin typeface="微软雅黑" panose="020B0503020204020204" charset="-122"/>
                <a:ea typeface="微软雅黑" panose="020B0503020204020204" charset="-122"/>
                <a:cs typeface="微软雅黑" panose="020B0503020204020204" charset="-122"/>
              </a:rPr>
              <a:t>射线衍射来确定分子结构。</a:t>
            </a:r>
            <a:r>
              <a:rPr lang="en-US" sz="2000" b="0">
                <a:solidFill>
                  <a:schemeClr val="tx1"/>
                </a:solidFill>
                <a:latin typeface="微软雅黑" panose="020B0503020204020204" charset="-122"/>
                <a:ea typeface="微软雅黑" panose="020B0503020204020204" charset="-122"/>
                <a:cs typeface="微软雅黑" panose="020B0503020204020204" charset="-122"/>
              </a:rPr>
              <a:t>(1)</a:t>
            </a:r>
            <a:r>
              <a:rPr lang="zh-CN" sz="2000" b="0">
                <a:solidFill>
                  <a:schemeClr val="tx1"/>
                </a:solidFill>
                <a:latin typeface="微软雅黑" panose="020B0503020204020204" charset="-122"/>
                <a:ea typeface="微软雅黑" panose="020B0503020204020204" charset="-122"/>
                <a:cs typeface="微软雅黑" panose="020B0503020204020204" charset="-122"/>
              </a:rPr>
              <a:t>根据性质确定根据有机物的性质推断出有机物中所含官能团。如</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能与酸发生酯化反应生成酯</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则结构中有</a:t>
            </a:r>
            <a:r>
              <a:rPr lang="en-US" sz="2000" b="0">
                <a:solidFill>
                  <a:schemeClr val="tx1"/>
                </a:solidFill>
                <a:latin typeface="微软雅黑" panose="020B0503020204020204" charset="-122"/>
                <a:ea typeface="微软雅黑" panose="020B0503020204020204" charset="-122"/>
                <a:cs typeface="微软雅黑" panose="020B0503020204020204" charset="-122"/>
              </a:rPr>
              <a:t>—OH;</a:t>
            </a:r>
            <a:r>
              <a:rPr lang="zh-CN" sz="2000" b="0">
                <a:solidFill>
                  <a:schemeClr val="tx1"/>
                </a:solidFill>
                <a:latin typeface="微软雅黑" panose="020B0503020204020204" charset="-122"/>
                <a:ea typeface="微软雅黑" panose="020B0503020204020204" charset="-122"/>
                <a:cs typeface="微软雅黑" panose="020B0503020204020204" charset="-122"/>
              </a:rPr>
              <a:t>遇</a:t>
            </a:r>
            <a:r>
              <a:rPr lang="en-US" sz="2000" b="0">
                <a:solidFill>
                  <a:schemeClr val="tx1"/>
                </a:solidFill>
                <a:latin typeface="微软雅黑" panose="020B0503020204020204" charset="-122"/>
                <a:ea typeface="微软雅黑" panose="020B0503020204020204" charset="-122"/>
                <a:cs typeface="微软雅黑" panose="020B0503020204020204" charset="-122"/>
              </a:rPr>
              <a:t>FeCl</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3</a:t>
            </a:r>
            <a:r>
              <a:rPr lang="zh-CN" sz="2000" b="0">
                <a:solidFill>
                  <a:schemeClr val="tx1"/>
                </a:solidFill>
                <a:latin typeface="微软雅黑" panose="020B0503020204020204" charset="-122"/>
                <a:ea typeface="微软雅黑" panose="020B0503020204020204" charset="-122"/>
                <a:cs typeface="微软雅黑" panose="020B0503020204020204" charset="-122"/>
              </a:rPr>
              <a:t>溶液显色</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则含有酚羟基等。</a:t>
            </a:r>
            <a:r>
              <a:rPr lang="en-US" sz="2000" b="0">
                <a:solidFill>
                  <a:schemeClr val="tx1"/>
                </a:solidFill>
                <a:latin typeface="微软雅黑" panose="020B0503020204020204" charset="-122"/>
                <a:ea typeface="微软雅黑" panose="020B0503020204020204" charset="-122"/>
                <a:cs typeface="微软雅黑" panose="020B0503020204020204" charset="-122"/>
              </a:rPr>
              <a:t>(2)</a:t>
            </a:r>
            <a:r>
              <a:rPr lang="zh-CN" sz="2000" b="0">
                <a:solidFill>
                  <a:schemeClr val="tx1"/>
                </a:solidFill>
                <a:latin typeface="微软雅黑" panose="020B0503020204020204" charset="-122"/>
                <a:ea typeface="微软雅黑" panose="020B0503020204020204" charset="-122"/>
                <a:cs typeface="微软雅黑" panose="020B0503020204020204" charset="-122"/>
              </a:rPr>
              <a:t>红外光谱法不同的化学键或官能团吸收红外线的频率不同</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在红外光谱图上将处于不同的位置</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据此可以</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初步判断有机物中含有何种化学键或官能团</a:t>
            </a:r>
            <a:r>
              <a:rPr lang="zh-CN" sz="2000" b="0">
                <a:solidFill>
                  <a:srgbClr val="FF0000"/>
                </a:solidFill>
                <a:latin typeface="微软雅黑" panose="020B0503020204020204" charset="-122"/>
                <a:ea typeface="微软雅黑" panose="020B0503020204020204" charset="-122"/>
                <a:cs typeface="微软雅黑" panose="020B0503020204020204" charset="-122"/>
              </a:rPr>
              <a:t>。</a:t>
            </a:r>
            <a:endParaRPr lang="zh-CN" altLang="en-US" sz="2000" b="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00" name="文本框 99"/>
          <p:cNvSpPr txBox="1"/>
          <p:nvPr/>
        </p:nvSpPr>
        <p:spPr>
          <a:xfrm>
            <a:off x="677545" y="1052195"/>
            <a:ext cx="7958455" cy="1476375"/>
          </a:xfrm>
          <a:prstGeom prst="rect">
            <a:avLst/>
          </a:prstGeom>
          <a:noFill/>
          <a:ln w="9525">
            <a:noFill/>
          </a:ln>
        </p:spPr>
        <p:txBody>
          <a:bodyPr wrap="square">
            <a:spAutoFit/>
          </a:bodyPr>
          <a:p>
            <a:pPr indent="0" fontAlgn="auto">
              <a:lnSpc>
                <a:spcPct val="150000"/>
              </a:lnSpc>
            </a:pPr>
            <a:r>
              <a:rPr lang="en-US" altLang="zh-CN"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有机化合物的分类</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根据元素组成分类</a:t>
            </a:r>
            <a:endParaRPr lang="zh-CN" sz="2000" b="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zh-CN"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有机化合物</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4257675" y="1584325"/>
            <a:ext cx="3676650" cy="1279525"/>
          </a:xfrm>
          <a:prstGeom prst="rect">
            <a:avLst/>
          </a:prstGeom>
          <a:noFill/>
          <a:ln w="9525">
            <a:noFill/>
          </a:ln>
        </p:spPr>
      </p:pic>
      <p:sp>
        <p:nvSpPr>
          <p:cNvPr id="101" name="文本框 100"/>
          <p:cNvSpPr txBox="1"/>
          <p:nvPr/>
        </p:nvSpPr>
        <p:spPr>
          <a:xfrm>
            <a:off x="677545" y="2584450"/>
            <a:ext cx="7958455" cy="675640"/>
          </a:xfrm>
          <a:prstGeom prst="rect">
            <a:avLst/>
          </a:prstGeom>
          <a:noFill/>
          <a:ln w="9525">
            <a:noFill/>
          </a:ln>
        </p:spPr>
        <p:txBody>
          <a:bodyPr wrap="square">
            <a:spAutoFit/>
          </a:bodyPr>
          <a:p>
            <a:pPr indent="0"/>
            <a:endParaRPr lang="en-US" b="0">
              <a:latin typeface="方正书宋_GBK" charset="0"/>
              <a:ea typeface="宋体" panose="02010600030101010101" pitchFamily="2" charset="-122"/>
              <a:cs typeface="Times New Roman" panose="02020603050405020304" charset="0"/>
            </a:endParaRPr>
          </a:p>
          <a:p>
            <a:pPr indent="0"/>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根据碳骨架分类</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2"/>
          <a:stretch>
            <a:fillRect/>
          </a:stretch>
        </p:blipFill>
        <p:spPr>
          <a:xfrm>
            <a:off x="2921635" y="3183255"/>
            <a:ext cx="5786755" cy="2470785"/>
          </a:xfrm>
          <a:prstGeom prst="rect">
            <a:avLst/>
          </a:prstGeom>
          <a:noFill/>
          <a:ln w="9525">
            <a:noFill/>
          </a:ln>
        </p:spPr>
      </p:pic>
      <p:sp>
        <p:nvSpPr>
          <p:cNvPr id="6" name="文本框 5"/>
          <p:cNvSpPr txBox="1"/>
          <p:nvPr/>
        </p:nvSpPr>
        <p:spPr>
          <a:xfrm>
            <a:off x="2176145" y="5738495"/>
            <a:ext cx="8829040" cy="398780"/>
          </a:xfrm>
          <a:prstGeom prst="rect">
            <a:avLst/>
          </a:prstGeom>
          <a:noFill/>
        </p:spPr>
        <p:txBody>
          <a:bodyPr wrap="square" rtlCol="0">
            <a:spAutoFit/>
          </a:bodyPr>
          <a:p>
            <a:r>
              <a:rPr lang="zh-CN" altLang="en-US" sz="2000" b="1">
                <a:solidFill>
                  <a:srgbClr val="FF0000"/>
                </a:solidFill>
                <a:latin typeface="微软雅黑" panose="020B0503020204020204" charset="-122"/>
                <a:ea typeface="微软雅黑" panose="020B0503020204020204" charset="-122"/>
                <a:cs typeface="微软雅黑" panose="020B0503020204020204" charset="-122"/>
              </a:rPr>
              <a:t>易混辨析</a:t>
            </a:r>
            <a:r>
              <a:rPr lang="en-US" altLang="zh-CN" sz="2000" b="1">
                <a:solidFill>
                  <a:srgbClr val="FF0000"/>
                </a:solidFill>
                <a:latin typeface="微软雅黑" panose="020B0503020204020204" charset="-122"/>
                <a:ea typeface="微软雅黑" panose="020B0503020204020204" charset="-122"/>
                <a:cs typeface="微软雅黑" panose="020B0503020204020204" charset="-122"/>
              </a:rPr>
              <a:t>:分子中不含苯环,而含其他碳环结构的化合物叫作脂环化合物。</a:t>
            </a:r>
            <a:endParaRPr lang="en-US" altLang="zh-CN" sz="20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26" name="文本框 125"/>
          <p:cNvSpPr txBox="1"/>
          <p:nvPr/>
        </p:nvSpPr>
        <p:spPr>
          <a:xfrm>
            <a:off x="698500" y="1099185"/>
            <a:ext cx="5080000" cy="398780"/>
          </a:xfrm>
          <a:prstGeom prst="rect">
            <a:avLst/>
          </a:prstGeom>
          <a:noFill/>
          <a:ln w="9525">
            <a:noFill/>
          </a:ln>
        </p:spPr>
        <p:txBody>
          <a:bodyPr>
            <a:spAutoFit/>
          </a:bodyPr>
          <a:p>
            <a:pPr indent="0"/>
            <a:r>
              <a:rPr lang="zh-CN" sz="2000" b="0">
                <a:highlight>
                  <a:srgbClr val="FFFF00"/>
                </a:highlight>
                <a:latin typeface="微软雅黑" panose="020B0503020204020204" charset="-122"/>
                <a:ea typeface="微软雅黑" panose="020B0503020204020204" charset="-122"/>
                <a:cs typeface="方正兰亭中黑_GBK" charset="0"/>
              </a:rPr>
              <a:t>易错警示</a:t>
            </a:r>
            <a:endParaRPr lang="zh-CN" altLang="en-US" sz="2000" b="0">
              <a:highlight>
                <a:srgbClr val="FFFF00"/>
              </a:highlight>
              <a:latin typeface="微软雅黑" panose="020B0503020204020204" charset="-122"/>
              <a:ea typeface="微软雅黑" panose="020B0503020204020204" charset="-122"/>
              <a:cs typeface="方正兰亭中黑_GBK" charset="0"/>
            </a:endParaRPr>
          </a:p>
        </p:txBody>
      </p:sp>
      <p:sp>
        <p:nvSpPr>
          <p:cNvPr id="3" name="文本框 2"/>
          <p:cNvSpPr txBox="1"/>
          <p:nvPr/>
        </p:nvSpPr>
        <p:spPr>
          <a:xfrm>
            <a:off x="1882775" y="1099185"/>
            <a:ext cx="7937500"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红外光谱法几乎可以测定所有化学键的种类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但不能测出化学键的个数。</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98500" y="1497965"/>
            <a:ext cx="10996930" cy="424624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核磁共振氢谱法处于不同化学环境的氢原子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其吸收峰在谱图上出现的位置不同</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而且吸收峰的面积与氢原子的个数成正比。</a:t>
            </a:r>
            <a:r>
              <a:rPr lang="en-US" sz="2000" b="0">
                <a:latin typeface="微软雅黑" panose="020B0503020204020204" charset="-122"/>
                <a:ea typeface="微软雅黑" panose="020B0503020204020204" charset="-122"/>
                <a:cs typeface="微软雅黑" panose="020B0503020204020204" charset="-122"/>
              </a:rPr>
              <a:t>(4)X</a:t>
            </a:r>
            <a:r>
              <a:rPr lang="zh-CN" sz="2000" b="0">
                <a:latin typeface="微软雅黑" panose="020B0503020204020204" charset="-122"/>
                <a:ea typeface="微软雅黑" panose="020B0503020204020204" charset="-122"/>
                <a:cs typeface="微软雅黑" panose="020B0503020204020204" charset="-122"/>
              </a:rPr>
              <a:t>射线衍射法</a:t>
            </a:r>
            <a:r>
              <a:rPr lang="zh-CN" sz="2000" b="0" u="wavy">
                <a:latin typeface="微软雅黑" panose="020B0503020204020204" charset="-122"/>
                <a:ea typeface="微软雅黑" panose="020B0503020204020204" charset="-122"/>
                <a:cs typeface="微软雅黑" panose="020B0503020204020204" charset="-122"/>
              </a:rPr>
              <a:t>通过</a:t>
            </a:r>
            <a:r>
              <a:rPr lang="en-US" sz="2000" b="0" u="wavy">
                <a:latin typeface="微软雅黑" panose="020B0503020204020204" charset="-122"/>
                <a:ea typeface="微软雅黑" panose="020B0503020204020204" charset="-122"/>
                <a:cs typeface="微软雅黑" panose="020B0503020204020204" charset="-122"/>
              </a:rPr>
              <a:t>X</a:t>
            </a:r>
            <a:r>
              <a:rPr lang="zh-CN" sz="2000" b="0" u="wavy">
                <a:latin typeface="微软雅黑" panose="020B0503020204020204" charset="-122"/>
                <a:ea typeface="微软雅黑" panose="020B0503020204020204" charset="-122"/>
                <a:cs typeface="微软雅黑" panose="020B0503020204020204" charset="-122"/>
              </a:rPr>
              <a:t>射线衍射图</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经过计算可以获得键长、键角等分子结构的有关数据</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X</a:t>
            </a:r>
            <a:r>
              <a:rPr lang="zh-CN" sz="2000" b="0">
                <a:latin typeface="微软雅黑" panose="020B0503020204020204" charset="-122"/>
                <a:ea typeface="微软雅黑" panose="020B0503020204020204" charset="-122"/>
                <a:cs typeface="微软雅黑" panose="020B0503020204020204" charset="-122"/>
              </a:rPr>
              <a:t>射线衍射技术可用于有机化合物</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特别是复杂的生物大分子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晶体结构的测定。</a:t>
            </a:r>
            <a:r>
              <a:rPr lang="en-US" sz="2000" b="0">
                <a:latin typeface="微软雅黑" panose="020B0503020204020204" charset="-122"/>
                <a:ea typeface="微软雅黑" panose="020B0503020204020204" charset="-122"/>
                <a:cs typeface="微软雅黑" panose="020B0503020204020204" charset="-122"/>
              </a:rPr>
              <a:t>(5)</a:t>
            </a:r>
            <a:r>
              <a:rPr lang="zh-CN" sz="2000" b="0">
                <a:latin typeface="微软雅黑" panose="020B0503020204020204" charset="-122"/>
                <a:ea typeface="微软雅黑" panose="020B0503020204020204" charset="-122"/>
                <a:cs typeface="微软雅黑" panose="020B0503020204020204" charset="-122"/>
              </a:rPr>
              <a:t>不饱和度法规定烷烃的不饱和度</a:t>
            </a:r>
            <a:r>
              <a:rPr lang="en-US" sz="2000" b="0" i="1">
                <a:latin typeface="微软雅黑" panose="020B0503020204020204" charset="-122"/>
                <a:ea typeface="微软雅黑" panose="020B0503020204020204" charset="-122"/>
                <a:cs typeface="微软雅黑" panose="020B0503020204020204" charset="-122"/>
              </a:rPr>
              <a:t>Ω</a:t>
            </a:r>
            <a:r>
              <a:rPr lang="en-US" sz="2000" b="0">
                <a:latin typeface="微软雅黑" panose="020B0503020204020204" charset="-122"/>
                <a:ea typeface="微软雅黑" panose="020B0503020204020204" charset="-122"/>
                <a:cs typeface="微软雅黑" panose="020B0503020204020204" charset="-122"/>
              </a:rPr>
              <a:t>=0,</a:t>
            </a:r>
            <a:r>
              <a:rPr lang="zh-CN" sz="2000" b="0">
                <a:latin typeface="微软雅黑" panose="020B0503020204020204" charset="-122"/>
                <a:ea typeface="微软雅黑" panose="020B0503020204020204" charset="-122"/>
                <a:cs typeface="微软雅黑" panose="020B0503020204020204" charset="-122"/>
              </a:rPr>
              <a:t>多一个双键</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Ω</a:t>
            </a:r>
            <a:r>
              <a:rPr lang="zh-CN" sz="2000" b="0">
                <a:latin typeface="微软雅黑" panose="020B0503020204020204" charset="-122"/>
                <a:ea typeface="微软雅黑" panose="020B0503020204020204" charset="-122"/>
                <a:cs typeface="微软雅黑" panose="020B0503020204020204" charset="-122"/>
              </a:rPr>
              <a:t>增加</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多一个环</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Ω</a:t>
            </a:r>
            <a:r>
              <a:rPr lang="zh-CN" sz="2000" b="0">
                <a:latin typeface="微软雅黑" panose="020B0503020204020204" charset="-122"/>
                <a:ea typeface="微软雅黑" panose="020B0503020204020204" charset="-122"/>
                <a:cs typeface="微软雅黑" panose="020B0503020204020204" charset="-122"/>
              </a:rPr>
              <a:t>增加</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多一个三键</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Ω</a:t>
            </a:r>
            <a:r>
              <a:rPr lang="zh-CN" sz="2000" b="0">
                <a:latin typeface="微软雅黑" panose="020B0503020204020204" charset="-122"/>
                <a:ea typeface="微软雅黑" panose="020B0503020204020204" charset="-122"/>
                <a:cs typeface="微软雅黑" panose="020B0503020204020204" charset="-122"/>
              </a:rPr>
              <a:t>增加</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多一个苯环</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Ω</a:t>
            </a:r>
            <a:r>
              <a:rPr lang="zh-CN" sz="2000" b="0">
                <a:latin typeface="微软雅黑" panose="020B0503020204020204" charset="-122"/>
                <a:ea typeface="微软雅黑" panose="020B0503020204020204" charset="-122"/>
                <a:cs typeface="微软雅黑" panose="020B0503020204020204" charset="-122"/>
              </a:rPr>
              <a:t>增加</a:t>
            </a: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P205</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26" name="文本框 125"/>
          <p:cNvSpPr txBox="1"/>
          <p:nvPr/>
        </p:nvSpPr>
        <p:spPr>
          <a:xfrm>
            <a:off x="621665" y="1035050"/>
            <a:ext cx="5080000" cy="460375"/>
          </a:xfrm>
          <a:prstGeom prst="rect">
            <a:avLst/>
          </a:prstGeom>
          <a:noFill/>
          <a:ln w="9525">
            <a:noFill/>
          </a:ln>
        </p:spPr>
        <p:txBody>
          <a:bodyPr>
            <a:spAutoFit/>
          </a:bodyPr>
          <a:p>
            <a:pPr indent="0"/>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1</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21665" y="149542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湖北</a:t>
            </a:r>
            <a:r>
              <a:rPr lang="en-US" sz="2000" b="0">
                <a:latin typeface="微软雅黑" panose="020B0503020204020204" charset="-122"/>
                <a:ea typeface="微软雅黑" panose="020B0503020204020204" charset="-122"/>
                <a:cs typeface="微软雅黑" panose="020B0503020204020204" charset="-122"/>
              </a:rPr>
              <a:t>2022</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17</a:t>
            </a:r>
            <a:r>
              <a:rPr lang="zh-CN" sz="2000" b="0">
                <a:latin typeface="微软雅黑" panose="020B0503020204020204" charset="-122"/>
                <a:ea typeface="微软雅黑" panose="020B0503020204020204" charset="-122"/>
                <a:cs typeface="微软雅黑" panose="020B0503020204020204" charset="-122"/>
              </a:rPr>
              <a:t>节选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化合物</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3988435" y="1386840"/>
            <a:ext cx="1227455" cy="507365"/>
          </a:xfrm>
          <a:prstGeom prst="rect">
            <a:avLst/>
          </a:prstGeom>
          <a:noFill/>
          <a:ln w="9525">
            <a:noFill/>
          </a:ln>
        </p:spPr>
      </p:pic>
      <p:sp>
        <p:nvSpPr>
          <p:cNvPr id="127" name="文本框 126"/>
          <p:cNvSpPr txBox="1"/>
          <p:nvPr/>
        </p:nvSpPr>
        <p:spPr>
          <a:xfrm>
            <a:off x="5372735" y="149542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书宋_GBK" charset="0"/>
              </a:rPr>
              <a:t>核磁共振氢谱的吸收峰有</a:t>
            </a:r>
            <a:r>
              <a:rPr lang="zh-CN" sz="2000" b="0" u="sng">
                <a:latin typeface="微软雅黑" panose="020B0503020204020204" charset="-122"/>
                <a:ea typeface="微软雅黑" panose="020B0503020204020204" charset="-122"/>
                <a:cs typeface="方正书宋_GBK" charset="0"/>
              </a:rPr>
              <a:t>　　　　</a:t>
            </a:r>
            <a:r>
              <a:rPr lang="zh-CN" sz="2000" b="0">
                <a:latin typeface="微软雅黑" panose="020B0503020204020204" charset="-122"/>
                <a:ea typeface="微软雅黑" panose="020B0503020204020204" charset="-122"/>
                <a:cs typeface="方正书宋_GBK" charset="0"/>
              </a:rPr>
              <a:t>组。</a:t>
            </a:r>
            <a:endParaRPr lang="zh-CN" altLang="en-US" sz="2000" b="0">
              <a:latin typeface="微软雅黑" panose="020B0503020204020204" charset="-122"/>
              <a:ea typeface="微软雅黑" panose="020B0503020204020204" charset="-122"/>
              <a:cs typeface="方正书宋_GBK" charset="0"/>
            </a:endParaRPr>
          </a:p>
        </p:txBody>
      </p:sp>
      <p:sp>
        <p:nvSpPr>
          <p:cNvPr id="7" name="文本框 6"/>
          <p:cNvSpPr txBox="1"/>
          <p:nvPr/>
        </p:nvSpPr>
        <p:spPr>
          <a:xfrm>
            <a:off x="697865" y="196024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北京</a:t>
            </a:r>
            <a:r>
              <a:rPr lang="en-US" sz="2000" b="0">
                <a:latin typeface="微软雅黑" panose="020B0503020204020204" charset="-122"/>
                <a:ea typeface="微软雅黑" panose="020B0503020204020204" charset="-122"/>
                <a:cs typeface="微软雅黑" panose="020B0503020204020204" charset="-122"/>
              </a:rPr>
              <a:t>2022</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17</a:t>
            </a:r>
            <a:r>
              <a:rPr lang="zh-CN" sz="2000" b="0">
                <a:latin typeface="微软雅黑" panose="020B0503020204020204" charset="-122"/>
                <a:ea typeface="微软雅黑" panose="020B0503020204020204" charset="-122"/>
                <a:cs typeface="微软雅黑" panose="020B0503020204020204" charset="-122"/>
              </a:rPr>
              <a:t>节选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已知</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2"/>
          <a:stretch>
            <a:fillRect/>
          </a:stretch>
        </p:blipFill>
        <p:spPr>
          <a:xfrm>
            <a:off x="3968115" y="2005965"/>
            <a:ext cx="1581150" cy="553085"/>
          </a:xfrm>
          <a:prstGeom prst="rect">
            <a:avLst/>
          </a:prstGeom>
          <a:noFill/>
          <a:ln w="9525">
            <a:noFill/>
          </a:ln>
        </p:spPr>
      </p:pic>
      <p:pic>
        <p:nvPicPr>
          <p:cNvPr id="128" name="图片 127"/>
          <p:cNvPicPr/>
          <p:nvPr/>
        </p:nvPicPr>
        <p:blipFill>
          <a:blip r:embed="rId3"/>
          <a:stretch>
            <a:fillRect/>
          </a:stretch>
        </p:blipFill>
        <p:spPr>
          <a:xfrm>
            <a:off x="5549265" y="2046605"/>
            <a:ext cx="808355" cy="401320"/>
          </a:xfrm>
          <a:prstGeom prst="rect">
            <a:avLst/>
          </a:prstGeom>
          <a:noFill/>
          <a:ln w="9525">
            <a:noFill/>
          </a:ln>
        </p:spPr>
      </p:pic>
      <p:sp>
        <p:nvSpPr>
          <p:cNvPr id="129" name="文本框 128"/>
          <p:cNvSpPr txBox="1"/>
          <p:nvPr/>
        </p:nvSpPr>
        <p:spPr>
          <a:xfrm>
            <a:off x="6357620" y="200596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碘番酸。碘番酸分子中的碘位于苯环上不相</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9" name="图片 8"/>
          <p:cNvPicPr/>
          <p:nvPr/>
        </p:nvPicPr>
        <p:blipFill>
          <a:blip r:embed="rId4"/>
          <a:stretch>
            <a:fillRect/>
          </a:stretch>
        </p:blipFill>
        <p:spPr>
          <a:xfrm>
            <a:off x="5904865" y="2547620"/>
            <a:ext cx="1188085" cy="489585"/>
          </a:xfrm>
          <a:prstGeom prst="rect">
            <a:avLst/>
          </a:prstGeom>
          <a:noFill/>
          <a:ln w="9525">
            <a:noFill/>
          </a:ln>
        </p:spPr>
      </p:pic>
      <p:sp>
        <p:nvSpPr>
          <p:cNvPr id="130" name="文本框 129"/>
          <p:cNvSpPr txBox="1"/>
          <p:nvPr/>
        </p:nvSpPr>
        <p:spPr>
          <a:xfrm>
            <a:off x="7092950" y="256413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的相对分子质量为</a:t>
            </a:r>
            <a:r>
              <a:rPr lang="en-US" sz="2000" b="0">
                <a:latin typeface="微软雅黑" panose="020B0503020204020204" charset="-122"/>
                <a:ea typeface="微软雅黑" panose="020B0503020204020204" charset="-122"/>
                <a:cs typeface="微软雅黑" panose="020B0503020204020204" charset="-122"/>
              </a:rPr>
              <a:t>193,I</a:t>
            </a:r>
            <a:r>
              <a:rPr lang="zh-CN" sz="2000" b="0">
                <a:latin typeface="微软雅黑" panose="020B0503020204020204" charset="-122"/>
                <a:ea typeface="微软雅黑" panose="020B0503020204020204" charset="-122"/>
                <a:cs typeface="微软雅黑" panose="020B0503020204020204" charset="-122"/>
              </a:rPr>
              <a:t>的相对原子质量</a:t>
            </a:r>
            <a:r>
              <a:rPr lang="en-US" b="0">
                <a:latin typeface="方正书宋_GBK" charset="0"/>
                <a:ea typeface="宋体" panose="02010600030101010101" pitchFamily="2" charset="-122"/>
                <a:cs typeface="Times New Roman" panose="02020603050405020304" charset="0"/>
              </a:rPr>
              <a:t> </a:t>
            </a:r>
            <a:endParaRPr lang="en-US" altLang="en-US" b="0">
              <a:latin typeface="方正书宋_GBK" charset="0"/>
              <a:ea typeface="宋体" panose="02010600030101010101" pitchFamily="2" charset="-122"/>
              <a:cs typeface="Times New Roman" panose="02020603050405020304" charset="0"/>
            </a:endParaRPr>
          </a:p>
        </p:txBody>
      </p:sp>
      <p:sp>
        <p:nvSpPr>
          <p:cNvPr id="10" name="文本框 9"/>
          <p:cNvSpPr txBox="1"/>
          <p:nvPr/>
        </p:nvSpPr>
        <p:spPr>
          <a:xfrm>
            <a:off x="697865" y="2547620"/>
            <a:ext cx="6096000"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邻的碳原子上</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碘番酸的相对分子质量为</a:t>
            </a:r>
            <a:r>
              <a:rPr lang="en-US" sz="2000">
                <a:latin typeface="微软雅黑" panose="020B0503020204020204" charset="-122"/>
                <a:ea typeface="微软雅黑" panose="020B0503020204020204" charset="-122"/>
                <a:cs typeface="微软雅黑" panose="020B0503020204020204" charset="-122"/>
                <a:sym typeface="+mn-ea"/>
              </a:rPr>
              <a:t>571,</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697865" y="2999105"/>
            <a:ext cx="6096000" cy="398780"/>
          </a:xfrm>
          <a:prstGeom prst="rect">
            <a:avLst/>
          </a:prstGeom>
          <a:noFill/>
        </p:spPr>
        <p:txBody>
          <a:bodyPr wrap="square" rtlCol="0" anchor="t">
            <a:spAutoFit/>
          </a:bodyPr>
          <a:p>
            <a:r>
              <a:rPr lang="zh-CN" sz="2000">
                <a:latin typeface="微软雅黑" panose="020B0503020204020204" charset="-122"/>
                <a:ea typeface="微软雅黑" panose="020B0503020204020204" charset="-122"/>
                <a:cs typeface="微软雅黑" panose="020B0503020204020204" charset="-122"/>
                <a:sym typeface="+mn-ea"/>
              </a:rPr>
              <a:t>为</a:t>
            </a:r>
            <a:r>
              <a:rPr lang="en-US" sz="2000">
                <a:latin typeface="微软雅黑" panose="020B0503020204020204" charset="-122"/>
                <a:ea typeface="微软雅黑" panose="020B0503020204020204" charset="-122"/>
                <a:cs typeface="微软雅黑" panose="020B0503020204020204" charset="-122"/>
                <a:sym typeface="+mn-ea"/>
              </a:rPr>
              <a:t>127,</a:t>
            </a:r>
            <a:r>
              <a:rPr lang="zh-CN" sz="2000">
                <a:latin typeface="微软雅黑" panose="020B0503020204020204" charset="-122"/>
                <a:ea typeface="微软雅黑" panose="020B0503020204020204" charset="-122"/>
                <a:cs typeface="微软雅黑" panose="020B0503020204020204" charset="-122"/>
                <a:sym typeface="+mn-ea"/>
              </a:rPr>
              <a:t>碘番酸的结构简式是</a:t>
            </a:r>
            <a:r>
              <a:rPr lang="zh-CN" sz="2000" u="sng">
                <a:latin typeface="微软雅黑" panose="020B0503020204020204" charset="-122"/>
                <a:ea typeface="微软雅黑" panose="020B0503020204020204" charset="-122"/>
                <a:cs typeface="微软雅黑" panose="020B0503020204020204" charset="-122"/>
                <a:sym typeface="+mn-ea"/>
              </a:rPr>
              <a:t>　　　　　　　　</a:t>
            </a:r>
            <a:r>
              <a:rPr lang="zh-CN"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nvSpPr>
        <p:spPr>
          <a:xfrm>
            <a:off x="8496300" y="1403985"/>
            <a:ext cx="5080000" cy="398780"/>
          </a:xfrm>
          <a:prstGeom prst="rect">
            <a:avLst/>
          </a:prstGeom>
          <a:noFill/>
          <a:ln w="9525">
            <a:noFill/>
          </a:ln>
        </p:spPr>
        <p:txBody>
          <a:bodyPr>
            <a:spAutoFit/>
          </a:bodyPr>
          <a:p>
            <a:pPr indent="0"/>
            <a:r>
              <a:rPr lang="en-US" sz="2000" b="0">
                <a:solidFill>
                  <a:srgbClr val="FF0000"/>
                </a:solidFill>
                <a:latin typeface="微软雅黑" panose="020B0503020204020204" charset="-122"/>
                <a:ea typeface="微软雅黑" panose="020B0503020204020204" charset="-122"/>
                <a:cs typeface="Times New Roman" panose="02020603050405020304" charset="0"/>
              </a:rPr>
              <a:t>5</a:t>
            </a:r>
            <a:endParaRPr lang="en-US" altLang="en-US" sz="2000" b="0">
              <a:solidFill>
                <a:srgbClr val="FF0000"/>
              </a:solidFill>
              <a:latin typeface="微软雅黑" panose="020B0503020204020204" charset="-122"/>
              <a:ea typeface="微软雅黑" panose="020B0503020204020204" charset="-122"/>
              <a:cs typeface="Times New Roman" panose="02020603050405020304" charset="0"/>
            </a:endParaRPr>
          </a:p>
        </p:txBody>
      </p:sp>
      <p:pic>
        <p:nvPicPr>
          <p:cNvPr id="204" name="image192.jpeg"/>
          <p:cNvPicPr>
            <a:picLocks noChangeAspect="1"/>
          </p:cNvPicPr>
          <p:nvPr/>
        </p:nvPicPr>
        <p:blipFill>
          <a:blip r:embed="rId5"/>
          <a:stretch>
            <a:fillRect/>
          </a:stretch>
        </p:blipFill>
        <p:spPr>
          <a:xfrm>
            <a:off x="3900170" y="2933700"/>
            <a:ext cx="1877695" cy="938530"/>
          </a:xfrm>
          <a:prstGeom prst="rect">
            <a:avLst/>
          </a:prstGeom>
        </p:spPr>
      </p:pic>
      <p:grpSp>
        <p:nvGrpSpPr>
          <p:cNvPr id="21" name="组合 20"/>
          <p:cNvGrpSpPr/>
          <p:nvPr/>
        </p:nvGrpSpPr>
        <p:grpSpPr>
          <a:xfrm>
            <a:off x="697865" y="3997325"/>
            <a:ext cx="13042265" cy="2132330"/>
            <a:chOff x="1099" y="6295"/>
            <a:chExt cx="20539" cy="3358"/>
          </a:xfrm>
        </p:grpSpPr>
        <p:sp>
          <p:nvSpPr>
            <p:cNvPr id="13" name="文本框 12"/>
            <p:cNvSpPr txBox="1"/>
            <p:nvPr/>
          </p:nvSpPr>
          <p:spPr>
            <a:xfrm>
              <a:off x="1099" y="6359"/>
              <a:ext cx="8000" cy="628"/>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【解析】</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化合物</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4" name="图片 13"/>
            <p:cNvPicPr/>
            <p:nvPr/>
          </p:nvPicPr>
          <p:blipFill>
            <a:blip r:embed="rId1"/>
            <a:stretch>
              <a:fillRect/>
            </a:stretch>
          </p:blipFill>
          <p:spPr>
            <a:xfrm>
              <a:off x="4597" y="6359"/>
              <a:ext cx="1652" cy="680"/>
            </a:xfrm>
            <a:prstGeom prst="rect">
              <a:avLst/>
            </a:prstGeom>
            <a:noFill/>
            <a:ln w="9525">
              <a:noFill/>
            </a:ln>
          </p:spPr>
        </p:pic>
        <p:sp>
          <p:nvSpPr>
            <p:cNvPr id="131" name="文本框 130"/>
            <p:cNvSpPr txBox="1"/>
            <p:nvPr/>
          </p:nvSpPr>
          <p:spPr>
            <a:xfrm>
              <a:off x="6281" y="6359"/>
              <a:ext cx="8000" cy="628"/>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结构不对称</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存在</a:t>
              </a:r>
              <a:r>
                <a:rPr lang="en-US" sz="2000" b="0">
                  <a:latin typeface="微软雅黑" panose="020B0503020204020204" charset="-122"/>
                  <a:ea typeface="微软雅黑" panose="020B0503020204020204" charset="-122"/>
                  <a:cs typeface="微软雅黑" panose="020B0503020204020204" charset="-122"/>
                </a:rPr>
                <a:t>5</a:t>
              </a:r>
              <a:r>
                <a:rPr lang="zh-CN" sz="2000" b="0">
                  <a:latin typeface="微软雅黑" panose="020B0503020204020204" charset="-122"/>
                  <a:ea typeface="微软雅黑" panose="020B0503020204020204" charset="-122"/>
                  <a:cs typeface="微软雅黑" panose="020B0503020204020204" charset="-122"/>
                </a:rPr>
                <a:t>种氢原子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即</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5" name="图片 14"/>
            <p:cNvPicPr/>
            <p:nvPr/>
          </p:nvPicPr>
          <p:blipFill>
            <a:blip r:embed="rId6"/>
            <a:stretch>
              <a:fillRect/>
            </a:stretch>
          </p:blipFill>
          <p:spPr>
            <a:xfrm>
              <a:off x="11699" y="6295"/>
              <a:ext cx="1939" cy="943"/>
            </a:xfrm>
            <a:prstGeom prst="rect">
              <a:avLst/>
            </a:prstGeom>
            <a:noFill/>
            <a:ln w="9525">
              <a:noFill/>
            </a:ln>
          </p:spPr>
        </p:pic>
        <p:sp>
          <p:nvSpPr>
            <p:cNvPr id="132" name="文本框 131"/>
            <p:cNvSpPr txBox="1"/>
            <p:nvPr/>
          </p:nvSpPr>
          <p:spPr>
            <a:xfrm>
              <a:off x="13638" y="6359"/>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则其核磁共振氢谱的吸收</a:t>
              </a:r>
              <a:endParaRPr lang="zh-CN" altLang="en-US" b="0">
                <a:cs typeface="方正楷体_GBK" charset="0"/>
              </a:endParaRPr>
            </a:p>
          </p:txBody>
        </p:sp>
        <p:pic>
          <p:nvPicPr>
            <p:cNvPr id="16" name="图片 15"/>
            <p:cNvPicPr/>
            <p:nvPr/>
          </p:nvPicPr>
          <p:blipFill>
            <a:blip r:embed="rId7"/>
            <a:stretch>
              <a:fillRect/>
            </a:stretch>
          </p:blipFill>
          <p:spPr>
            <a:xfrm>
              <a:off x="4307" y="7091"/>
              <a:ext cx="2232" cy="739"/>
            </a:xfrm>
            <a:prstGeom prst="rect">
              <a:avLst/>
            </a:prstGeom>
            <a:noFill/>
            <a:ln w="9525">
              <a:noFill/>
            </a:ln>
          </p:spPr>
        </p:pic>
        <p:sp>
          <p:nvSpPr>
            <p:cNvPr id="133" name="文本框 132"/>
            <p:cNvSpPr txBox="1"/>
            <p:nvPr/>
          </p:nvSpPr>
          <p:spPr>
            <a:xfrm>
              <a:off x="6681" y="6886"/>
              <a:ext cx="11561" cy="871"/>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制备碘番酸的过程应发生取代反应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相对分子质量由</a:t>
              </a:r>
              <a:r>
                <a:rPr lang="en-US" sz="2000" b="0">
                  <a:latin typeface="微软雅黑" panose="020B0503020204020204" charset="-122"/>
                  <a:ea typeface="微软雅黑" panose="020B0503020204020204" charset="-122"/>
                  <a:cs typeface="微软雅黑" panose="020B0503020204020204" charset="-122"/>
                </a:rPr>
                <a:t>193</a:t>
              </a:r>
              <a:r>
                <a:rPr lang="zh-CN" sz="2000" b="0">
                  <a:latin typeface="微软雅黑" panose="020B0503020204020204" charset="-122"/>
                  <a:ea typeface="微软雅黑" panose="020B0503020204020204" charset="-122"/>
                  <a:cs typeface="微软雅黑" panose="020B0503020204020204" charset="-122"/>
                </a:rPr>
                <a:t>变为</a:t>
              </a:r>
              <a:r>
                <a:rPr lang="en-US" sz="2000" b="0">
                  <a:latin typeface="微软雅黑" panose="020B0503020204020204" charset="-122"/>
                  <a:ea typeface="微软雅黑" panose="020B0503020204020204" charset="-122"/>
                  <a:cs typeface="微软雅黑" panose="020B0503020204020204" charset="-122"/>
                </a:rPr>
                <a:t>571,</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7" name="图片 16"/>
            <p:cNvPicPr/>
            <p:nvPr/>
          </p:nvPicPr>
          <p:blipFill>
            <a:blip r:embed="rId8"/>
            <a:stretch>
              <a:fillRect/>
            </a:stretch>
          </p:blipFill>
          <p:spPr>
            <a:xfrm>
              <a:off x="6942" y="8867"/>
              <a:ext cx="2358" cy="787"/>
            </a:xfrm>
            <a:prstGeom prst="rect">
              <a:avLst/>
            </a:prstGeom>
            <a:noFill/>
            <a:ln w="9525">
              <a:noFill/>
            </a:ln>
          </p:spPr>
        </p:pic>
        <p:sp>
          <p:nvSpPr>
            <p:cNvPr id="134" name="文本框 133"/>
            <p:cNvSpPr txBox="1"/>
            <p:nvPr/>
          </p:nvSpPr>
          <p:spPr>
            <a:xfrm>
              <a:off x="9420" y="8867"/>
              <a:ext cx="8000" cy="580"/>
            </a:xfrm>
            <a:prstGeom prst="rect">
              <a:avLst/>
            </a:prstGeom>
            <a:noFill/>
            <a:ln w="9525">
              <a:noFill/>
            </a:ln>
          </p:spPr>
          <p:txBody>
            <a:bodyPr>
              <a:spAutoFit/>
            </a:bodyPr>
            <a:p>
              <a:pPr indent="0"/>
              <a:r>
                <a:rPr lang="zh-CN" b="0">
                  <a:cs typeface="方正楷体_GBK" charset="0"/>
                </a:rPr>
                <a:t>。</a:t>
              </a:r>
              <a:endParaRPr lang="zh-CN" altLang="en-US" b="0">
                <a:cs typeface="方正楷体_GBK" charset="0"/>
              </a:endParaRPr>
            </a:p>
          </p:txBody>
        </p:sp>
        <p:sp>
          <p:nvSpPr>
            <p:cNvPr id="19" name="文本框 18"/>
            <p:cNvSpPr txBox="1"/>
            <p:nvPr/>
          </p:nvSpPr>
          <p:spPr>
            <a:xfrm>
              <a:off x="1320" y="7091"/>
              <a:ext cx="9600" cy="628"/>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峰有</a:t>
              </a:r>
              <a:r>
                <a:rPr lang="en-US" sz="2000">
                  <a:latin typeface="微软雅黑" panose="020B0503020204020204" charset="-122"/>
                  <a:ea typeface="微软雅黑" panose="020B0503020204020204" charset="-122"/>
                  <a:cs typeface="微软雅黑" panose="020B0503020204020204" charset="-122"/>
                  <a:sym typeface="+mn-ea"/>
                </a:rPr>
                <a:t>5</a:t>
              </a:r>
              <a:r>
                <a:rPr lang="zh-CN" sz="2000">
                  <a:latin typeface="微软雅黑" panose="020B0503020204020204" charset="-122"/>
                  <a:ea typeface="微软雅黑" panose="020B0503020204020204" charset="-122"/>
                  <a:cs typeface="微软雅黑" panose="020B0503020204020204" charset="-122"/>
                  <a:sym typeface="+mn-ea"/>
                </a:rPr>
                <a:t>组。</a:t>
              </a:r>
              <a:r>
                <a:rPr lang="en-US" sz="2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2)</a:t>
              </a:r>
              <a:r>
                <a:rPr lang="zh-CN" sz="2000">
                  <a:latin typeface="微软雅黑" panose="020B0503020204020204" charset="-122"/>
                  <a:ea typeface="微软雅黑" panose="020B0503020204020204" charset="-122"/>
                  <a:cs typeface="微软雅黑" panose="020B0503020204020204" charset="-122"/>
                  <a:sym typeface="+mn-ea"/>
                </a:rPr>
                <a:t>由</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20" name="文本框 19"/>
            <p:cNvSpPr txBox="1"/>
            <p:nvPr/>
          </p:nvSpPr>
          <p:spPr>
            <a:xfrm>
              <a:off x="1320" y="7882"/>
              <a:ext cx="17139" cy="1598"/>
            </a:xfrm>
            <a:prstGeom prst="rect">
              <a:avLst/>
            </a:prstGeom>
            <a:noFill/>
          </p:spPr>
          <p:txBody>
            <a:bodyPr wrap="square" rtlCol="0" anchor="t">
              <a:spAutoFit/>
            </a:bodyPr>
            <a:p>
              <a:pPr indent="0" fontAlgn="auto">
                <a:lnSpc>
                  <a:spcPct val="150000"/>
                </a:lnSpc>
              </a:pPr>
              <a:r>
                <a:rPr lang="zh-CN" sz="2000">
                  <a:latin typeface="微软雅黑" panose="020B0503020204020204" charset="-122"/>
                  <a:ea typeface="微软雅黑" panose="020B0503020204020204" charset="-122"/>
                  <a:cs typeface="微软雅黑" panose="020B0503020204020204" charset="-122"/>
                  <a:sym typeface="+mn-ea"/>
                </a:rPr>
                <a:t>再结合</a:t>
              </a:r>
              <a:r>
                <a:rPr lang="en-US" sz="2000">
                  <a:latin typeface="微软雅黑" panose="020B0503020204020204" charset="-122"/>
                  <a:ea typeface="微软雅黑" panose="020B0503020204020204" charset="-122"/>
                  <a:cs typeface="微软雅黑" panose="020B0503020204020204" charset="-122"/>
                  <a:sym typeface="+mn-ea"/>
                </a:rPr>
                <a:t>I</a:t>
              </a:r>
              <a:r>
                <a:rPr lang="zh-CN" sz="2000">
                  <a:latin typeface="微软雅黑" panose="020B0503020204020204" charset="-122"/>
                  <a:ea typeface="微软雅黑" panose="020B0503020204020204" charset="-122"/>
                  <a:cs typeface="微软雅黑" panose="020B0503020204020204" charset="-122"/>
                  <a:sym typeface="+mn-ea"/>
                </a:rPr>
                <a:t>的相对原子质量</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可知在制备过程中引入了</a:t>
              </a:r>
              <a:r>
                <a:rPr lang="en-US" sz="2000">
                  <a:latin typeface="微软雅黑" panose="020B0503020204020204" charset="-122"/>
                  <a:ea typeface="微软雅黑" panose="020B0503020204020204" charset="-122"/>
                  <a:cs typeface="微软雅黑" panose="020B0503020204020204" charset="-122"/>
                  <a:sym typeface="+mn-ea"/>
                </a:rPr>
                <a:t>3</a:t>
              </a:r>
              <a:r>
                <a:rPr lang="zh-CN" sz="2000">
                  <a:latin typeface="微软雅黑" panose="020B0503020204020204" charset="-122"/>
                  <a:ea typeface="微软雅黑" panose="020B0503020204020204" charset="-122"/>
                  <a:cs typeface="微软雅黑" panose="020B0503020204020204" charset="-122"/>
                  <a:sym typeface="+mn-ea"/>
                </a:rPr>
                <a:t>个</a:t>
              </a:r>
              <a:r>
                <a:rPr lang="en-US" sz="2000">
                  <a:latin typeface="微软雅黑" panose="020B0503020204020204" charset="-122"/>
                  <a:ea typeface="微软雅黑" panose="020B0503020204020204" charset="-122"/>
                  <a:cs typeface="微软雅黑" panose="020B0503020204020204" charset="-122"/>
                  <a:sym typeface="+mn-ea"/>
                </a:rPr>
                <a:t>I</a:t>
              </a:r>
              <a:r>
                <a:rPr lang="zh-CN" sz="2000">
                  <a:latin typeface="微软雅黑" panose="020B0503020204020204" charset="-122"/>
                  <a:ea typeface="微软雅黑" panose="020B0503020204020204" charset="-122"/>
                  <a:cs typeface="微软雅黑" panose="020B0503020204020204" charset="-122"/>
                  <a:sym typeface="+mn-ea"/>
                </a:rPr>
                <a:t>原子</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根据题干要求碘在苯环不相邻的碳原子上</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因此碘番酸的结构简式为</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4"/>
                                        </p:tgtEl>
                                        <p:attrNameLst>
                                          <p:attrName>style.visibility</p:attrName>
                                        </p:attrNameLst>
                                      </p:cBhvr>
                                      <p:to>
                                        <p:strVal val="visible"/>
                                      </p:to>
                                    </p:set>
                                    <p:animEffect transition="in" filter="blinds(horizontal)">
                                      <p:cBhvr>
                                        <p:cTn id="12" dur="500"/>
                                        <p:tgtEl>
                                          <p:spTgt spid="20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12" grpId="0"/>
      <p:bldP spid="12" grpId="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34" name="文本框 133"/>
          <p:cNvSpPr txBox="1"/>
          <p:nvPr/>
        </p:nvSpPr>
        <p:spPr>
          <a:xfrm>
            <a:off x="723900" y="996950"/>
            <a:ext cx="5080000" cy="460375"/>
          </a:xfrm>
          <a:prstGeom prst="rect">
            <a:avLst/>
          </a:prstGeom>
          <a:noFill/>
          <a:ln w="9525">
            <a:noFill/>
          </a:ln>
        </p:spPr>
        <p:txBody>
          <a:bodyPr>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2</a:t>
            </a:r>
            <a:r>
              <a:rPr lang="zh-CN" sz="2400" b="0">
                <a:latin typeface="微软雅黑" panose="020B0503020204020204" charset="-122"/>
                <a:ea typeface="微软雅黑" panose="020B0503020204020204" charset="-122"/>
                <a:cs typeface="微软雅黑" panose="020B0503020204020204" charset="-122"/>
              </a:rPr>
              <a:t>　有机物燃烧规律</a:t>
            </a:r>
            <a:endParaRPr lang="zh-CN" altLang="en-US" sz="24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35635" y="1457325"/>
            <a:ext cx="10186035" cy="1318895"/>
          </a:xfrm>
          <a:prstGeom prst="rect">
            <a:avLst/>
          </a:prstGeom>
          <a:noFill/>
          <a:ln w="9525">
            <a:noFill/>
          </a:ln>
        </p:spPr>
        <p:txBody>
          <a:bodyPr wrap="square">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一定温度下的气态烃完全燃烧前后气体体积的变化</a:t>
            </a:r>
            <a:r>
              <a:rPr lang="en-US" sz="2000" b="0">
                <a:latin typeface="微软雅黑" panose="020B0503020204020204" charset="-122"/>
                <a:ea typeface="微软雅黑" panose="020B0503020204020204" charset="-122"/>
                <a:cs typeface="微软雅黑" panose="020B0503020204020204" charset="-122"/>
              </a:rPr>
              <a:t>(1)</a:t>
            </a:r>
            <a:r>
              <a:rPr lang="zh-CN" sz="2000" b="0" u="wavy">
                <a:latin typeface="微软雅黑" panose="020B0503020204020204" charset="-122"/>
                <a:ea typeface="微软雅黑" panose="020B0503020204020204" charset="-122"/>
                <a:cs typeface="微软雅黑" panose="020B0503020204020204" charset="-122"/>
              </a:rPr>
              <a:t>当燃烧后温度高于</a:t>
            </a:r>
            <a:r>
              <a:rPr lang="en-US" sz="2000" b="0" u="wavy">
                <a:latin typeface="微软雅黑" panose="020B0503020204020204" charset="-122"/>
                <a:ea typeface="微软雅黑" panose="020B0503020204020204" charset="-122"/>
                <a:cs typeface="微软雅黑" panose="020B0503020204020204" charset="-122"/>
              </a:rPr>
              <a:t>100 ℃,</a:t>
            </a:r>
            <a:r>
              <a:rPr lang="zh-CN" sz="2000" b="0" u="wavy">
                <a:latin typeface="微软雅黑" panose="020B0503020204020204" charset="-122"/>
                <a:ea typeface="微软雅黑" panose="020B0503020204020204" charset="-122"/>
                <a:cs typeface="微软雅黑" panose="020B0503020204020204" charset="-122"/>
              </a:rPr>
              <a:t>即水为气态时</a:t>
            </a:r>
            <a:r>
              <a:rPr lang="en-US" sz="2000" b="0">
                <a:latin typeface="微软雅黑" panose="020B0503020204020204" charset="-122"/>
                <a:ea typeface="微软雅黑" panose="020B0503020204020204" charset="-122"/>
                <a:cs typeface="微软雅黑" panose="020B0503020204020204" charset="-122"/>
              </a:rPr>
              <a:t>: </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12420" y="2541270"/>
            <a:ext cx="5080000" cy="398780"/>
          </a:xfrm>
          <a:prstGeom prst="rect">
            <a:avLst/>
          </a:prstGeom>
          <a:noFill/>
          <a:ln w="9525">
            <a:noFill/>
          </a:ln>
        </p:spPr>
        <p:txBody>
          <a:bodyPr>
            <a:spAutoFit/>
          </a:bodyPr>
          <a:p>
            <a:pPr indent="0" algn="ctr"/>
            <a:r>
              <a:rPr lang="en-US" sz="2000" b="0">
                <a:latin typeface="微软雅黑" panose="020B0503020204020204" charset="-122"/>
                <a:ea typeface="微软雅黑" panose="020B0503020204020204" charset="-122"/>
                <a:cs typeface="Times New Roman" panose="02020603050405020304" charset="0"/>
              </a:rPr>
              <a:t>C</a:t>
            </a:r>
            <a:r>
              <a:rPr lang="en-US" sz="2000" b="0" i="1" baseline="-25000">
                <a:latin typeface="微软雅黑" panose="020B0503020204020204" charset="-122"/>
                <a:ea typeface="微软雅黑" panose="020B0503020204020204" charset="-122"/>
                <a:cs typeface="Times New Roman" panose="02020603050405020304" charset="0"/>
              </a:rPr>
              <a:t>x</a:t>
            </a:r>
            <a:r>
              <a:rPr lang="en-US" sz="2000" b="0">
                <a:latin typeface="微软雅黑" panose="020B0503020204020204" charset="-122"/>
                <a:ea typeface="微软雅黑" panose="020B0503020204020204" charset="-122"/>
                <a:cs typeface="Times New Roman" panose="02020603050405020304" charset="0"/>
              </a:rPr>
              <a:t>H</a:t>
            </a:r>
            <a:r>
              <a:rPr lang="en-US" sz="2000" b="0" i="1" baseline="-25000">
                <a:latin typeface="微软雅黑" panose="020B0503020204020204" charset="-122"/>
                <a:ea typeface="微软雅黑" panose="020B0503020204020204" charset="-122"/>
                <a:cs typeface="Times New Roman" panose="02020603050405020304" charset="0"/>
              </a:rPr>
              <a:t>y</a:t>
            </a:r>
            <a:r>
              <a:rPr lang="en-US" sz="2000" b="0">
                <a:latin typeface="微软雅黑" panose="020B0503020204020204" charset="-122"/>
                <a:ea typeface="微软雅黑" panose="020B0503020204020204" charset="-122"/>
                <a:cs typeface="Times New Roman" panose="02020603050405020304" charset="0"/>
              </a:rPr>
              <a:t>+(</a:t>
            </a:r>
            <a:r>
              <a:rPr lang="en-US" sz="2000" b="0" i="1">
                <a:latin typeface="微软雅黑" panose="020B0503020204020204" charset="-122"/>
                <a:ea typeface="微软雅黑" panose="020B0503020204020204" charset="-122"/>
                <a:cs typeface="Times New Roman" panose="02020603050405020304" charset="0"/>
              </a:rPr>
              <a:t>x</a:t>
            </a:r>
            <a:r>
              <a:rPr lang="en-US" sz="2000" b="0">
                <a:latin typeface="微软雅黑" panose="020B0503020204020204" charset="-122"/>
                <a:ea typeface="微软雅黑" panose="020B0503020204020204" charset="-122"/>
                <a:cs typeface="Times New Roman" panose="02020603050405020304" charset="0"/>
              </a:rPr>
              <a:t>+</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5" name="图片 4"/>
          <p:cNvPicPr/>
          <p:nvPr/>
        </p:nvPicPr>
        <p:blipFill>
          <a:blip r:embed="rId1"/>
          <a:stretch>
            <a:fillRect/>
          </a:stretch>
        </p:blipFill>
        <p:spPr>
          <a:xfrm>
            <a:off x="3500120" y="2541270"/>
            <a:ext cx="203835" cy="398145"/>
          </a:xfrm>
          <a:prstGeom prst="rect">
            <a:avLst/>
          </a:prstGeom>
          <a:noFill/>
          <a:ln w="9525">
            <a:noFill/>
          </a:ln>
        </p:spPr>
      </p:pic>
      <p:sp>
        <p:nvSpPr>
          <p:cNvPr id="135" name="文本框 134"/>
          <p:cNvSpPr txBox="1"/>
          <p:nvPr/>
        </p:nvSpPr>
        <p:spPr>
          <a:xfrm>
            <a:off x="3444240" y="2541270"/>
            <a:ext cx="1259205" cy="398780"/>
          </a:xfrm>
          <a:prstGeom prst="rect">
            <a:avLst/>
          </a:prstGeom>
          <a:noFill/>
          <a:ln w="9525">
            <a:noFill/>
          </a:ln>
        </p:spPr>
        <p:txBody>
          <a:bodyPr wrap="square">
            <a:spAutoFit/>
          </a:bodyPr>
          <a:p>
            <a:pPr indent="0" algn="ctr"/>
            <a:r>
              <a:rPr lang="en-US" sz="2000" b="0">
                <a:latin typeface="微软雅黑" panose="020B0503020204020204" charset="-122"/>
                <a:ea typeface="微软雅黑" panose="020B0503020204020204" charset="-122"/>
                <a:cs typeface="Times New Roman" panose="02020603050405020304" charset="0"/>
              </a:rPr>
              <a:t>)O</a:t>
            </a:r>
            <a:r>
              <a:rPr lang="en-US" sz="2000" b="0" baseline="-25000">
                <a:latin typeface="微软雅黑" panose="020B0503020204020204" charset="-122"/>
                <a:ea typeface="微软雅黑" panose="020B0503020204020204" charset="-122"/>
                <a:cs typeface="Times New Roman" panose="02020603050405020304" charset="0"/>
              </a:rPr>
              <a:t>2</a:t>
            </a:r>
            <a:endParaRPr lang="en-US" altLang="en-US" sz="2000" b="0" baseline="-25000">
              <a:latin typeface="微软雅黑" panose="020B0503020204020204" charset="-122"/>
              <a:ea typeface="微软雅黑" panose="020B0503020204020204" charset="-122"/>
              <a:cs typeface="Times New Roman" panose="02020603050405020304" charset="0"/>
            </a:endParaRPr>
          </a:p>
        </p:txBody>
      </p:sp>
      <p:pic>
        <p:nvPicPr>
          <p:cNvPr id="7" name="图片 6"/>
          <p:cNvPicPr/>
          <p:nvPr/>
        </p:nvPicPr>
        <p:blipFill>
          <a:blip r:embed="rId2"/>
          <a:stretch>
            <a:fillRect/>
          </a:stretch>
        </p:blipFill>
        <p:spPr>
          <a:xfrm>
            <a:off x="4364355" y="2619375"/>
            <a:ext cx="627380" cy="374650"/>
          </a:xfrm>
          <a:prstGeom prst="rect">
            <a:avLst/>
          </a:prstGeom>
          <a:noFill/>
          <a:ln w="9525">
            <a:noFill/>
          </a:ln>
        </p:spPr>
      </p:pic>
      <p:sp>
        <p:nvSpPr>
          <p:cNvPr id="136" name="文本框 135"/>
          <p:cNvSpPr txBox="1"/>
          <p:nvPr/>
        </p:nvSpPr>
        <p:spPr>
          <a:xfrm>
            <a:off x="4703445" y="2595245"/>
            <a:ext cx="1538605" cy="398780"/>
          </a:xfrm>
          <a:prstGeom prst="rect">
            <a:avLst/>
          </a:prstGeom>
          <a:noFill/>
          <a:ln w="9525">
            <a:noFill/>
          </a:ln>
        </p:spPr>
        <p:txBody>
          <a:bodyPr wrap="square">
            <a:spAutoFit/>
          </a:bodyPr>
          <a:p>
            <a:pPr indent="0" algn="ctr"/>
            <a:r>
              <a:rPr lang="en-US" sz="2000" b="0" i="1">
                <a:latin typeface="微软雅黑" panose="020B0503020204020204" charset="-122"/>
                <a:ea typeface="微软雅黑" panose="020B0503020204020204" charset="-122"/>
                <a:cs typeface="Times New Roman" panose="02020603050405020304" charset="0"/>
              </a:rPr>
              <a:t>x</a:t>
            </a:r>
            <a:r>
              <a:rPr lang="en-US" sz="2000" b="0">
                <a:latin typeface="微软雅黑" panose="020B0503020204020204" charset="-122"/>
                <a:ea typeface="微软雅黑" panose="020B0503020204020204" charset="-122"/>
                <a:cs typeface="Times New Roman" panose="02020603050405020304" charset="0"/>
              </a:rPr>
              <a:t>CO</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8" name="图片 7"/>
          <p:cNvPicPr/>
          <p:nvPr/>
        </p:nvPicPr>
        <p:blipFill>
          <a:blip r:embed="rId3"/>
          <a:stretch>
            <a:fillRect/>
          </a:stretch>
        </p:blipFill>
        <p:spPr>
          <a:xfrm>
            <a:off x="5879465" y="2643505"/>
            <a:ext cx="186690" cy="296545"/>
          </a:xfrm>
          <a:prstGeom prst="rect">
            <a:avLst/>
          </a:prstGeom>
          <a:noFill/>
          <a:ln w="9525">
            <a:noFill/>
          </a:ln>
        </p:spPr>
      </p:pic>
      <p:sp>
        <p:nvSpPr>
          <p:cNvPr id="137" name="文本框 136"/>
          <p:cNvSpPr txBox="1"/>
          <p:nvPr/>
        </p:nvSpPr>
        <p:spPr>
          <a:xfrm>
            <a:off x="986155" y="3018155"/>
            <a:ext cx="5080000" cy="398780"/>
          </a:xfrm>
          <a:prstGeom prst="rect">
            <a:avLst/>
          </a:prstGeom>
          <a:noFill/>
          <a:ln w="9525">
            <a:noFill/>
          </a:ln>
        </p:spPr>
        <p:txBody>
          <a:bodyPr>
            <a:spAutoFit/>
          </a:bodyPr>
          <a:p>
            <a:pPr indent="0" algn="ctr"/>
            <a:r>
              <a:rPr lang="en-US" sz="2000" b="0" i="1">
                <a:latin typeface="微软雅黑" panose="020B0503020204020204" charset="-122"/>
                <a:ea typeface="微软雅黑" panose="020B0503020204020204" charset="-122"/>
                <a:cs typeface="微软雅黑" panose="020B0503020204020204" charset="-122"/>
              </a:rPr>
              <a:t>V</a:t>
            </a:r>
            <a:r>
              <a:rPr lang="zh-CN" sz="2000" b="0" baseline="-25000">
                <a:latin typeface="微软雅黑" panose="020B0503020204020204" charset="-122"/>
                <a:ea typeface="微软雅黑" panose="020B0503020204020204" charset="-122"/>
                <a:cs typeface="微软雅黑" panose="020B0503020204020204" charset="-122"/>
              </a:rPr>
              <a:t>后</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V</a:t>
            </a:r>
            <a:r>
              <a:rPr lang="zh-CN" sz="2000" b="0" baseline="-25000">
                <a:latin typeface="微软雅黑" panose="020B0503020204020204" charset="-122"/>
                <a:ea typeface="微软雅黑" panose="020B0503020204020204" charset="-122"/>
                <a:cs typeface="微软雅黑" panose="020B0503020204020204" charset="-122"/>
              </a:rPr>
              <a:t>前</a:t>
            </a:r>
            <a:r>
              <a:rPr lang="en-US" sz="2000" b="0">
                <a:latin typeface="微软雅黑" panose="020B0503020204020204" charset="-122"/>
                <a:ea typeface="微软雅黑" panose="020B0503020204020204" charset="-122"/>
                <a:cs typeface="微软雅黑" panose="020B0503020204020204" charset="-122"/>
              </a:rPr>
              <a:t> =</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9" name="图片 8"/>
          <p:cNvPicPr/>
          <p:nvPr/>
        </p:nvPicPr>
        <p:blipFill>
          <a:blip r:embed="rId1"/>
          <a:stretch>
            <a:fillRect/>
          </a:stretch>
        </p:blipFill>
        <p:spPr>
          <a:xfrm>
            <a:off x="4224020" y="3046730"/>
            <a:ext cx="140335" cy="370205"/>
          </a:xfrm>
          <a:prstGeom prst="rect">
            <a:avLst/>
          </a:prstGeom>
          <a:noFill/>
          <a:ln w="9525">
            <a:noFill/>
          </a:ln>
        </p:spPr>
      </p:pic>
      <p:sp>
        <p:nvSpPr>
          <p:cNvPr id="138" name="文本框 137"/>
          <p:cNvSpPr txBox="1"/>
          <p:nvPr/>
        </p:nvSpPr>
        <p:spPr>
          <a:xfrm>
            <a:off x="1998345" y="3046730"/>
            <a:ext cx="5080000" cy="398780"/>
          </a:xfrm>
          <a:prstGeom prst="rect">
            <a:avLst/>
          </a:prstGeom>
          <a:noFill/>
          <a:ln w="9525">
            <a:noFill/>
          </a:ln>
        </p:spPr>
        <p:txBody>
          <a:bodyPr>
            <a:spAutoFit/>
          </a:bodyPr>
          <a:p>
            <a:pPr indent="0" algn="ctr"/>
            <a:r>
              <a:rPr lang="en-US" b="0">
                <a:latin typeface="NEU-BZ" charset="0"/>
                <a:ea typeface="宋体" panose="02010600030101010101" pitchFamily="2" charset="-122"/>
                <a:cs typeface="Times New Roman" panose="02020603050405020304" charset="0"/>
              </a:rPr>
              <a:t> </a:t>
            </a:r>
            <a:r>
              <a:rPr lang="en-US" sz="2000" b="0">
                <a:latin typeface="微软雅黑" panose="020B0503020204020204" charset="-122"/>
                <a:ea typeface="微软雅黑" panose="020B0503020204020204" charset="-122"/>
                <a:cs typeface="Times New Roman" panose="02020603050405020304" charset="0"/>
              </a:rPr>
              <a:t>-1</a:t>
            </a:r>
            <a:endParaRPr lang="en-US" altLang="en-US" sz="2000" b="0">
              <a:latin typeface="微软雅黑" panose="020B0503020204020204" charset="-122"/>
              <a:ea typeface="微软雅黑" panose="020B0503020204020204" charset="-122"/>
              <a:cs typeface="Times New Roman" panose="02020603050405020304" charset="0"/>
            </a:endParaRPr>
          </a:p>
        </p:txBody>
      </p:sp>
      <p:sp>
        <p:nvSpPr>
          <p:cNvPr id="10" name="文本框 9"/>
          <p:cNvSpPr txBox="1"/>
          <p:nvPr/>
        </p:nvSpPr>
        <p:spPr>
          <a:xfrm>
            <a:off x="6151245" y="2619375"/>
            <a:ext cx="609600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Times New Roman" panose="02020603050405020304" charset="0"/>
                <a:sym typeface="+mn-ea"/>
              </a:rPr>
              <a:t>H</a:t>
            </a:r>
            <a:r>
              <a:rPr lang="en-US" sz="2000" baseline="-25000">
                <a:latin typeface="微软雅黑" panose="020B0503020204020204" charset="-122"/>
                <a:ea typeface="微软雅黑" panose="020B0503020204020204" charset="-122"/>
                <a:cs typeface="Times New Roman" panose="02020603050405020304" charset="0"/>
                <a:sym typeface="+mn-ea"/>
              </a:rPr>
              <a:t>2</a:t>
            </a:r>
            <a:r>
              <a:rPr lang="en-US" sz="2000">
                <a:latin typeface="微软雅黑" panose="020B0503020204020204" charset="-122"/>
                <a:ea typeface="微软雅黑" panose="020B0503020204020204" charset="-122"/>
                <a:cs typeface="Times New Roman" panose="02020603050405020304" charset="0"/>
                <a:sym typeface="+mn-ea"/>
              </a:rPr>
              <a:t>O(g)</a:t>
            </a:r>
            <a:endParaRPr lang="en-US" altLang="en-US" sz="2000" i="1">
              <a:latin typeface="微软雅黑" panose="020B0503020204020204" charset="-122"/>
              <a:ea typeface="微软雅黑" panose="020B0503020204020204" charset="-122"/>
              <a:cs typeface="Times New Roman" panose="02020603050405020304" charset="0"/>
              <a:sym typeface="+mn-ea"/>
            </a:endParaRPr>
          </a:p>
        </p:txBody>
      </p:sp>
      <p:sp>
        <p:nvSpPr>
          <p:cNvPr id="11" name="文本框 10"/>
          <p:cNvSpPr txBox="1"/>
          <p:nvPr/>
        </p:nvSpPr>
        <p:spPr>
          <a:xfrm>
            <a:off x="635635" y="3310890"/>
            <a:ext cx="10717530"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①</a:t>
            </a:r>
            <a:r>
              <a:rPr lang="en-US" sz="2000" b="0" i="1">
                <a:latin typeface="微软雅黑" panose="020B0503020204020204" charset="-122"/>
                <a:ea typeface="微软雅黑" panose="020B0503020204020204" charset="-122"/>
                <a:cs typeface="微软雅黑" panose="020B0503020204020204" charset="-122"/>
              </a:rPr>
              <a:t>y</a:t>
            </a: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气体总体积不变</a:t>
            </a:r>
            <a:r>
              <a:rPr lang="en-US" sz="2000" b="0">
                <a:latin typeface="微软雅黑" panose="020B0503020204020204" charset="-122"/>
                <a:ea typeface="微软雅黑" panose="020B0503020204020204" charset="-122"/>
                <a:cs typeface="微软雅黑" panose="020B0503020204020204" charset="-122"/>
              </a:rPr>
              <a:t>;②</a:t>
            </a:r>
            <a:r>
              <a:rPr lang="en-US" sz="2000" b="0" i="1">
                <a:latin typeface="微软雅黑" panose="020B0503020204020204" charset="-122"/>
                <a:ea typeface="微软雅黑" panose="020B0503020204020204" charset="-122"/>
                <a:cs typeface="微软雅黑" panose="020B0503020204020204" charset="-122"/>
              </a:rPr>
              <a:t>y</a:t>
            </a:r>
            <a:r>
              <a:rPr lang="en-US" sz="2000" b="0">
                <a:latin typeface="微软雅黑" panose="020B0503020204020204" charset="-122"/>
                <a:ea typeface="微软雅黑" panose="020B0503020204020204" charset="-122"/>
                <a:cs typeface="微软雅黑" panose="020B0503020204020204" charset="-122"/>
              </a:rPr>
              <a:t>&lt;4,</a:t>
            </a:r>
            <a:r>
              <a:rPr lang="zh-CN" sz="2000" b="0">
                <a:latin typeface="微软雅黑" panose="020B0503020204020204" charset="-122"/>
                <a:ea typeface="微软雅黑" panose="020B0503020204020204" charset="-122"/>
                <a:cs typeface="微软雅黑" panose="020B0503020204020204" charset="-122"/>
              </a:rPr>
              <a:t>气体总体积减小</a:t>
            </a:r>
            <a:r>
              <a:rPr lang="en-US" sz="2000" b="0">
                <a:latin typeface="微软雅黑" panose="020B0503020204020204" charset="-122"/>
                <a:ea typeface="微软雅黑" panose="020B0503020204020204" charset="-122"/>
                <a:cs typeface="微软雅黑" panose="020B0503020204020204" charset="-122"/>
              </a:rPr>
              <a:t>;③</a:t>
            </a:r>
            <a:r>
              <a:rPr lang="en-US" sz="2000" b="0" i="1">
                <a:latin typeface="微软雅黑" panose="020B0503020204020204" charset="-122"/>
                <a:ea typeface="微软雅黑" panose="020B0503020204020204" charset="-122"/>
                <a:cs typeface="微软雅黑" panose="020B0503020204020204" charset="-122"/>
              </a:rPr>
              <a:t>y</a:t>
            </a:r>
            <a:r>
              <a:rPr lang="en-US" sz="2000" b="0">
                <a:latin typeface="微软雅黑" panose="020B0503020204020204" charset="-122"/>
                <a:ea typeface="微软雅黑" panose="020B0503020204020204" charset="-122"/>
                <a:cs typeface="微软雅黑" panose="020B0503020204020204" charset="-122"/>
              </a:rPr>
              <a:t>&gt;4,</a:t>
            </a:r>
            <a:r>
              <a:rPr lang="zh-CN" sz="2000" b="0">
                <a:latin typeface="微软雅黑" panose="020B0503020204020204" charset="-122"/>
                <a:ea typeface="微软雅黑" panose="020B0503020204020204" charset="-122"/>
                <a:cs typeface="微软雅黑" panose="020B0503020204020204" charset="-122"/>
              </a:rPr>
              <a:t>气体总体积增大。</a:t>
            </a:r>
            <a:r>
              <a:rPr lang="en-US" sz="2000" b="0">
                <a:latin typeface="微软雅黑" panose="020B0503020204020204" charset="-122"/>
                <a:ea typeface="微软雅黑" panose="020B0503020204020204" charset="-122"/>
                <a:cs typeface="微软雅黑" panose="020B0503020204020204" charset="-122"/>
              </a:rPr>
              <a:t>(2)</a:t>
            </a:r>
            <a:r>
              <a:rPr lang="zh-CN" sz="2000" b="0" u="wavy">
                <a:latin typeface="微软雅黑" panose="020B0503020204020204" charset="-122"/>
                <a:ea typeface="微软雅黑" panose="020B0503020204020204" charset="-122"/>
                <a:cs typeface="微软雅黑" panose="020B0503020204020204" charset="-122"/>
              </a:rPr>
              <a:t>当燃烧后温度低于</a:t>
            </a:r>
            <a:r>
              <a:rPr lang="en-US" sz="2000" b="0" u="wavy">
                <a:latin typeface="微软雅黑" panose="020B0503020204020204" charset="-122"/>
                <a:ea typeface="微软雅黑" panose="020B0503020204020204" charset="-122"/>
                <a:cs typeface="微软雅黑" panose="020B0503020204020204" charset="-122"/>
              </a:rPr>
              <a:t>100 ℃,</a:t>
            </a:r>
            <a:r>
              <a:rPr lang="zh-CN" sz="2000" b="0" u="wavy">
                <a:latin typeface="微软雅黑" panose="020B0503020204020204" charset="-122"/>
                <a:ea typeface="微软雅黑" panose="020B0503020204020204" charset="-122"/>
                <a:cs typeface="微软雅黑" panose="020B0503020204020204" charset="-122"/>
              </a:rPr>
              <a:t>即水为液态时</a:t>
            </a:r>
            <a:r>
              <a:rPr lang="en-US" sz="2000" b="0">
                <a:latin typeface="微软雅黑" panose="020B0503020204020204" charset="-122"/>
                <a:ea typeface="微软雅黑" panose="020B0503020204020204" charset="-122"/>
                <a:cs typeface="微软雅黑" panose="020B0503020204020204" charset="-122"/>
              </a:rPr>
              <a:t>: </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60170" y="4325620"/>
            <a:ext cx="5080000" cy="398780"/>
          </a:xfrm>
          <a:prstGeom prst="rect">
            <a:avLst/>
          </a:prstGeom>
          <a:noFill/>
          <a:ln w="9525">
            <a:noFill/>
          </a:ln>
        </p:spPr>
        <p:txBody>
          <a:bodyPr>
            <a:spAutoFit/>
          </a:bodyPr>
          <a:p>
            <a:pPr indent="0"/>
            <a:r>
              <a:rPr lang="en-US" sz="2000" b="0" i="1" u="wavy">
                <a:latin typeface="微软雅黑" panose="020B0503020204020204" charset="-122"/>
                <a:ea typeface="微软雅黑" panose="020B0503020204020204" charset="-122"/>
                <a:cs typeface="微软雅黑" panose="020B0503020204020204" charset="-122"/>
              </a:rPr>
              <a:t>V</a:t>
            </a:r>
            <a:r>
              <a:rPr lang="zh-CN" sz="2000" b="0" u="wavy" baseline="-25000">
                <a:latin typeface="微软雅黑" panose="020B0503020204020204" charset="-122"/>
                <a:ea typeface="微软雅黑" panose="020B0503020204020204" charset="-122"/>
                <a:cs typeface="微软雅黑" panose="020B0503020204020204" charset="-122"/>
              </a:rPr>
              <a:t>前</a:t>
            </a:r>
            <a:r>
              <a:rPr lang="en-US" sz="2000" b="0" u="wavy">
                <a:latin typeface="微软雅黑" panose="020B0503020204020204" charset="-122"/>
                <a:ea typeface="微软雅黑" panose="020B0503020204020204" charset="-122"/>
                <a:cs typeface="微软雅黑" panose="020B0503020204020204" charset="-122"/>
              </a:rPr>
              <a:t>-</a:t>
            </a:r>
            <a:r>
              <a:rPr lang="en-US" sz="2000" b="0" i="1" u="wavy">
                <a:latin typeface="微软雅黑" panose="020B0503020204020204" charset="-122"/>
                <a:ea typeface="微软雅黑" panose="020B0503020204020204" charset="-122"/>
                <a:cs typeface="微软雅黑" panose="020B0503020204020204" charset="-122"/>
              </a:rPr>
              <a:t>V</a:t>
            </a:r>
            <a:r>
              <a:rPr lang="zh-CN" sz="2000" b="0" u="wavy" baseline="-25000">
                <a:latin typeface="微软雅黑" panose="020B0503020204020204" charset="-122"/>
                <a:ea typeface="微软雅黑" panose="020B0503020204020204" charset="-122"/>
                <a:cs typeface="微软雅黑" panose="020B0503020204020204" charset="-122"/>
              </a:rPr>
              <a:t>后</a:t>
            </a:r>
            <a:r>
              <a:rPr lang="en-US" sz="2000" b="0" u="wavy">
                <a:latin typeface="微软雅黑" panose="020B0503020204020204" charset="-122"/>
                <a:ea typeface="微软雅黑" panose="020B0503020204020204" charset="-122"/>
                <a:cs typeface="微软雅黑" panose="020B0503020204020204" charset="-122"/>
              </a:rPr>
              <a:t>=</a:t>
            </a:r>
            <a:endParaRPr lang="en-US" altLang="en-US" sz="2000" b="0" u="wavy">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4"/>
          <a:srcRect l="74091" t="123"/>
          <a:stretch>
            <a:fillRect/>
          </a:stretch>
        </p:blipFill>
        <p:spPr>
          <a:xfrm>
            <a:off x="2411730" y="4325620"/>
            <a:ext cx="140335" cy="514985"/>
          </a:xfrm>
          <a:prstGeom prst="rect">
            <a:avLst/>
          </a:prstGeom>
          <a:noFill/>
          <a:ln w="9525">
            <a:noFill/>
          </a:ln>
        </p:spPr>
      </p:pic>
      <p:sp>
        <p:nvSpPr>
          <p:cNvPr id="139" name="文本框 138"/>
          <p:cNvSpPr txBox="1"/>
          <p:nvPr/>
        </p:nvSpPr>
        <p:spPr>
          <a:xfrm>
            <a:off x="2552065" y="4383405"/>
            <a:ext cx="5080000" cy="398780"/>
          </a:xfrm>
          <a:prstGeom prst="rect">
            <a:avLst/>
          </a:prstGeom>
          <a:noFill/>
          <a:ln w="9525">
            <a:noFill/>
          </a:ln>
        </p:spPr>
        <p:txBody>
          <a:bodyPr>
            <a:spAutoFit/>
          </a:bodyPr>
          <a:p>
            <a:pPr indent="0"/>
            <a:r>
              <a:rPr lang="en-US" sz="2000" b="0" u="wavy">
                <a:latin typeface="微软雅黑" panose="020B0503020204020204" charset="-122"/>
                <a:ea typeface="微软雅黑" panose="020B0503020204020204" charset="-122"/>
                <a:cs typeface="微软雅黑" panose="020B0503020204020204" charset="-122"/>
              </a:rPr>
              <a:t>+1,</a:t>
            </a:r>
            <a:r>
              <a:rPr lang="zh-CN" sz="2000" b="0" u="wavy">
                <a:latin typeface="微软雅黑" panose="020B0503020204020204" charset="-122"/>
                <a:ea typeface="微软雅黑" panose="020B0503020204020204" charset="-122"/>
                <a:cs typeface="微软雅黑" panose="020B0503020204020204" charset="-122"/>
              </a:rPr>
              <a:t>气体体积总是减小</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4" name="图片 13"/>
          <p:cNvPicPr/>
          <p:nvPr/>
        </p:nvPicPr>
        <p:blipFill>
          <a:blip r:embed="rId5"/>
          <a:stretch>
            <a:fillRect/>
          </a:stretch>
        </p:blipFill>
        <p:spPr>
          <a:xfrm>
            <a:off x="635635" y="4977765"/>
            <a:ext cx="902970" cy="401955"/>
          </a:xfrm>
          <a:prstGeom prst="rect">
            <a:avLst/>
          </a:prstGeom>
          <a:noFill/>
          <a:ln w="9525">
            <a:noFill/>
          </a:ln>
        </p:spPr>
      </p:pic>
      <p:sp>
        <p:nvSpPr>
          <p:cNvPr id="140" name="文本框 139"/>
          <p:cNvSpPr txBox="1"/>
          <p:nvPr/>
        </p:nvSpPr>
        <p:spPr>
          <a:xfrm>
            <a:off x="1537970" y="4840605"/>
            <a:ext cx="10010140" cy="1014730"/>
          </a:xfrm>
          <a:prstGeom prst="rect">
            <a:avLst/>
          </a:prstGeom>
          <a:noFill/>
          <a:ln w="9525">
            <a:noFill/>
          </a:ln>
        </p:spPr>
        <p:txBody>
          <a:bodyPr wrap="square">
            <a:spAutoFit/>
          </a:bodyPr>
          <a:p>
            <a:pPr indent="0" fontAlgn="auto">
              <a:lnSpc>
                <a:spcPct val="150000"/>
              </a:lnSpc>
            </a:pPr>
            <a:r>
              <a:rPr lang="zh-CN" sz="2000" b="0">
                <a:solidFill>
                  <a:srgbClr val="FF0000"/>
                </a:solidFill>
                <a:latin typeface="微软雅黑" panose="020B0503020204020204" charset="-122"/>
                <a:ea typeface="微软雅黑" panose="020B0503020204020204" charset="-122"/>
                <a:cs typeface="微软雅黑" panose="020B0503020204020204" charset="-122"/>
              </a:rPr>
              <a:t>在分析反应前后气体体积变化时</a:t>
            </a:r>
            <a:r>
              <a:rPr lang="en-US" sz="2000" b="0">
                <a:solidFill>
                  <a:srgbClr val="FF0000"/>
                </a:solidFill>
                <a:latin typeface="微软雅黑" panose="020B0503020204020204" charset="-122"/>
                <a:ea typeface="微软雅黑" panose="020B0503020204020204" charset="-122"/>
                <a:cs typeface="微软雅黑" panose="020B0503020204020204" charset="-122"/>
              </a:rPr>
              <a:t>,</a:t>
            </a:r>
            <a:r>
              <a:rPr lang="zh-CN" sz="2000" b="0">
                <a:solidFill>
                  <a:srgbClr val="FF0000"/>
                </a:solidFill>
                <a:latin typeface="微软雅黑" panose="020B0503020204020204" charset="-122"/>
                <a:ea typeface="微软雅黑" panose="020B0503020204020204" charset="-122"/>
                <a:cs typeface="微软雅黑" panose="020B0503020204020204" charset="-122"/>
              </a:rPr>
              <a:t>一定要注意燃烧后水的状态</a:t>
            </a:r>
            <a:r>
              <a:rPr lang="en-US" sz="2000" b="0">
                <a:solidFill>
                  <a:srgbClr val="FF0000"/>
                </a:solidFill>
                <a:latin typeface="微软雅黑" panose="020B0503020204020204" charset="-122"/>
                <a:ea typeface="微软雅黑" panose="020B0503020204020204" charset="-122"/>
                <a:cs typeface="微软雅黑" panose="020B0503020204020204" charset="-122"/>
              </a:rPr>
              <a:t>,</a:t>
            </a:r>
            <a:r>
              <a:rPr lang="zh-CN" sz="2000" b="0">
                <a:solidFill>
                  <a:srgbClr val="FF0000"/>
                </a:solidFill>
                <a:latin typeface="微软雅黑" panose="020B0503020204020204" charset="-122"/>
                <a:ea typeface="微软雅黑" panose="020B0503020204020204" charset="-122"/>
                <a:cs typeface="微软雅黑" panose="020B0503020204020204" charset="-122"/>
              </a:rPr>
              <a:t>如果水是液态</a:t>
            </a:r>
            <a:r>
              <a:rPr lang="en-US" sz="2000" b="0">
                <a:solidFill>
                  <a:srgbClr val="FF0000"/>
                </a:solidFill>
                <a:latin typeface="微软雅黑" panose="020B0503020204020204" charset="-122"/>
                <a:ea typeface="微软雅黑" panose="020B0503020204020204" charset="-122"/>
                <a:cs typeface="微软雅黑" panose="020B0503020204020204" charset="-122"/>
              </a:rPr>
              <a:t>,</a:t>
            </a:r>
            <a:r>
              <a:rPr lang="zh-CN" sz="2000" b="0">
                <a:solidFill>
                  <a:srgbClr val="FF0000"/>
                </a:solidFill>
                <a:latin typeface="微软雅黑" panose="020B0503020204020204" charset="-122"/>
                <a:ea typeface="微软雅黑" panose="020B0503020204020204" charset="-122"/>
                <a:cs typeface="微软雅黑" panose="020B0503020204020204" charset="-122"/>
              </a:rPr>
              <a:t>则所有烃燃烧后气体体积都减小。</a:t>
            </a:r>
            <a:endParaRPr lang="zh-CN" altLang="en-US" sz="2000" b="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140" name="文本框 139"/>
          <p:cNvSpPr txBox="1"/>
          <p:nvPr/>
        </p:nvSpPr>
        <p:spPr>
          <a:xfrm>
            <a:off x="647065" y="949325"/>
            <a:ext cx="7049135"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有机物燃烧耗氧量规律</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等物质的量的有机物燃烧耗氧量计算</a:t>
            </a:r>
            <a:endParaRPr lang="zh-CN" altLang="en-US" sz="2000" b="0">
              <a:latin typeface="微软雅黑" panose="020B0503020204020204" charset="-122"/>
              <a:ea typeface="微软雅黑" panose="020B0503020204020204" charset="-122"/>
              <a:cs typeface="微软雅黑" panose="020B0503020204020204" charset="-122"/>
            </a:endParaRPr>
          </a:p>
        </p:txBody>
      </p:sp>
      <p:grpSp>
        <p:nvGrpSpPr>
          <p:cNvPr id="17" name="组合 16"/>
          <p:cNvGrpSpPr/>
          <p:nvPr/>
        </p:nvGrpSpPr>
        <p:grpSpPr>
          <a:xfrm>
            <a:off x="488950" y="1856740"/>
            <a:ext cx="11219815" cy="2938780"/>
            <a:chOff x="768" y="2690"/>
            <a:chExt cx="17669" cy="4628"/>
          </a:xfrm>
        </p:grpSpPr>
        <p:sp>
          <p:nvSpPr>
            <p:cNvPr id="3" name="文本框 2"/>
            <p:cNvSpPr txBox="1"/>
            <p:nvPr/>
          </p:nvSpPr>
          <p:spPr>
            <a:xfrm>
              <a:off x="768" y="2995"/>
              <a:ext cx="8000" cy="628"/>
            </a:xfrm>
            <a:prstGeom prst="rect">
              <a:avLst/>
            </a:prstGeom>
            <a:noFill/>
            <a:ln w="9525">
              <a:noFill/>
            </a:ln>
          </p:spPr>
          <p:txBody>
            <a:bodyPr>
              <a:spAutoFit/>
            </a:bodyPr>
            <a:p>
              <a:pPr indent="0" algn="ctr"/>
              <a:r>
                <a:rPr lang="en-US" sz="2000" b="0">
                  <a:latin typeface="微软雅黑" panose="020B0503020204020204" charset="-122"/>
                  <a:ea typeface="微软雅黑" panose="020B0503020204020204" charset="-122"/>
                  <a:cs typeface="Times New Roman" panose="02020603050405020304" charset="0"/>
                </a:rPr>
                <a:t>C</a:t>
              </a:r>
              <a:r>
                <a:rPr lang="en-US" sz="2000" b="0" i="1" baseline="-25000">
                  <a:latin typeface="微软雅黑" panose="020B0503020204020204" charset="-122"/>
                  <a:ea typeface="微软雅黑" panose="020B0503020204020204" charset="-122"/>
                  <a:cs typeface="Times New Roman" panose="02020603050405020304" charset="0"/>
                </a:rPr>
                <a:t>x</a:t>
              </a:r>
              <a:r>
                <a:rPr lang="en-US" sz="2000" b="0">
                  <a:latin typeface="微软雅黑" panose="020B0503020204020204" charset="-122"/>
                  <a:ea typeface="微软雅黑" panose="020B0503020204020204" charset="-122"/>
                  <a:cs typeface="Times New Roman" panose="02020603050405020304" charset="0"/>
                </a:rPr>
                <a:t>H</a:t>
              </a:r>
              <a:r>
                <a:rPr lang="en-US" sz="2000" b="0" i="1" baseline="-25000">
                  <a:latin typeface="微软雅黑" panose="020B0503020204020204" charset="-122"/>
                  <a:ea typeface="微软雅黑" panose="020B0503020204020204" charset="-122"/>
                  <a:cs typeface="Times New Roman" panose="02020603050405020304" charset="0"/>
                </a:rPr>
                <a:t>y</a:t>
              </a:r>
              <a:r>
                <a:rPr lang="en-US" sz="2000" b="0">
                  <a:latin typeface="微软雅黑" panose="020B0503020204020204" charset="-122"/>
                  <a:ea typeface="微软雅黑" panose="020B0503020204020204" charset="-122"/>
                  <a:cs typeface="Times New Roman" panose="02020603050405020304" charset="0"/>
                </a:rPr>
                <a:t>O</a:t>
              </a:r>
              <a:r>
                <a:rPr lang="en-US" sz="2000" b="0" i="1" baseline="-25000">
                  <a:latin typeface="微软雅黑" panose="020B0503020204020204" charset="-122"/>
                  <a:ea typeface="微软雅黑" panose="020B0503020204020204" charset="-122"/>
                  <a:cs typeface="Times New Roman" panose="02020603050405020304" charset="0"/>
                </a:rPr>
                <a:t>z</a:t>
              </a:r>
              <a:r>
                <a:rPr lang="en-US" sz="2000" b="0">
                  <a:latin typeface="微软雅黑" panose="020B0503020204020204" charset="-122"/>
                  <a:ea typeface="微软雅黑" panose="020B0503020204020204" charset="-122"/>
                  <a:cs typeface="Times New Roman" panose="02020603050405020304" charset="0"/>
                </a:rPr>
                <a:t>+(</a:t>
              </a:r>
              <a:r>
                <a:rPr lang="en-US" sz="2000" b="0" i="1">
                  <a:latin typeface="微软雅黑" panose="020B0503020204020204" charset="-122"/>
                  <a:ea typeface="微软雅黑" panose="020B0503020204020204" charset="-122"/>
                  <a:cs typeface="Times New Roman" panose="02020603050405020304" charset="0"/>
                </a:rPr>
                <a:t>x</a:t>
              </a:r>
              <a:r>
                <a:rPr lang="en-US" sz="2000" b="0">
                  <a:latin typeface="微软雅黑" panose="020B0503020204020204" charset="-122"/>
                  <a:ea typeface="微软雅黑" panose="020B0503020204020204" charset="-122"/>
                  <a:cs typeface="Times New Roman" panose="02020603050405020304" charset="0"/>
                </a:rPr>
                <a:t> +</a:t>
              </a:r>
              <a:endParaRPr lang="en-US" altLang="en-US" sz="2000" b="0">
                <a:latin typeface="微软雅黑" panose="020B0503020204020204" charset="-122"/>
                <a:ea typeface="微软雅黑" panose="020B0503020204020204" charset="-122"/>
                <a:cs typeface="Times New Roman" panose="02020603050405020304" charset="0"/>
              </a:endParaRPr>
            </a:p>
          </p:txBody>
        </p:sp>
        <p:grpSp>
          <p:nvGrpSpPr>
            <p:cNvPr id="16" name="组合 15"/>
            <p:cNvGrpSpPr/>
            <p:nvPr/>
          </p:nvGrpSpPr>
          <p:grpSpPr>
            <a:xfrm>
              <a:off x="1073" y="2690"/>
              <a:ext cx="17365" cy="4628"/>
              <a:chOff x="1073" y="2690"/>
              <a:chExt cx="17365" cy="4628"/>
            </a:xfrm>
          </p:grpSpPr>
          <p:sp>
            <p:nvSpPr>
              <p:cNvPr id="6" name="文本框 5"/>
              <p:cNvSpPr txBox="1"/>
              <p:nvPr/>
            </p:nvSpPr>
            <p:spPr>
              <a:xfrm>
                <a:off x="15645" y="2690"/>
                <a:ext cx="455" cy="59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pic>
            <p:nvPicPr>
              <p:cNvPr id="4" name="图片 3"/>
              <p:cNvPicPr/>
              <p:nvPr/>
            </p:nvPicPr>
            <p:blipFill>
              <a:blip r:embed="rId1"/>
              <a:stretch>
                <a:fillRect/>
              </a:stretch>
            </p:blipFill>
            <p:spPr>
              <a:xfrm>
                <a:off x="5960" y="2924"/>
                <a:ext cx="360" cy="699"/>
              </a:xfrm>
              <a:prstGeom prst="rect">
                <a:avLst/>
              </a:prstGeom>
              <a:noFill/>
              <a:ln w="9525">
                <a:noFill/>
              </a:ln>
            </p:spPr>
          </p:pic>
          <p:sp>
            <p:nvSpPr>
              <p:cNvPr id="141" name="文本框 140"/>
              <p:cNvSpPr txBox="1"/>
              <p:nvPr/>
            </p:nvSpPr>
            <p:spPr>
              <a:xfrm>
                <a:off x="6045" y="2970"/>
                <a:ext cx="1049" cy="580"/>
              </a:xfrm>
              <a:prstGeom prst="rect">
                <a:avLst/>
              </a:prstGeom>
              <a:noFill/>
              <a:ln w="9525">
                <a:noFill/>
              </a:ln>
            </p:spPr>
            <p:txBody>
              <a:bodyPr wrap="square">
                <a:spAutoFit/>
              </a:bodyPr>
              <a:p>
                <a:pPr indent="0" algn="ctr"/>
                <a:r>
                  <a:rPr lang="en-US" b="0">
                    <a:latin typeface="NEU-BZ" charset="0"/>
                    <a:ea typeface="宋体" panose="02010600030101010101" pitchFamily="2" charset="-122"/>
                    <a:cs typeface="Times New Roman" panose="02020603050405020304" charset="0"/>
                  </a:rPr>
                  <a:t> - </a:t>
                </a:r>
                <a:endParaRPr lang="en-US" altLang="en-US" b="0">
                  <a:latin typeface="NEU-BZ" charset="0"/>
                  <a:ea typeface="宋体" panose="02010600030101010101" pitchFamily="2" charset="-122"/>
                  <a:cs typeface="Times New Roman" panose="02020603050405020304" charset="0"/>
                </a:endParaRPr>
              </a:p>
            </p:txBody>
          </p:sp>
          <p:pic>
            <p:nvPicPr>
              <p:cNvPr id="5" name="图片 4"/>
              <p:cNvPicPr/>
              <p:nvPr/>
            </p:nvPicPr>
            <p:blipFill>
              <a:blip r:embed="rId2"/>
              <a:stretch>
                <a:fillRect/>
              </a:stretch>
            </p:blipFill>
            <p:spPr>
              <a:xfrm>
                <a:off x="6946" y="2924"/>
                <a:ext cx="360" cy="732"/>
              </a:xfrm>
              <a:prstGeom prst="rect">
                <a:avLst/>
              </a:prstGeom>
              <a:noFill/>
              <a:ln w="9525">
                <a:noFill/>
              </a:ln>
            </p:spPr>
          </p:pic>
          <p:sp>
            <p:nvSpPr>
              <p:cNvPr id="142" name="文本框 141"/>
              <p:cNvSpPr txBox="1"/>
              <p:nvPr/>
            </p:nvSpPr>
            <p:spPr>
              <a:xfrm>
                <a:off x="7094" y="2984"/>
                <a:ext cx="1248" cy="628"/>
              </a:xfrm>
              <a:prstGeom prst="rect">
                <a:avLst/>
              </a:prstGeom>
              <a:noFill/>
              <a:ln w="9525">
                <a:noFill/>
              </a:ln>
            </p:spPr>
            <p:txBody>
              <a:bodyPr wrap="square">
                <a:spAutoFit/>
              </a:bodyPr>
              <a:p>
                <a:pPr indent="0" algn="ctr"/>
                <a:r>
                  <a:rPr lang="en-US" sz="2000" b="0">
                    <a:latin typeface="微软雅黑" panose="020B0503020204020204" charset="-122"/>
                    <a:ea typeface="微软雅黑" panose="020B0503020204020204" charset="-122"/>
                    <a:cs typeface="Times New Roman" panose="02020603050405020304" charset="0"/>
                  </a:rPr>
                  <a:t>)O</a:t>
                </a:r>
                <a:r>
                  <a:rPr lang="en-US" sz="2000" b="0" baseline="-25000">
                    <a:latin typeface="微软雅黑" panose="020B0503020204020204" charset="-122"/>
                    <a:ea typeface="微软雅黑" panose="020B0503020204020204" charset="-122"/>
                    <a:cs typeface="Times New Roman" panose="02020603050405020304" charset="0"/>
                  </a:rPr>
                  <a:t>2</a:t>
                </a:r>
                <a:endParaRPr lang="en-US" altLang="en-US" sz="2000" b="0" baseline="-25000">
                  <a:latin typeface="微软雅黑" panose="020B0503020204020204" charset="-122"/>
                  <a:ea typeface="微软雅黑" panose="020B0503020204020204" charset="-122"/>
                  <a:cs typeface="Times New Roman" panose="02020603050405020304" charset="0"/>
                </a:endParaRPr>
              </a:p>
            </p:txBody>
          </p:sp>
          <p:pic>
            <p:nvPicPr>
              <p:cNvPr id="7" name="图片 6"/>
              <p:cNvPicPr/>
              <p:nvPr/>
            </p:nvPicPr>
            <p:blipFill>
              <a:blip r:embed="rId3"/>
              <a:stretch>
                <a:fillRect/>
              </a:stretch>
            </p:blipFill>
            <p:spPr>
              <a:xfrm>
                <a:off x="8132" y="2984"/>
                <a:ext cx="840" cy="456"/>
              </a:xfrm>
              <a:prstGeom prst="rect">
                <a:avLst/>
              </a:prstGeom>
              <a:noFill/>
              <a:ln w="9525">
                <a:noFill/>
              </a:ln>
            </p:spPr>
          </p:pic>
          <p:sp>
            <p:nvSpPr>
              <p:cNvPr id="143" name="文本框 142"/>
              <p:cNvSpPr txBox="1"/>
              <p:nvPr/>
            </p:nvSpPr>
            <p:spPr>
              <a:xfrm>
                <a:off x="8528" y="2980"/>
                <a:ext cx="2145" cy="628"/>
              </a:xfrm>
              <a:prstGeom prst="rect">
                <a:avLst/>
              </a:prstGeom>
              <a:noFill/>
              <a:ln w="9525">
                <a:noFill/>
              </a:ln>
            </p:spPr>
            <p:txBody>
              <a:bodyPr wrap="square">
                <a:spAutoFit/>
              </a:bodyPr>
              <a:p>
                <a:pPr indent="0" algn="ctr"/>
                <a:r>
                  <a:rPr lang="en-US" sz="2000" b="0" i="1">
                    <a:latin typeface="微软雅黑" panose="020B0503020204020204" charset="-122"/>
                    <a:ea typeface="微软雅黑" panose="020B0503020204020204" charset="-122"/>
                    <a:cs typeface="Times New Roman" panose="02020603050405020304" charset="0"/>
                  </a:rPr>
                  <a:t>x</a:t>
                </a:r>
                <a:r>
                  <a:rPr lang="en-US" sz="2000" b="0">
                    <a:latin typeface="微软雅黑" panose="020B0503020204020204" charset="-122"/>
                    <a:ea typeface="微软雅黑" panose="020B0503020204020204" charset="-122"/>
                    <a:cs typeface="Times New Roman" panose="02020603050405020304" charset="0"/>
                  </a:rPr>
                  <a:t>CO</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8" name="图片 7"/>
              <p:cNvPicPr/>
              <p:nvPr/>
            </p:nvPicPr>
            <p:blipFill>
              <a:blip r:embed="rId4"/>
              <a:stretch>
                <a:fillRect/>
              </a:stretch>
            </p:blipFill>
            <p:spPr>
              <a:xfrm>
                <a:off x="10312" y="2946"/>
                <a:ext cx="361" cy="672"/>
              </a:xfrm>
              <a:prstGeom prst="rect">
                <a:avLst/>
              </a:prstGeom>
              <a:noFill/>
              <a:ln w="9525">
                <a:noFill/>
              </a:ln>
            </p:spPr>
          </p:pic>
          <p:sp>
            <p:nvSpPr>
              <p:cNvPr id="144" name="文本框 143"/>
              <p:cNvSpPr txBox="1"/>
              <p:nvPr/>
            </p:nvSpPr>
            <p:spPr>
              <a:xfrm>
                <a:off x="10520" y="2968"/>
                <a:ext cx="1364" cy="628"/>
              </a:xfrm>
              <a:prstGeom prst="rect">
                <a:avLst/>
              </a:prstGeom>
              <a:noFill/>
              <a:ln w="9525">
                <a:noFill/>
              </a:ln>
            </p:spPr>
            <p:txBody>
              <a:bodyPr wrap="square">
                <a:spAutoFit/>
              </a:bodyPr>
              <a:p>
                <a:pPr indent="0" algn="ctr"/>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a:t>
                </a:r>
                <a:endParaRPr lang="en-US" altLang="en-US" sz="2000" b="0">
                  <a:latin typeface="微软雅黑" panose="020B0503020204020204" charset="-122"/>
                  <a:ea typeface="微软雅黑" panose="020B0503020204020204" charset="-122"/>
                  <a:cs typeface="Times New Roman" panose="02020603050405020304" charset="0"/>
                </a:endParaRPr>
              </a:p>
            </p:txBody>
          </p:sp>
          <p:sp>
            <p:nvSpPr>
              <p:cNvPr id="9" name="文本框 8"/>
              <p:cNvSpPr txBox="1"/>
              <p:nvPr/>
            </p:nvSpPr>
            <p:spPr>
              <a:xfrm>
                <a:off x="1412" y="3721"/>
                <a:ext cx="8000" cy="628"/>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耗氧量可根据</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x</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0" name="图片 9"/>
              <p:cNvPicPr/>
              <p:nvPr/>
            </p:nvPicPr>
            <p:blipFill>
              <a:blip r:embed="rId5"/>
              <a:srcRect l="68627" t="-3986"/>
              <a:stretch>
                <a:fillRect/>
              </a:stretch>
            </p:blipFill>
            <p:spPr>
              <a:xfrm>
                <a:off x="4544" y="3775"/>
                <a:ext cx="192" cy="574"/>
              </a:xfrm>
              <a:prstGeom prst="rect">
                <a:avLst/>
              </a:prstGeom>
              <a:noFill/>
              <a:ln w="9525">
                <a:noFill/>
              </a:ln>
            </p:spPr>
          </p:pic>
          <p:sp>
            <p:nvSpPr>
              <p:cNvPr id="145" name="文本框 144"/>
              <p:cNvSpPr txBox="1"/>
              <p:nvPr/>
            </p:nvSpPr>
            <p:spPr>
              <a:xfrm>
                <a:off x="4544" y="3751"/>
                <a:ext cx="8000" cy="580"/>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 - </a:t>
                </a:r>
                <a:endParaRPr lang="en-US" altLang="en-US" b="0">
                  <a:latin typeface="NEU-BZ" charset="0"/>
                  <a:ea typeface="宋体" panose="02010600030101010101" pitchFamily="2" charset="-122"/>
                  <a:cs typeface="Times New Roman" panose="02020603050405020304" charset="0"/>
                </a:endParaRPr>
              </a:p>
            </p:txBody>
          </p:sp>
          <p:pic>
            <p:nvPicPr>
              <p:cNvPr id="11" name="图片 10"/>
              <p:cNvPicPr/>
              <p:nvPr/>
            </p:nvPicPr>
            <p:blipFill>
              <a:blip r:embed="rId6"/>
              <a:srcRect l="75585" t="-10330"/>
              <a:stretch>
                <a:fillRect/>
              </a:stretch>
            </p:blipFill>
            <p:spPr>
              <a:xfrm>
                <a:off x="5085" y="3637"/>
                <a:ext cx="167" cy="769"/>
              </a:xfrm>
              <a:prstGeom prst="rect">
                <a:avLst/>
              </a:prstGeom>
              <a:noFill/>
              <a:ln w="9525">
                <a:noFill/>
              </a:ln>
            </p:spPr>
          </p:pic>
          <p:sp>
            <p:nvSpPr>
              <p:cNvPr id="146" name="文本框 145"/>
              <p:cNvSpPr txBox="1"/>
              <p:nvPr/>
            </p:nvSpPr>
            <p:spPr>
              <a:xfrm>
                <a:off x="1412" y="4348"/>
                <a:ext cx="17027" cy="2325"/>
              </a:xfrm>
              <a:prstGeom prst="rect">
                <a:avLst/>
              </a:prstGeom>
              <a:noFill/>
              <a:ln w="9525">
                <a:noFill/>
              </a:ln>
            </p:spPr>
            <p:txBody>
              <a:bodyPr wrap="square">
                <a:spAutoFit/>
              </a:bodyPr>
              <a:p>
                <a:pPr indent="0" fontAlgn="auto">
                  <a:lnSpc>
                    <a:spcPct val="150000"/>
                  </a:lnSpc>
                </a:pPr>
                <a:r>
                  <a:rPr lang="zh-CN" sz="2000" b="0" u="wavy">
                    <a:latin typeface="微软雅黑" panose="020B0503020204020204" charset="-122"/>
                    <a:ea typeface="微软雅黑" panose="020B0503020204020204" charset="-122"/>
                    <a:cs typeface="微软雅黑" panose="020B0503020204020204" charset="-122"/>
                  </a:rPr>
                  <a:t>分子组成相差</a:t>
                </a:r>
                <a:r>
                  <a:rPr lang="en-US" sz="2000" b="0" u="wavy">
                    <a:latin typeface="微软雅黑" panose="020B0503020204020204" charset="-122"/>
                    <a:ea typeface="微软雅黑" panose="020B0503020204020204" charset="-122"/>
                    <a:cs typeface="微软雅黑" panose="020B0503020204020204" charset="-122"/>
                  </a:rPr>
                  <a:t>(CO</a:t>
                </a:r>
                <a:r>
                  <a:rPr lang="en-US" sz="2000" b="0" u="wavy" baseline="-25000">
                    <a:latin typeface="微软雅黑" panose="020B0503020204020204" charset="-122"/>
                    <a:ea typeface="微软雅黑" panose="020B0503020204020204" charset="-122"/>
                    <a:cs typeface="微软雅黑" panose="020B0503020204020204" charset="-122"/>
                  </a:rPr>
                  <a:t>2</a:t>
                </a:r>
                <a:r>
                  <a:rPr lang="en-US" sz="2000" b="0" u="wavy">
                    <a:latin typeface="微软雅黑" panose="020B0503020204020204" charset="-122"/>
                    <a:ea typeface="微软雅黑" panose="020B0503020204020204" charset="-122"/>
                    <a:cs typeface="微软雅黑" panose="020B0503020204020204" charset="-122"/>
                  </a:rPr>
                  <a:t>)</a:t>
                </a:r>
                <a:r>
                  <a:rPr lang="en-US" sz="2000" b="0" i="1" u="wavy" baseline="-25000">
                    <a:latin typeface="微软雅黑" panose="020B0503020204020204" charset="-122"/>
                    <a:ea typeface="微软雅黑" panose="020B0503020204020204" charset="-122"/>
                    <a:cs typeface="微软雅黑" panose="020B0503020204020204" charset="-122"/>
                  </a:rPr>
                  <a:t>m</a:t>
                </a:r>
                <a:r>
                  <a:rPr lang="zh-CN" sz="2000" b="0" u="wavy">
                    <a:latin typeface="微软雅黑" panose="020B0503020204020204" charset="-122"/>
                    <a:ea typeface="微软雅黑" panose="020B0503020204020204" charset="-122"/>
                    <a:cs typeface="微软雅黑" panose="020B0503020204020204" charset="-122"/>
                  </a:rPr>
                  <a:t>和</a:t>
                </a:r>
                <a:r>
                  <a:rPr lang="en-US" sz="2000" b="0" u="wavy">
                    <a:latin typeface="微软雅黑" panose="020B0503020204020204" charset="-122"/>
                    <a:ea typeface="微软雅黑" panose="020B0503020204020204" charset="-122"/>
                    <a:cs typeface="微软雅黑" panose="020B0503020204020204" charset="-122"/>
                  </a:rPr>
                  <a:t>(H</a:t>
                </a:r>
                <a:r>
                  <a:rPr lang="en-US" sz="2000" b="0" u="wavy" baseline="-25000">
                    <a:latin typeface="微软雅黑" panose="020B0503020204020204" charset="-122"/>
                    <a:ea typeface="微软雅黑" panose="020B0503020204020204" charset="-122"/>
                    <a:cs typeface="微软雅黑" panose="020B0503020204020204" charset="-122"/>
                  </a:rPr>
                  <a:t>2</a:t>
                </a:r>
                <a:r>
                  <a:rPr lang="en-US" sz="2000" b="0" u="wavy">
                    <a:latin typeface="微软雅黑" panose="020B0503020204020204" charset="-122"/>
                    <a:ea typeface="微软雅黑" panose="020B0503020204020204" charset="-122"/>
                    <a:cs typeface="微软雅黑" panose="020B0503020204020204" charset="-122"/>
                  </a:rPr>
                  <a:t>O)</a:t>
                </a:r>
                <a:r>
                  <a:rPr lang="en-US" sz="2000" b="0" i="1" u="wavy" baseline="-25000">
                    <a:latin typeface="微软雅黑" panose="020B0503020204020204" charset="-122"/>
                    <a:ea typeface="微软雅黑" panose="020B0503020204020204" charset="-122"/>
                    <a:cs typeface="微软雅黑" panose="020B0503020204020204" charset="-122"/>
                  </a:rPr>
                  <a:t>n</a:t>
                </a:r>
                <a:r>
                  <a:rPr lang="zh-CN" sz="2000" b="0" u="wavy">
                    <a:latin typeface="微软雅黑" panose="020B0503020204020204" charset="-122"/>
                    <a:ea typeface="微软雅黑" panose="020B0503020204020204" charset="-122"/>
                    <a:cs typeface="微软雅黑" panose="020B0503020204020204" charset="-122"/>
                  </a:rPr>
                  <a:t>的有机物</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等物质的量燃烧时耗氧量相同</a:t>
                </a:r>
                <a:r>
                  <a:rPr lang="zh-CN" sz="2000" b="0">
                    <a:latin typeface="微软雅黑" panose="020B0503020204020204" charset="-122"/>
                    <a:ea typeface="微软雅黑" panose="020B0503020204020204" charset="-122"/>
                    <a:cs typeface="微软雅黑" panose="020B0503020204020204" charset="-122"/>
                  </a:rPr>
                  <a:t>。例如</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等物质的量的不饱和烃与该烃和水加成的产物</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如乙烯与乙醇等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或加成产物的同分异构体完全燃烧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耗氧量相等。</a:t>
                </a:r>
                <a:endParaRPr lang="en-US" sz="2000" b="0">
                  <a:latin typeface="微软雅黑" panose="020B0503020204020204" charset="-122"/>
                  <a:ea typeface="微软雅黑" panose="020B0503020204020204" charset="-122"/>
                  <a:cs typeface="微软雅黑" panose="020B0503020204020204" charset="-122"/>
                </a:endParaRPr>
              </a:p>
              <a:p>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5273" y="3751"/>
                <a:ext cx="9600" cy="1113"/>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的值来比较。</a:t>
                </a:r>
                <a:endParaRPr lang="zh-CN" sz="2000" u="wavy">
                  <a:latin typeface="微软雅黑" panose="020B0503020204020204" charset="-122"/>
                  <a:ea typeface="微软雅黑" panose="020B0503020204020204" charset="-122"/>
                  <a:cs typeface="微软雅黑" panose="020B0503020204020204" charset="-122"/>
                  <a:sym typeface="+mn-ea"/>
                </a:endParaRPr>
              </a:p>
              <a:p>
                <a:endParaRPr lang="zh-CN" altLang="en-US" sz="2000" u="wavy">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1073" y="5802"/>
                <a:ext cx="9600" cy="871"/>
              </a:xfrm>
              <a:prstGeom prst="rect">
                <a:avLst/>
              </a:prstGeom>
              <a:noFill/>
            </p:spPr>
            <p:txBody>
              <a:bodyPr wrap="square" rtlCol="0" anchor="t">
                <a:spAutoFit/>
              </a:bodyPr>
              <a:p>
                <a:pPr indent="0" fontAlgn="auto">
                  <a:lnSpc>
                    <a:spcPct val="150000"/>
                  </a:lnSpc>
                </a:pPr>
                <a:r>
                  <a:rPr lang="en-US" sz="2000">
                    <a:latin typeface="微软雅黑" panose="020B0503020204020204" charset="-122"/>
                    <a:ea typeface="微软雅黑" panose="020B0503020204020204" charset="-122"/>
                    <a:cs typeface="微软雅黑" panose="020B0503020204020204" charset="-122"/>
                    <a:sym typeface="+mn-ea"/>
                  </a:rPr>
                  <a:t>(2)</a:t>
                </a:r>
                <a:r>
                  <a:rPr lang="zh-CN" sz="2000">
                    <a:latin typeface="微软雅黑" panose="020B0503020204020204" charset="-122"/>
                    <a:ea typeface="微软雅黑" panose="020B0503020204020204" charset="-122"/>
                    <a:cs typeface="微软雅黑" panose="020B0503020204020204" charset="-122"/>
                    <a:sym typeface="+mn-ea"/>
                  </a:rPr>
                  <a:t>等质量的烃的耗氧量计算</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nvSpPr>
            <p:spPr>
              <a:xfrm>
                <a:off x="1412" y="6690"/>
                <a:ext cx="8000" cy="628"/>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等质量的烃</a:t>
                </a:r>
                <a:r>
                  <a:rPr lang="en-US" sz="2000" b="0">
                    <a:latin typeface="微软雅黑" panose="020B0503020204020204" charset="-122"/>
                    <a:ea typeface="微软雅黑" panose="020B0503020204020204" charset="-122"/>
                    <a:cs typeface="微软雅黑" panose="020B0503020204020204" charset="-122"/>
                  </a:rPr>
                  <a:t>(C</a:t>
                </a:r>
                <a:r>
                  <a:rPr lang="en-US" sz="2000" b="0" i="1" baseline="-25000">
                    <a:latin typeface="微软雅黑" panose="020B0503020204020204" charset="-122"/>
                    <a:ea typeface="微软雅黑" panose="020B0503020204020204" charset="-122"/>
                    <a:cs typeface="微软雅黑" panose="020B0503020204020204" charset="-122"/>
                  </a:rPr>
                  <a:t>x</a:t>
                </a:r>
                <a:r>
                  <a:rPr lang="en-US" sz="2000" b="0">
                    <a:latin typeface="微软雅黑" panose="020B0503020204020204" charset="-122"/>
                    <a:ea typeface="微软雅黑" panose="020B0503020204020204" charset="-122"/>
                    <a:cs typeface="微软雅黑" panose="020B0503020204020204" charset="-122"/>
                  </a:rPr>
                  <a:t>H</a:t>
                </a:r>
                <a:r>
                  <a:rPr lang="en-US" sz="2000" b="0" i="1" baseline="-25000">
                    <a:latin typeface="微软雅黑" panose="020B0503020204020204" charset="-122"/>
                    <a:ea typeface="微软雅黑" panose="020B0503020204020204" charset="-122"/>
                    <a:cs typeface="微软雅黑" panose="020B0503020204020204" charset="-122"/>
                  </a:rPr>
                  <a:t>y</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完全燃烧时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耗氧量取决于</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5" name="图片 14"/>
              <p:cNvPicPr/>
              <p:nvPr/>
            </p:nvPicPr>
            <p:blipFill>
              <a:blip r:embed="rId7"/>
              <a:srcRect l="76509"/>
              <a:stretch>
                <a:fillRect/>
              </a:stretch>
            </p:blipFill>
            <p:spPr>
              <a:xfrm>
                <a:off x="9233" y="6652"/>
                <a:ext cx="179" cy="666"/>
              </a:xfrm>
              <a:prstGeom prst="rect">
                <a:avLst/>
              </a:prstGeom>
              <a:noFill/>
              <a:ln w="9525">
                <a:noFill/>
              </a:ln>
            </p:spPr>
          </p:pic>
          <p:sp>
            <p:nvSpPr>
              <p:cNvPr id="147" name="文本框 146"/>
              <p:cNvSpPr txBox="1"/>
              <p:nvPr/>
            </p:nvSpPr>
            <p:spPr>
              <a:xfrm>
                <a:off x="9412" y="6690"/>
                <a:ext cx="8000" cy="628"/>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的大小。比值越大</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燃烧时耗氧量越大。</a:t>
                </a:r>
                <a:endParaRPr lang="zh-CN" altLang="en-US" sz="2000" b="0">
                  <a:latin typeface="微软雅黑" panose="020B0503020204020204" charset="-122"/>
                  <a:ea typeface="微软雅黑" panose="020B0503020204020204" charset="-122"/>
                  <a:cs typeface="微软雅黑" panose="020B050302020402020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3994785" y="3497580"/>
            <a:ext cx="7058660"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脂肪烃　芳香烃</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
        <p:nvSpPr>
          <p:cNvPr id="2" name="文本框 1"/>
          <p:cNvSpPr txBox="1"/>
          <p:nvPr/>
        </p:nvSpPr>
        <p:spPr>
          <a:xfrm>
            <a:off x="1915795" y="3497580"/>
            <a:ext cx="1753235" cy="521970"/>
          </a:xfrm>
          <a:prstGeom prst="rect">
            <a:avLst/>
          </a:prstGeom>
          <a:noFill/>
        </p:spPr>
        <p:txBody>
          <a:bodyPr wrap="square" rtlCol="0">
            <a:spAutoFit/>
          </a:bodyPr>
          <a:p>
            <a:r>
              <a:rPr lang="zh-CN" sz="2800" dirty="0">
                <a:solidFill>
                  <a:schemeClr val="bg1"/>
                </a:solidFill>
                <a:latin typeface="微软雅黑" panose="020B0503020204020204" charset="-122"/>
                <a:ea typeface="微软雅黑" panose="020B0503020204020204" charset="-122"/>
                <a:cs typeface="微软雅黑" panose="020B0503020204020204" charset="-122"/>
                <a:sym typeface="+mn-ea"/>
              </a:rPr>
              <a:t>考点</a:t>
            </a:r>
            <a:r>
              <a:rPr lang="en-US" altLang="zh-CN" sz="2800" dirty="0">
                <a:solidFill>
                  <a:schemeClr val="bg1"/>
                </a:solidFill>
                <a:latin typeface="微软雅黑" panose="020B0503020204020204" charset="-122"/>
                <a:ea typeface="微软雅黑" panose="020B0503020204020204" charset="-122"/>
                <a:cs typeface="微软雅黑" panose="020B0503020204020204" charset="-122"/>
                <a:sym typeface="+mn-ea"/>
              </a:rPr>
              <a:t>51</a:t>
            </a:r>
            <a:endParaRPr lang="en-US" altLang="zh-CN" sz="2800"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47" name="文本框 146"/>
          <p:cNvSpPr txBox="1"/>
          <p:nvPr/>
        </p:nvSpPr>
        <p:spPr>
          <a:xfrm>
            <a:off x="626110" y="1298575"/>
            <a:ext cx="5080000" cy="398780"/>
          </a:xfrm>
          <a:prstGeom prst="rect">
            <a:avLst/>
          </a:prstGeom>
          <a:noFill/>
          <a:ln w="9525">
            <a:noFill/>
          </a:ln>
        </p:spPr>
        <p:txBody>
          <a:bodyPr>
            <a:spAutoFit/>
          </a:bodyPr>
          <a:p>
            <a:pPr indent="0"/>
            <a:r>
              <a:rPr lang="en-US"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0">
                <a:solidFill>
                  <a:schemeClr val="tx1"/>
                </a:solidFill>
                <a:latin typeface="微软雅黑" panose="020B0503020204020204" charset="-122"/>
                <a:ea typeface="微软雅黑" panose="020B0503020204020204" charset="-122"/>
                <a:cs typeface="微软雅黑" panose="020B0503020204020204" charset="-122"/>
              </a:rPr>
              <a:t>脂肪烃的组成、结构特点和通式</a:t>
            </a:r>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215" name="image203.jpeg" descr="source:si_idm716670384;FounderCES"/>
          <p:cNvPicPr>
            <a:picLocks noChangeAspect="1"/>
          </p:cNvPicPr>
          <p:nvPr>
            <p:custDataLst>
              <p:tags r:id="rId1"/>
            </p:custDataLst>
          </p:nvPr>
        </p:nvPicPr>
        <p:blipFill>
          <a:blip r:embed="rId2"/>
          <a:stretch>
            <a:fillRect/>
          </a:stretch>
        </p:blipFill>
        <p:spPr>
          <a:xfrm>
            <a:off x="2915285" y="2087245"/>
            <a:ext cx="5995670" cy="3124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47" name="文本框 146"/>
          <p:cNvSpPr txBox="1"/>
          <p:nvPr/>
        </p:nvSpPr>
        <p:spPr>
          <a:xfrm>
            <a:off x="701040" y="105600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脂肪烃的物理性质</a:t>
            </a:r>
            <a:endParaRPr lang="zh-CN" altLang="en-US" sz="2000" b="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1791970" y="1608455"/>
          <a:ext cx="9215755" cy="4491355"/>
        </p:xfrm>
        <a:graphic>
          <a:graphicData uri="http://schemas.openxmlformats.org/drawingml/2006/table">
            <a:tbl>
              <a:tblPr/>
              <a:tblGrid>
                <a:gridCol w="1615440"/>
                <a:gridCol w="7600315"/>
              </a:tblGrid>
              <a:tr h="48641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性质</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变化规律</a:t>
                      </a:r>
                      <a:endParaRPr lang="en-US" altLang="en-US" sz="2000" b="0">
                        <a:latin typeface="微软雅黑" panose="020B0503020204020204" charset="-122"/>
                        <a:ea typeface="微软雅黑" panose="020B0503020204020204" charset="-122"/>
                        <a:cs typeface="Calibri" panose="020F0502020204030204" charset="0"/>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65481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状态</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常温下,</a:t>
                      </a:r>
                      <a:r>
                        <a:rPr lang="en-US" sz="2000" b="0">
                          <a:latin typeface="微软雅黑" panose="020B0503020204020204" charset="-122"/>
                          <a:ea typeface="微软雅黑" panose="020B0503020204020204" charset="-122"/>
                          <a:cs typeface="微软雅黑" panose="020B0503020204020204" charset="-122"/>
                        </a:rPr>
                        <a:t>含有1~4</a:t>
                      </a:r>
                      <a:r>
                        <a:rPr lang="en-US" sz="2000" b="0">
                          <a:latin typeface="微软雅黑" panose="020B0503020204020204" charset="-122"/>
                          <a:ea typeface="微软雅黑" panose="020B0503020204020204" charset="-122"/>
                          <a:cs typeface="微软雅黑" panose="020B0503020204020204" charset="-122"/>
                        </a:rPr>
                        <a:t>个碳原子的烃都呈气态,</a:t>
                      </a:r>
                      <a:r>
                        <a:rPr lang="en-US" sz="2000" b="0">
                          <a:latin typeface="微软雅黑" panose="020B0503020204020204" charset="-122"/>
                          <a:ea typeface="微软雅黑" panose="020B0503020204020204" charset="-122"/>
                          <a:cs typeface="微软雅黑" panose="020B0503020204020204" charset="-122"/>
                        </a:rPr>
                        <a:t>含有5~16</a:t>
                      </a:r>
                      <a:r>
                        <a:rPr lang="en-US" sz="2000" b="0">
                          <a:latin typeface="微软雅黑" panose="020B0503020204020204" charset="-122"/>
                          <a:ea typeface="微软雅黑" panose="020B0503020204020204" charset="-122"/>
                          <a:cs typeface="微软雅黑" panose="020B0503020204020204" charset="-122"/>
                        </a:rPr>
                        <a:t>个碳原子的烃呈液态(</a:t>
                      </a:r>
                      <a:r>
                        <a:rPr lang="en-US" sz="2000" b="0">
                          <a:latin typeface="微软雅黑" panose="020B0503020204020204" charset="-122"/>
                          <a:ea typeface="微软雅黑" panose="020B0503020204020204" charset="-122"/>
                          <a:cs typeface="微软雅黑" panose="020B0503020204020204" charset="-122"/>
                        </a:rPr>
                        <a:t>新戊烷除外),</a:t>
                      </a:r>
                      <a:r>
                        <a:rPr lang="en-US" sz="2000" b="0">
                          <a:latin typeface="微软雅黑" panose="020B0503020204020204" charset="-122"/>
                          <a:ea typeface="微软雅黑" panose="020B0503020204020204" charset="-122"/>
                          <a:cs typeface="微软雅黑" panose="020B0503020204020204" charset="-122"/>
                        </a:rPr>
                        <a:t>含有17</a:t>
                      </a:r>
                      <a:r>
                        <a:rPr lang="en-US" sz="2000" b="0">
                          <a:latin typeface="微软雅黑" panose="020B0503020204020204" charset="-122"/>
                          <a:ea typeface="微软雅黑" panose="020B0503020204020204" charset="-122"/>
                          <a:cs typeface="微软雅黑" panose="020B0503020204020204" charset="-122"/>
                        </a:rPr>
                        <a:t>个及以上碳原子的烃呈固态(</a:t>
                      </a:r>
                      <a:r>
                        <a:rPr lang="en-US" sz="2000" b="0">
                          <a:latin typeface="微软雅黑" panose="020B0503020204020204" charset="-122"/>
                          <a:ea typeface="微软雅黑" panose="020B0503020204020204" charset="-122"/>
                          <a:cs typeface="微软雅黑" panose="020B0503020204020204" charset="-122"/>
                        </a:rPr>
                        <a:t>适用于链状烷烃)</a:t>
                      </a:r>
                      <a:endParaRPr lang="en-US" altLang="en-US" sz="2000" b="0">
                        <a:latin typeface="微软雅黑" panose="020B0503020204020204" charset="-122"/>
                        <a:ea typeface="微软雅黑" panose="020B0503020204020204" charset="-122"/>
                        <a:cs typeface="微软雅黑" panose="020B0503020204020204" charset="-122"/>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00076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沸点</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随着碳原子数的增多</a:t>
                      </a:r>
                      <a:r>
                        <a:rPr lang="en-US" sz="2000" b="0">
                          <a:latin typeface="微软雅黑" panose="020B0503020204020204" charset="-122"/>
                          <a:ea typeface="微软雅黑" panose="020B0503020204020204" charset="-122"/>
                          <a:cs typeface="微软雅黑" panose="020B0503020204020204" charset="-122"/>
                        </a:rPr>
                        <a:t>,沸点逐渐升高</a:t>
                      </a:r>
                      <a:r>
                        <a:rPr lang="en-US" sz="2000" b="0">
                          <a:latin typeface="微软雅黑" panose="020B0503020204020204" charset="-122"/>
                          <a:ea typeface="微软雅黑" panose="020B0503020204020204" charset="-122"/>
                          <a:cs typeface="微软雅黑" panose="020B0503020204020204" charset="-122"/>
                        </a:rPr>
                        <a:t>;同分异构体之间</a:t>
                      </a:r>
                      <a:r>
                        <a:rPr lang="en-US" sz="2000" b="0">
                          <a:latin typeface="微软雅黑" panose="020B0503020204020204" charset="-122"/>
                          <a:ea typeface="微软雅黑" panose="020B0503020204020204" charset="-122"/>
                          <a:cs typeface="微软雅黑" panose="020B0503020204020204" charset="-122"/>
                        </a:rPr>
                        <a:t>,支链越多</a:t>
                      </a:r>
                      <a:r>
                        <a:rPr lang="en-US" sz="2000" b="0">
                          <a:latin typeface="微软雅黑" panose="020B0503020204020204" charset="-122"/>
                          <a:ea typeface="微软雅黑" panose="020B0503020204020204" charset="-122"/>
                          <a:cs typeface="微软雅黑" panose="020B0503020204020204" charset="-122"/>
                        </a:rPr>
                        <a:t>,沸点越低</a:t>
                      </a:r>
                      <a:endParaRPr lang="en-US" altLang="en-US" sz="2000" b="0">
                        <a:latin typeface="微软雅黑" panose="020B0503020204020204" charset="-122"/>
                        <a:ea typeface="微软雅黑" panose="020B0503020204020204" charset="-122"/>
                        <a:cs typeface="微软雅黑" panose="020B0503020204020204" charset="-122"/>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75005">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密度</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随着碳原子数的增多</a:t>
                      </a:r>
                      <a:r>
                        <a:rPr lang="en-US" sz="2000" b="0">
                          <a:latin typeface="微软雅黑" panose="020B0503020204020204" charset="-122"/>
                          <a:ea typeface="微软雅黑" panose="020B0503020204020204" charset="-122"/>
                          <a:cs typeface="微软雅黑" panose="020B0503020204020204" charset="-122"/>
                        </a:rPr>
                        <a:t>,密度逐渐增大</a:t>
                      </a:r>
                      <a:r>
                        <a:rPr lang="en-US" sz="2000" b="0">
                          <a:latin typeface="微软雅黑" panose="020B0503020204020204" charset="-122"/>
                          <a:ea typeface="微软雅黑" panose="020B0503020204020204" charset="-122"/>
                          <a:cs typeface="微软雅黑" panose="020B0503020204020204" charset="-122"/>
                        </a:rPr>
                        <a:t>,但密度均比水小</a:t>
                      </a:r>
                      <a:endParaRPr lang="en-US" altLang="en-US" sz="2000" b="0">
                        <a:latin typeface="微软雅黑" panose="020B0503020204020204" charset="-122"/>
                        <a:ea typeface="微软雅黑" panose="020B0503020204020204" charset="-122"/>
                        <a:cs typeface="微软雅黑" panose="020B0503020204020204" charset="-122"/>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67437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溶解性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均难溶于水</a:t>
                      </a:r>
                      <a:r>
                        <a:rPr lang="en-US" sz="2000" b="0">
                          <a:latin typeface="微软雅黑" panose="020B0503020204020204" charset="-122"/>
                          <a:ea typeface="微软雅黑" panose="020B0503020204020204" charset="-122"/>
                          <a:cs typeface="微软雅黑" panose="020B0503020204020204" charset="-122"/>
                        </a:rPr>
                        <a:t>,易溶于有机溶剂</a:t>
                      </a:r>
                      <a:endParaRPr lang="en-US" altLang="en-US" sz="2000" b="0">
                        <a:latin typeface="微软雅黑" panose="020B0503020204020204" charset="-122"/>
                        <a:ea typeface="微软雅黑" panose="020B0503020204020204" charset="-122"/>
                        <a:cs typeface="微软雅黑" panose="020B0503020204020204" charset="-122"/>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47" name="文本框 146"/>
          <p:cNvSpPr txBox="1"/>
          <p:nvPr/>
        </p:nvSpPr>
        <p:spPr>
          <a:xfrm>
            <a:off x="593725" y="98742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脂肪烃的化学性质</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43585" y="138620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烷烃的卤代反应</a:t>
            </a:r>
            <a:endParaRPr lang="zh-CN" altLang="en-US" sz="2000" b="0">
              <a:latin typeface="微软雅黑" panose="020B0503020204020204" charset="-122"/>
              <a:ea typeface="微软雅黑" panose="020B0503020204020204" charset="-122"/>
              <a:cs typeface="微软雅黑" panose="020B0503020204020204" charset="-122"/>
            </a:endParaRPr>
          </a:p>
        </p:txBody>
      </p:sp>
      <p:graphicFrame>
        <p:nvGraphicFramePr>
          <p:cNvPr id="4" name="表格 3"/>
          <p:cNvGraphicFramePr/>
          <p:nvPr>
            <p:custDataLst>
              <p:tags r:id="rId1"/>
            </p:custDataLst>
          </p:nvPr>
        </p:nvGraphicFramePr>
        <p:xfrm>
          <a:off x="3113405" y="1795780"/>
          <a:ext cx="5694680" cy="2684780"/>
        </p:xfrm>
        <a:graphic>
          <a:graphicData uri="http://schemas.openxmlformats.org/drawingml/2006/table">
            <a:tbl>
              <a:tblPr/>
              <a:tblGrid>
                <a:gridCol w="1108710"/>
                <a:gridCol w="4585970"/>
              </a:tblGrid>
              <a:tr h="709930">
                <a:tc>
                  <a:txBody>
                    <a:bodyPr/>
                    <a:p>
                      <a:pPr indent="0" algn="ctr">
                        <a:buNone/>
                      </a:pPr>
                      <a:r>
                        <a:rPr lang="en-US" sz="2000" b="0">
                          <a:latin typeface="微软雅黑" panose="020B0503020204020204" charset="-122"/>
                          <a:ea typeface="微软雅黑" panose="020B0503020204020204" charset="-122"/>
                          <a:cs typeface="Calibri" panose="020F0502020204030204" charset="0"/>
                        </a:rPr>
                        <a:t>反应条件</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2000" b="0">
                          <a:latin typeface="微软雅黑" panose="020B0503020204020204" charset="-122"/>
                          <a:ea typeface="微软雅黑" panose="020B0503020204020204" charset="-122"/>
                          <a:cs typeface="Calibri" panose="020F0502020204030204" charset="0"/>
                        </a:rPr>
                        <a:t>气态烷烃与气态卤素单质在</a:t>
                      </a:r>
                      <a:r>
                        <a:rPr lang="en-US" sz="2000" b="0" u="wavy">
                          <a:latin typeface="微软雅黑" panose="020B0503020204020204" charset="-122"/>
                          <a:ea typeface="微软雅黑" panose="020B0503020204020204" charset="-122"/>
                          <a:cs typeface="Calibri" panose="020F0502020204030204" charset="0"/>
                        </a:rPr>
                        <a:t>光照</a:t>
                      </a:r>
                      <a:r>
                        <a:rPr lang="en-US" sz="2000" b="0">
                          <a:latin typeface="微软雅黑" panose="020B0503020204020204" charset="-122"/>
                          <a:ea typeface="微软雅黑" panose="020B0503020204020204" charset="-122"/>
                          <a:cs typeface="Calibri" panose="020F0502020204030204" charset="0"/>
                        </a:rPr>
                        <a:t>下反应</a:t>
                      </a:r>
                      <a:endParaRPr lang="en-US" altLang="en-US" sz="2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09930">
                <a:tc>
                  <a:txBody>
                    <a:bodyPr/>
                    <a:p>
                      <a:pPr indent="0" algn="ctr">
                        <a:buNone/>
                      </a:pPr>
                      <a:r>
                        <a:rPr lang="en-US" sz="2000" b="0">
                          <a:latin typeface="微软雅黑" panose="020B0503020204020204" charset="-122"/>
                          <a:ea typeface="微软雅黑" panose="020B0503020204020204" charset="-122"/>
                          <a:cs typeface="Calibri" panose="020F0502020204030204" charset="0"/>
                        </a:rPr>
                        <a:t>产物组成</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2000" b="0">
                          <a:latin typeface="微软雅黑" panose="020B0503020204020204" charset="-122"/>
                          <a:ea typeface="微软雅黑" panose="020B0503020204020204" charset="-122"/>
                          <a:cs typeface="微软雅黑" panose="020B0503020204020204" charset="-122"/>
                        </a:rPr>
                        <a:t>多种卤代烃混合物+HX</a:t>
                      </a:r>
                      <a:endParaRPr lang="en-US" altLang="en-US" sz="20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264920">
                <a:tc>
                  <a:txBody>
                    <a:bodyPr/>
                    <a:p>
                      <a:pPr indent="0" algn="ctr">
                        <a:buNone/>
                      </a:pPr>
                      <a:r>
                        <a:rPr lang="en-US" sz="2000" b="0">
                          <a:latin typeface="微软雅黑" panose="020B0503020204020204" charset="-122"/>
                          <a:ea typeface="微软雅黑" panose="020B0503020204020204" charset="-122"/>
                          <a:cs typeface="Calibri" panose="020F0502020204030204" charset="0"/>
                        </a:rPr>
                        <a:t>定量关系</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2000" b="0">
                          <a:latin typeface="微软雅黑" panose="020B0503020204020204" charset="-122"/>
                          <a:ea typeface="微软雅黑" panose="020B0503020204020204" charset="-122"/>
                          <a:cs typeface="微软雅黑" panose="020B0503020204020204" charset="-122"/>
                        </a:rPr>
                        <a:t>~Cl</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~HCl</a:t>
                      </a:r>
                      <a:r>
                        <a:rPr lang="en-US" sz="2000" b="0">
                          <a:latin typeface="微软雅黑" panose="020B0503020204020204" charset="-122"/>
                          <a:ea typeface="微软雅黑" panose="020B0503020204020204" charset="-122"/>
                          <a:cs typeface="微软雅黑" panose="020B0503020204020204" charset="-122"/>
                        </a:rPr>
                        <a:t>,即取代</a:t>
                      </a:r>
                      <a:r>
                        <a:rPr lang="en-US" sz="2000" b="0">
                          <a:latin typeface="微软雅黑" panose="020B0503020204020204" charset="-122"/>
                          <a:ea typeface="微软雅黑" panose="020B0503020204020204" charset="-122"/>
                          <a:cs typeface="微软雅黑" panose="020B0503020204020204" charset="-122"/>
                        </a:rPr>
                        <a:t>1 mol氢原子</a:t>
                      </a:r>
                      <a:r>
                        <a:rPr lang="en-US" sz="2000" b="0">
                          <a:latin typeface="微软雅黑" panose="020B0503020204020204" charset="-122"/>
                          <a:ea typeface="微软雅黑" panose="020B0503020204020204" charset="-122"/>
                          <a:cs typeface="微软雅黑" panose="020B0503020204020204" charset="-122"/>
                        </a:rPr>
                        <a:t>,消耗</a:t>
                      </a:r>
                      <a:r>
                        <a:rPr lang="en-US" sz="2000" b="0" u="wavy">
                          <a:latin typeface="微软雅黑" panose="020B0503020204020204" charset="-122"/>
                          <a:ea typeface="微软雅黑" panose="020B0503020204020204" charset="-122"/>
                          <a:cs typeface="微软雅黑" panose="020B0503020204020204" charset="-122"/>
                        </a:rPr>
                        <a:t>1 mol</a:t>
                      </a:r>
                      <a:r>
                        <a:rPr lang="en-US" sz="2000" b="0">
                          <a:latin typeface="微软雅黑" panose="020B0503020204020204" charset="-122"/>
                          <a:ea typeface="微软雅黑" panose="020B0503020204020204" charset="-122"/>
                          <a:cs typeface="微软雅黑" panose="020B0503020204020204" charset="-122"/>
                        </a:rPr>
                        <a:t>Cl</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生成1 mol HCl</a:t>
                      </a:r>
                      <a:endParaRPr lang="en-US" altLang="en-US" sz="20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5" name="图片 4"/>
          <p:cNvPicPr/>
          <p:nvPr/>
        </p:nvPicPr>
        <p:blipFill>
          <a:blip r:embed="rId2"/>
          <a:stretch>
            <a:fillRect/>
          </a:stretch>
        </p:blipFill>
        <p:spPr>
          <a:xfrm>
            <a:off x="5101272" y="3282950"/>
            <a:ext cx="487680" cy="342900"/>
          </a:xfrm>
          <a:prstGeom prst="rect">
            <a:avLst/>
          </a:prstGeom>
          <a:noFill/>
          <a:ln w="9525">
            <a:noFill/>
          </a:ln>
        </p:spPr>
      </p:pic>
      <p:sp>
        <p:nvSpPr>
          <p:cNvPr id="6" name="文本框 5"/>
          <p:cNvSpPr txBox="1"/>
          <p:nvPr/>
        </p:nvSpPr>
        <p:spPr>
          <a:xfrm>
            <a:off x="743585" y="477075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烯烃、炔烃的加成、加聚反应</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218" name="image206.jpeg"/>
          <p:cNvPicPr>
            <a:picLocks noChangeAspect="1"/>
          </p:cNvPicPr>
          <p:nvPr>
            <p:custDataLst>
              <p:tags r:id="rId3"/>
            </p:custDataLst>
          </p:nvPr>
        </p:nvPicPr>
        <p:blipFill>
          <a:blip r:embed="rId4"/>
          <a:stretch>
            <a:fillRect/>
          </a:stretch>
        </p:blipFill>
        <p:spPr>
          <a:xfrm>
            <a:off x="3799205" y="5169535"/>
            <a:ext cx="4323715" cy="1045845"/>
          </a:xfrm>
          <a:prstGeom prst="rect">
            <a:avLst/>
          </a:prstGeom>
        </p:spPr>
      </p:pic>
      <p:sp>
        <p:nvSpPr>
          <p:cNvPr id="7" name="文本框 6"/>
          <p:cNvSpPr txBox="1"/>
          <p:nvPr/>
        </p:nvSpPr>
        <p:spPr>
          <a:xfrm>
            <a:off x="2579370" y="5459730"/>
            <a:ext cx="5080000" cy="368300"/>
          </a:xfrm>
          <a:prstGeom prst="rect">
            <a:avLst/>
          </a:prstGeom>
          <a:noFill/>
          <a:ln w="9525">
            <a:noFill/>
          </a:ln>
        </p:spPr>
        <p:txBody>
          <a:bodyPr>
            <a:spAutoFit/>
          </a:bodyPr>
          <a:p>
            <a:pPr indent="0"/>
            <a:r>
              <a:rPr lang="zh-CN" b="0">
                <a:solidFill>
                  <a:srgbClr val="FF0000"/>
                </a:solidFill>
                <a:highlight>
                  <a:srgbClr val="FFFF00"/>
                </a:highlight>
                <a:cs typeface="方正书宋_GBK" charset="0"/>
              </a:rPr>
              <a:t>注意</a:t>
            </a:r>
            <a:r>
              <a:rPr lang="en-US" b="0">
                <a:solidFill>
                  <a:srgbClr val="FF0000"/>
                </a:solidFill>
                <a:highlight>
                  <a:srgbClr val="FFFF00"/>
                </a:highlight>
                <a:latin typeface="方正书宋_GBK" charset="0"/>
                <a:ea typeface="宋体" panose="02010600030101010101" pitchFamily="2" charset="-122"/>
                <a:cs typeface="Times New Roman" panose="02020603050405020304" charset="0"/>
              </a:rPr>
              <a:t>:</a:t>
            </a:r>
            <a:endParaRPr lang="en-US" altLang="en-US" b="0">
              <a:solidFill>
                <a:srgbClr val="FF0000"/>
              </a:solidFill>
              <a:highlight>
                <a:srgbClr val="FFFF00"/>
              </a:highlight>
              <a:latin typeface="方正书宋_GBK"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47" name="文本框 146"/>
          <p:cNvSpPr txBox="1"/>
          <p:nvPr/>
        </p:nvSpPr>
        <p:spPr>
          <a:xfrm>
            <a:off x="636270" y="123380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脂肪烃的氧化反应</a:t>
            </a:r>
            <a:endParaRPr lang="zh-CN" altLang="en-US" sz="2000" b="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2160905" y="2054860"/>
          <a:ext cx="7988935" cy="3187700"/>
        </p:xfrm>
        <a:graphic>
          <a:graphicData uri="http://schemas.openxmlformats.org/drawingml/2006/table">
            <a:tbl>
              <a:tblPr/>
              <a:tblGrid>
                <a:gridCol w="1868805"/>
                <a:gridCol w="1245870"/>
                <a:gridCol w="2024380"/>
                <a:gridCol w="2849880"/>
              </a:tblGrid>
              <a:tr h="486410">
                <a:tc>
                  <a:txBody>
                    <a:bodyPr/>
                    <a:p>
                      <a:pPr indent="0" fontAlgn="auto">
                        <a:lnSpc>
                          <a:spcPct val="150000"/>
                        </a:lnSpc>
                        <a:buNone/>
                      </a:pPr>
                      <a:endParaRPr lang="en-US" altLang="en-US" sz="2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烷烃</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烯烃</a:t>
                      </a:r>
                      <a:endParaRPr lang="en-US" altLang="en-US" sz="2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炔烃</a:t>
                      </a:r>
                      <a:endParaRPr lang="en-US" altLang="en-US" sz="2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350645">
                <a:tc>
                  <a:txBody>
                    <a:bodyPr/>
                    <a:p>
                      <a:pPr indent="0" fontAlgn="auto">
                        <a:lnSpc>
                          <a:spcPct val="150000"/>
                        </a:lnSpc>
                        <a:buNone/>
                      </a:pPr>
                      <a:r>
                        <a:rPr lang="en-US" sz="2000" b="0">
                          <a:latin typeface="微软雅黑" panose="020B0503020204020204" charset="-122"/>
                          <a:ea typeface="微软雅黑" panose="020B0503020204020204" charset="-122"/>
                          <a:cs typeface="Calibri" panose="020F0502020204030204" charset="0"/>
                        </a:rPr>
                        <a:t>燃烧现象</a:t>
                      </a:r>
                      <a:endParaRPr lang="en-US" altLang="en-US" sz="2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火焰较明亮　</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Calibri" panose="020F0502020204030204" charset="0"/>
                        </a:rPr>
                        <a:t>火焰明亮且伴有黑烟</a:t>
                      </a:r>
                      <a:endParaRPr lang="en-US" altLang="en-US" sz="2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Calibri" panose="020F0502020204030204" charset="0"/>
                        </a:rPr>
                        <a:t>火焰很明亮且伴有浓黑烟</a:t>
                      </a:r>
                      <a:endParaRPr lang="en-US" altLang="en-US" sz="2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350645">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通入酸性KMnO</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溶液</a:t>
                      </a:r>
                      <a:endParaRPr lang="en-US" altLang="en-US" sz="20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不褪色</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褪色</a:t>
                      </a:r>
                      <a:endParaRPr lang="en-US" altLang="en-US" sz="2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褪色</a:t>
                      </a:r>
                      <a:endParaRPr lang="en-US" altLang="en-US" sz="2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47" name="文本框 146"/>
          <p:cNvSpPr txBox="1"/>
          <p:nvPr/>
        </p:nvSpPr>
        <p:spPr>
          <a:xfrm>
            <a:off x="755015" y="90170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乙烯、乙炔的实验室制法</a:t>
            </a:r>
            <a:endParaRPr lang="zh-CN" altLang="en-US" sz="2000" b="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1593850" y="1386205"/>
          <a:ext cx="9544685" cy="4723765"/>
        </p:xfrm>
        <a:graphic>
          <a:graphicData uri="http://schemas.openxmlformats.org/drawingml/2006/table">
            <a:tbl>
              <a:tblPr/>
              <a:tblGrid>
                <a:gridCol w="929640"/>
                <a:gridCol w="4094480"/>
                <a:gridCol w="4520565"/>
              </a:tblGrid>
              <a:tr h="486410">
                <a:tc>
                  <a:txBody>
                    <a:bodyPr/>
                    <a:p>
                      <a:pPr indent="0" algn="ctr" fontAlgn="auto">
                        <a:lnSpc>
                          <a:spcPct val="150000"/>
                        </a:lnSpc>
                        <a:buNone/>
                      </a:pP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乙烯</a:t>
                      </a:r>
                      <a:endParaRPr lang="en-US" altLang="en-US" sz="2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乙炔</a:t>
                      </a:r>
                      <a:endParaRPr lang="en-US" altLang="en-US" sz="2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2705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原理</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NEU-BZ" charset="0"/>
                        </a:rPr>
                        <a:t>CH</a:t>
                      </a:r>
                      <a:r>
                        <a:rPr lang="en-US" sz="2000" b="0" baseline="-25000">
                          <a:latin typeface="微软雅黑" panose="020B0503020204020204" charset="-122"/>
                          <a:ea typeface="微软雅黑" panose="020B0503020204020204" charset="-122"/>
                          <a:cs typeface="NEU-BZ" charset="0"/>
                        </a:rPr>
                        <a:t>3</a:t>
                      </a:r>
                      <a:r>
                        <a:rPr lang="en-US" sz="2000" b="0">
                          <a:latin typeface="微软雅黑" panose="020B0503020204020204" charset="-122"/>
                          <a:ea typeface="微软雅黑" panose="020B0503020204020204" charset="-122"/>
                          <a:cs typeface="NEU-BZ" charset="0"/>
                        </a:rPr>
                        <a:t>CH</a:t>
                      </a:r>
                      <a:r>
                        <a:rPr lang="en-US" sz="2000" b="0" baseline="-25000">
                          <a:latin typeface="微软雅黑" panose="020B0503020204020204" charset="-122"/>
                          <a:ea typeface="微软雅黑" panose="020B0503020204020204" charset="-122"/>
                          <a:cs typeface="NEU-BZ" charset="0"/>
                        </a:rPr>
                        <a:t>2</a:t>
                      </a:r>
                      <a:r>
                        <a:rPr lang="en-US" sz="2000" b="0">
                          <a:latin typeface="微软雅黑" panose="020B0503020204020204" charset="-122"/>
                          <a:ea typeface="微软雅黑" panose="020B0503020204020204" charset="-122"/>
                          <a:cs typeface="NEU-BZ" charset="0"/>
                        </a:rPr>
                        <a:t>OH                +H</a:t>
                      </a:r>
                      <a:r>
                        <a:rPr lang="en-US" sz="2000" b="0" baseline="-25000">
                          <a:latin typeface="微软雅黑" panose="020B0503020204020204" charset="-122"/>
                          <a:ea typeface="微软雅黑" panose="020B0503020204020204" charset="-122"/>
                          <a:cs typeface="NEU-BZ" charset="0"/>
                        </a:rPr>
                        <a:t>2</a:t>
                      </a:r>
                      <a:r>
                        <a:rPr lang="en-US" sz="2000" b="0">
                          <a:latin typeface="微软雅黑" panose="020B0503020204020204" charset="-122"/>
                          <a:ea typeface="微软雅黑" panose="020B0503020204020204" charset="-122"/>
                          <a:cs typeface="NEU-BZ" charset="0"/>
                        </a:rPr>
                        <a:t>O</a:t>
                      </a:r>
                      <a:endParaRPr lang="en-US" altLang="en-US" sz="2000" b="0">
                        <a:latin typeface="微软雅黑" panose="020B0503020204020204" charset="-122"/>
                        <a:ea typeface="微软雅黑" panose="020B0503020204020204" charset="-122"/>
                        <a:cs typeface="NEU-BZ"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NEU-BZ" charset="0"/>
                        </a:rPr>
                        <a:t>CaC</a:t>
                      </a:r>
                      <a:r>
                        <a:rPr lang="en-US" sz="2000" b="0" baseline="-25000">
                          <a:latin typeface="微软雅黑" panose="020B0503020204020204" charset="-122"/>
                          <a:ea typeface="微软雅黑" panose="020B0503020204020204" charset="-122"/>
                          <a:cs typeface="NEU-BZ" charset="0"/>
                        </a:rPr>
                        <a:t>2</a:t>
                      </a:r>
                      <a:r>
                        <a:rPr lang="en-US" sz="2000" b="0">
                          <a:latin typeface="微软雅黑" panose="020B0503020204020204" charset="-122"/>
                          <a:ea typeface="微软雅黑" panose="020B0503020204020204" charset="-122"/>
                          <a:cs typeface="NEU-BZ" charset="0"/>
                        </a:rPr>
                        <a:t>+2H</a:t>
                      </a:r>
                      <a:r>
                        <a:rPr lang="en-US" sz="2000" b="0" baseline="-25000">
                          <a:latin typeface="微软雅黑" panose="020B0503020204020204" charset="-122"/>
                          <a:ea typeface="微软雅黑" panose="020B0503020204020204" charset="-122"/>
                          <a:cs typeface="NEU-BZ" charset="0"/>
                        </a:rPr>
                        <a:t>2</a:t>
                      </a:r>
                      <a:r>
                        <a:rPr lang="en-US" sz="2000" b="0">
                          <a:latin typeface="微软雅黑" panose="020B0503020204020204" charset="-122"/>
                          <a:ea typeface="微软雅黑" panose="020B0503020204020204" charset="-122"/>
                          <a:cs typeface="NEU-BZ" charset="0"/>
                        </a:rPr>
                        <a:t>O        Ca</a:t>
                      </a:r>
                      <a:r>
                        <a:rPr lang="en-US" sz="2000" b="0">
                          <a:latin typeface="微软雅黑" panose="020B0503020204020204" charset="-122"/>
                          <a:ea typeface="微软雅黑" panose="020B0503020204020204" charset="-122"/>
                          <a:cs typeface="方正书宋_GBK" charset="0"/>
                        </a:rPr>
                        <a:t>(</a:t>
                      </a:r>
                      <a:r>
                        <a:rPr lang="en-US" sz="2000" b="0">
                          <a:latin typeface="微软雅黑" panose="020B0503020204020204" charset="-122"/>
                          <a:ea typeface="微软雅黑" panose="020B0503020204020204" charset="-122"/>
                          <a:cs typeface="NEU-BZ" charset="0"/>
                        </a:rPr>
                        <a:t>OH</a:t>
                      </a:r>
                      <a:r>
                        <a:rPr lang="en-US" sz="2000" b="0">
                          <a:latin typeface="微软雅黑" panose="020B0503020204020204" charset="-122"/>
                          <a:ea typeface="微软雅黑" panose="020B0503020204020204" charset="-122"/>
                          <a:cs typeface="方正书宋_GBK" charset="0"/>
                        </a:rPr>
                        <a:t>)</a:t>
                      </a:r>
                      <a:r>
                        <a:rPr lang="en-US" sz="2000" b="0" baseline="-25000">
                          <a:latin typeface="微软雅黑" panose="020B0503020204020204" charset="-122"/>
                          <a:ea typeface="微软雅黑" panose="020B0503020204020204" charset="-122"/>
                          <a:cs typeface="NEU-BZ" charset="0"/>
                        </a:rPr>
                        <a:t>2</a:t>
                      </a:r>
                      <a:r>
                        <a:rPr lang="en-US" sz="2000" b="0">
                          <a:latin typeface="微软雅黑" panose="020B0503020204020204" charset="-122"/>
                          <a:ea typeface="微软雅黑" panose="020B0503020204020204" charset="-122"/>
                          <a:cs typeface="NEU-BZ" charset="0"/>
                        </a:rPr>
                        <a:t>+</a:t>
                      </a:r>
                      <a:endParaRPr lang="en-US" altLang="en-US" sz="2000" b="0">
                        <a:latin typeface="微软雅黑" panose="020B0503020204020204" charset="-122"/>
                        <a:ea typeface="微软雅黑" panose="020B0503020204020204" charset="-122"/>
                        <a:cs typeface="NEU-BZ"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911225">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反应装置</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 </a:t>
                      </a:r>
                      <a:endParaRPr lang="en-US" altLang="en-US" sz="2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 </a:t>
                      </a:r>
                      <a:endParaRPr lang="en-US" altLang="en-US" sz="2000" b="0">
                        <a:latin typeface="微软雅黑" panose="020B0503020204020204" charset="-122"/>
                        <a:ea typeface="微软雅黑" panose="020B0503020204020204" charset="-122"/>
                        <a:cs typeface="Calibri" panose="020F0502020204030204" charset="0"/>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04267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实验注意事项</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①应使温度</a:t>
                      </a:r>
                      <a:r>
                        <a:rPr lang="en-US" sz="2000" b="0" u="wavy">
                          <a:latin typeface="微软雅黑" panose="020B0503020204020204" charset="-122"/>
                          <a:ea typeface="微软雅黑" panose="020B0503020204020204" charset="-122"/>
                          <a:cs typeface="微软雅黑" panose="020B0503020204020204" charset="-122"/>
                        </a:rPr>
                        <a:t>迅速升至</a:t>
                      </a:r>
                      <a:r>
                        <a:rPr lang="en-US" sz="2000" b="0">
                          <a:latin typeface="微软雅黑" panose="020B0503020204020204" charset="-122"/>
                          <a:ea typeface="微软雅黑" panose="020B0503020204020204" charset="-122"/>
                          <a:cs typeface="微软雅黑" panose="020B0503020204020204" charset="-122"/>
                        </a:rPr>
                        <a:t>170 ℃</a:t>
                      </a:r>
                      <a:r>
                        <a:rPr lang="en-US" sz="2000" b="0">
                          <a:latin typeface="微软雅黑" panose="020B0503020204020204" charset="-122"/>
                          <a:ea typeface="微软雅黑" panose="020B0503020204020204" charset="-122"/>
                          <a:cs typeface="微软雅黑" panose="020B0503020204020204" charset="-122"/>
                        </a:rPr>
                        <a:t>;②</a:t>
                      </a:r>
                      <a:r>
                        <a:rPr lang="en-US" sz="2000" b="0">
                          <a:latin typeface="微软雅黑" panose="020B0503020204020204" charset="-122"/>
                          <a:ea typeface="微软雅黑" panose="020B0503020204020204" charset="-122"/>
                          <a:cs typeface="微软雅黑" panose="020B0503020204020204" charset="-122"/>
                        </a:rPr>
                        <a:t>浓硫酸的作用:</a:t>
                      </a:r>
                      <a:r>
                        <a:rPr lang="en-US" sz="2000" b="0" u="wavy">
                          <a:latin typeface="微软雅黑" panose="020B0503020204020204" charset="-122"/>
                          <a:ea typeface="微软雅黑" panose="020B0503020204020204" charset="-122"/>
                          <a:cs typeface="微软雅黑" panose="020B0503020204020204" charset="-122"/>
                        </a:rPr>
                        <a:t>催化剂和脱水剂</a:t>
                      </a:r>
                      <a:endParaRPr lang="en-US" altLang="en-US" sz="20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为了得到比较平缓的乙炔气流</a:t>
                      </a:r>
                      <a:r>
                        <a:rPr lang="en-US" sz="2000" b="0">
                          <a:latin typeface="微软雅黑" panose="020B0503020204020204" charset="-122"/>
                          <a:ea typeface="微软雅黑" panose="020B0503020204020204" charset="-122"/>
                          <a:cs typeface="微软雅黑" panose="020B0503020204020204" charset="-122"/>
                        </a:rPr>
                        <a:t>,可用</a:t>
                      </a:r>
                      <a:r>
                        <a:rPr lang="en-US" sz="2000" b="0" u="wavy">
                          <a:latin typeface="微软雅黑" panose="020B0503020204020204" charset="-122"/>
                          <a:ea typeface="微软雅黑" panose="020B0503020204020204" charset="-122"/>
                          <a:cs typeface="微软雅黑" panose="020B0503020204020204" charset="-122"/>
                        </a:rPr>
                        <a:t>饱和食盐水</a:t>
                      </a:r>
                      <a:r>
                        <a:rPr lang="en-US" sz="2000" b="0">
                          <a:latin typeface="微软雅黑" panose="020B0503020204020204" charset="-122"/>
                          <a:ea typeface="微软雅黑" panose="020B0503020204020204" charset="-122"/>
                          <a:cs typeface="微软雅黑" panose="020B0503020204020204" charset="-122"/>
                        </a:rPr>
                        <a:t>代替水</a:t>
                      </a:r>
                      <a:endParaRPr lang="en-US" altLang="en-US" sz="20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724025">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净化</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乙醇会被炭化,</a:t>
                      </a:r>
                      <a:r>
                        <a:rPr lang="en-US" sz="2000" b="0">
                          <a:latin typeface="微软雅黑" panose="020B0503020204020204" charset="-122"/>
                          <a:ea typeface="微软雅黑" panose="020B0503020204020204" charset="-122"/>
                          <a:cs typeface="微软雅黑" panose="020B0503020204020204" charset="-122"/>
                        </a:rPr>
                        <a:t>且碳与浓硫酸反应,</a:t>
                      </a:r>
                      <a:r>
                        <a:rPr lang="en-US" sz="2000" b="0" u="wavy">
                          <a:latin typeface="微软雅黑" panose="020B0503020204020204" charset="-122"/>
                          <a:ea typeface="微软雅黑" panose="020B0503020204020204" charset="-122"/>
                          <a:cs typeface="微软雅黑" panose="020B0503020204020204" charset="-122"/>
                        </a:rPr>
                        <a:t>则乙烯中会混有CO</a:t>
                      </a:r>
                      <a:r>
                        <a:rPr lang="en-US" sz="2000" b="0" u="wavy" baseline="-25000">
                          <a:latin typeface="微软雅黑" panose="020B0503020204020204" charset="-122"/>
                          <a:ea typeface="微软雅黑" panose="020B0503020204020204" charset="-122"/>
                          <a:cs typeface="微软雅黑" panose="020B0503020204020204" charset="-122"/>
                        </a:rPr>
                        <a:t>2</a:t>
                      </a:r>
                      <a:r>
                        <a:rPr lang="en-US" sz="2000" b="0" u="wavy">
                          <a:latin typeface="微软雅黑" panose="020B0503020204020204" charset="-122"/>
                          <a:ea typeface="微软雅黑" panose="020B0503020204020204" charset="-122"/>
                          <a:cs typeface="微软雅黑" panose="020B0503020204020204" charset="-122"/>
                        </a:rPr>
                        <a:t>、SO</a:t>
                      </a:r>
                      <a:r>
                        <a:rPr lang="en-US" sz="2000" b="0" u="wavy" baseline="-25000">
                          <a:latin typeface="微软雅黑" panose="020B0503020204020204" charset="-122"/>
                          <a:ea typeface="微软雅黑" panose="020B0503020204020204" charset="-122"/>
                          <a:cs typeface="微软雅黑" panose="020B0503020204020204" charset="-122"/>
                        </a:rPr>
                        <a:t>2</a:t>
                      </a:r>
                      <a:r>
                        <a:rPr lang="en-US" sz="2000" b="0" u="wavy">
                          <a:latin typeface="微软雅黑" panose="020B0503020204020204" charset="-122"/>
                          <a:ea typeface="微软雅黑" panose="020B0503020204020204" charset="-122"/>
                          <a:cs typeface="微软雅黑" panose="020B0503020204020204" charset="-122"/>
                        </a:rPr>
                        <a:t>等杂质</a:t>
                      </a:r>
                      <a:r>
                        <a:rPr lang="en-US" sz="2000" b="0" u="wavy">
                          <a:latin typeface="微软雅黑" panose="020B0503020204020204" charset="-122"/>
                          <a:ea typeface="微软雅黑" panose="020B0503020204020204" charset="-122"/>
                          <a:cs typeface="微软雅黑" panose="020B0503020204020204" charset="-122"/>
                        </a:rPr>
                        <a:t>,可用盛有</a:t>
                      </a:r>
                      <a:r>
                        <a:rPr lang="en-US" sz="2000" b="0" u="wavy">
                          <a:latin typeface="微软雅黑" panose="020B0503020204020204" charset="-122"/>
                          <a:ea typeface="微软雅黑" panose="020B0503020204020204" charset="-122"/>
                          <a:cs typeface="微软雅黑" panose="020B0503020204020204" charset="-122"/>
                        </a:rPr>
                        <a:t>NaOH溶液的洗气瓶将其除去</a:t>
                      </a:r>
                      <a:endParaRPr lang="en-US" altLang="en-US" sz="20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微软雅黑" panose="020B0503020204020204" charset="-122"/>
                        </a:rPr>
                        <a:t>电石中含有磷和硫元素</a:t>
                      </a:r>
                      <a:r>
                        <a:rPr lang="en-US" sz="2000" b="0">
                          <a:latin typeface="微软雅黑" panose="020B0503020204020204" charset="-122"/>
                          <a:ea typeface="微软雅黑" panose="020B0503020204020204" charset="-122"/>
                          <a:cs typeface="微软雅黑" panose="020B0503020204020204" charset="-122"/>
                        </a:rPr>
                        <a:t>,与水反应会生成</a:t>
                      </a:r>
                      <a:r>
                        <a:rPr lang="en-US" sz="2000" b="0" u="wavy">
                          <a:latin typeface="微软雅黑" panose="020B0503020204020204" charset="-122"/>
                          <a:ea typeface="微软雅黑" panose="020B0503020204020204" charset="-122"/>
                          <a:cs typeface="微软雅黑" panose="020B0503020204020204" charset="-122"/>
                        </a:rPr>
                        <a:t>PH</a:t>
                      </a:r>
                      <a:r>
                        <a:rPr lang="en-US" sz="2000" b="0" u="wavy" baseline="-25000">
                          <a:latin typeface="微软雅黑" panose="020B0503020204020204" charset="-122"/>
                          <a:ea typeface="微软雅黑" panose="020B0503020204020204" charset="-122"/>
                          <a:cs typeface="微软雅黑" panose="020B0503020204020204" charset="-122"/>
                        </a:rPr>
                        <a:t>3</a:t>
                      </a:r>
                      <a:r>
                        <a:rPr lang="en-US" sz="2000" b="0" u="wavy">
                          <a:latin typeface="微软雅黑" panose="020B0503020204020204" charset="-122"/>
                          <a:ea typeface="微软雅黑" panose="020B0503020204020204" charset="-122"/>
                          <a:cs typeface="微软雅黑" panose="020B0503020204020204" charset="-122"/>
                        </a:rPr>
                        <a:t>和H</a:t>
                      </a:r>
                      <a:r>
                        <a:rPr lang="en-US" sz="2000" b="0" u="wavy" baseline="-25000">
                          <a:latin typeface="微软雅黑" panose="020B0503020204020204" charset="-122"/>
                          <a:ea typeface="微软雅黑" panose="020B0503020204020204" charset="-122"/>
                          <a:cs typeface="微软雅黑" panose="020B0503020204020204" charset="-122"/>
                        </a:rPr>
                        <a:t>2</a:t>
                      </a:r>
                      <a:r>
                        <a:rPr lang="en-US" sz="2000" b="0" u="wavy">
                          <a:latin typeface="微软雅黑" panose="020B0503020204020204" charset="-122"/>
                          <a:ea typeface="微软雅黑" panose="020B0503020204020204" charset="-122"/>
                          <a:cs typeface="微软雅黑" panose="020B0503020204020204" charset="-122"/>
                        </a:rPr>
                        <a:t>S</a:t>
                      </a:r>
                      <a:r>
                        <a:rPr lang="en-US" sz="2000" b="0" u="wavy">
                          <a:latin typeface="微软雅黑" panose="020B0503020204020204" charset="-122"/>
                          <a:ea typeface="微软雅黑" panose="020B0503020204020204" charset="-122"/>
                          <a:cs typeface="微软雅黑" panose="020B0503020204020204" charset="-122"/>
                        </a:rPr>
                        <a:t>等杂质,</a:t>
                      </a:r>
                      <a:r>
                        <a:rPr lang="en-US" sz="2000" b="0" u="wavy">
                          <a:latin typeface="微软雅黑" panose="020B0503020204020204" charset="-122"/>
                          <a:ea typeface="微软雅黑" panose="020B0503020204020204" charset="-122"/>
                          <a:cs typeface="微软雅黑" panose="020B0503020204020204" charset="-122"/>
                        </a:rPr>
                        <a:t>可用CuSO</a:t>
                      </a:r>
                      <a:r>
                        <a:rPr lang="en-US" sz="2000" b="0" u="wavy" baseline="-25000">
                          <a:latin typeface="微软雅黑" panose="020B0503020204020204" charset="-122"/>
                          <a:ea typeface="微软雅黑" panose="020B0503020204020204" charset="-122"/>
                          <a:cs typeface="微软雅黑" panose="020B0503020204020204" charset="-122"/>
                        </a:rPr>
                        <a:t>4</a:t>
                      </a:r>
                      <a:r>
                        <a:rPr lang="en-US" sz="2000" b="0" u="wavy">
                          <a:latin typeface="微软雅黑" panose="020B0503020204020204" charset="-122"/>
                          <a:ea typeface="微软雅黑" panose="020B0503020204020204" charset="-122"/>
                          <a:cs typeface="微软雅黑" panose="020B0503020204020204" charset="-122"/>
                        </a:rPr>
                        <a:t>溶液将其除去</a:t>
                      </a:r>
                      <a:endParaRPr lang="en-US" altLang="en-US" sz="2000" b="0">
                        <a:latin typeface="微软雅黑" panose="020B0503020204020204" charset="-122"/>
                        <a:ea typeface="微软雅黑" panose="020B0503020204020204" charset="-122"/>
                        <a:cs typeface="微软雅黑" panose="020B0503020204020204" charset="-122"/>
                      </a:endParaRPr>
                    </a:p>
                  </a:txBody>
                  <a:tcPr marL="26669" marR="26669"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5" name="图片 4"/>
          <p:cNvPicPr/>
          <p:nvPr/>
        </p:nvPicPr>
        <p:blipFill>
          <a:blip r:embed="rId2"/>
          <a:stretch>
            <a:fillRect/>
          </a:stretch>
        </p:blipFill>
        <p:spPr>
          <a:xfrm>
            <a:off x="3903980" y="1922780"/>
            <a:ext cx="412115" cy="398780"/>
          </a:xfrm>
          <a:prstGeom prst="rect">
            <a:avLst/>
          </a:prstGeom>
          <a:noFill/>
          <a:ln w="9525">
            <a:noFill/>
          </a:ln>
        </p:spPr>
      </p:pic>
      <p:pic>
        <p:nvPicPr>
          <p:cNvPr id="8" name="图片 7"/>
          <p:cNvPicPr/>
          <p:nvPr/>
        </p:nvPicPr>
        <p:blipFill>
          <a:blip r:embed="rId3"/>
          <a:stretch>
            <a:fillRect/>
          </a:stretch>
        </p:blipFill>
        <p:spPr>
          <a:xfrm>
            <a:off x="3625850" y="2453640"/>
            <a:ext cx="1221740" cy="834390"/>
          </a:xfrm>
          <a:prstGeom prst="rect">
            <a:avLst/>
          </a:prstGeom>
          <a:noFill/>
          <a:ln w="9525">
            <a:noFill/>
          </a:ln>
        </p:spPr>
      </p:pic>
      <p:pic>
        <p:nvPicPr>
          <p:cNvPr id="9" name="图片 8"/>
          <p:cNvPicPr/>
          <p:nvPr/>
        </p:nvPicPr>
        <p:blipFill>
          <a:blip r:embed="rId4"/>
          <a:stretch>
            <a:fillRect/>
          </a:stretch>
        </p:blipFill>
        <p:spPr>
          <a:xfrm>
            <a:off x="7695565" y="2453640"/>
            <a:ext cx="1470025" cy="833755"/>
          </a:xfrm>
          <a:prstGeom prst="rect">
            <a:avLst/>
          </a:prstGeom>
          <a:noFill/>
          <a:ln w="9525">
            <a:noFill/>
          </a:ln>
        </p:spPr>
      </p:pic>
      <p:pic>
        <p:nvPicPr>
          <p:cNvPr id="953" name="image941.jpeg" descr="source:si_idm1042986160;FounderCES"/>
          <p:cNvPicPr>
            <a:picLocks noChangeAspect="1"/>
          </p:cNvPicPr>
          <p:nvPr>
            <p:custDataLst>
              <p:tags r:id="rId5"/>
            </p:custDataLst>
          </p:nvPr>
        </p:nvPicPr>
        <p:blipFill>
          <a:blip r:embed="rId6"/>
          <a:srcRect l="8382" t="159"/>
          <a:stretch>
            <a:fillRect/>
          </a:stretch>
        </p:blipFill>
        <p:spPr>
          <a:xfrm>
            <a:off x="4316095" y="1922145"/>
            <a:ext cx="791210" cy="465455"/>
          </a:xfrm>
          <a:prstGeom prst="rect">
            <a:avLst/>
          </a:prstGeom>
        </p:spPr>
      </p:pic>
      <p:pic>
        <p:nvPicPr>
          <p:cNvPr id="954" name="image942.jpeg" descr="source:si_idm1042953136;FounderCES"/>
          <p:cNvPicPr>
            <a:picLocks noChangeAspect="1"/>
          </p:cNvPicPr>
          <p:nvPr>
            <p:custDataLst>
              <p:tags r:id="rId7"/>
            </p:custDataLst>
          </p:nvPr>
        </p:nvPicPr>
        <p:blipFill>
          <a:blip r:embed="rId8"/>
          <a:stretch>
            <a:fillRect/>
          </a:stretch>
        </p:blipFill>
        <p:spPr>
          <a:xfrm>
            <a:off x="8052435" y="1939925"/>
            <a:ext cx="626110" cy="447675"/>
          </a:xfrm>
          <a:prstGeom prst="rect">
            <a:avLst/>
          </a:prstGeom>
        </p:spPr>
      </p:pic>
      <p:pic>
        <p:nvPicPr>
          <p:cNvPr id="955" name="image943.jpeg" descr="source:si_idm1042921264;FounderCES"/>
          <p:cNvPicPr>
            <a:picLocks noChangeAspect="1"/>
          </p:cNvPicPr>
          <p:nvPr>
            <p:custDataLst>
              <p:tags r:id="rId9"/>
            </p:custDataLst>
          </p:nvPr>
        </p:nvPicPr>
        <p:blipFill>
          <a:blip r:embed="rId10"/>
          <a:srcRect l="10893" t="1141" r="10341" b="26362"/>
          <a:stretch>
            <a:fillRect/>
          </a:stretch>
        </p:blipFill>
        <p:spPr>
          <a:xfrm>
            <a:off x="9899650" y="1958340"/>
            <a:ext cx="1238885" cy="3632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77875" y="1054100"/>
            <a:ext cx="8562975" cy="1014730"/>
          </a:xfrm>
          <a:prstGeom prst="rect">
            <a:avLst/>
          </a:prstGeom>
          <a:noFill/>
        </p:spPr>
        <p:txBody>
          <a:bodyPr wrap="square" rtlCol="0">
            <a:spAutoFit/>
          </a:bodyPr>
          <a:p>
            <a:pPr indent="0" fontAlgn="auto">
              <a:lnSpc>
                <a:spcPct val="150000"/>
              </a:lnSpc>
            </a:pPr>
            <a:r>
              <a:rPr lang="zh-CN" altLang="en-US" sz="2000">
                <a:latin typeface="微软雅黑" panose="020B0503020204020204" charset="-122"/>
                <a:ea typeface="微软雅黑" panose="020B0503020204020204" charset="-122"/>
                <a:cs typeface="微软雅黑" panose="020B0503020204020204" charset="-122"/>
              </a:rPr>
              <a:t>(3)根据官能团分类</a:t>
            </a:r>
            <a:endParaRPr lang="zh-CN" altLang="en-US" sz="20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zh-CN" altLang="en-US" sz="2000">
                <a:latin typeface="微软雅黑" panose="020B0503020204020204" charset="-122"/>
                <a:ea typeface="微软雅黑" panose="020B0503020204020204" charset="-122"/>
                <a:cs typeface="微软雅黑" panose="020B0503020204020204" charset="-122"/>
              </a:rPr>
              <a:t>有机物的主要类别、官能团和代表物</a:t>
            </a:r>
            <a:endParaRPr lang="zh-CN" altLang="en-US" sz="2000">
              <a:latin typeface="微软雅黑" panose="020B0503020204020204" charset="-122"/>
              <a:ea typeface="微软雅黑" panose="020B0503020204020204" charset="-122"/>
              <a:cs typeface="微软雅黑" panose="020B0503020204020204" charset="-122"/>
            </a:endParaRPr>
          </a:p>
        </p:txBody>
      </p:sp>
      <p:graphicFrame>
        <p:nvGraphicFramePr>
          <p:cNvPr id="18" name="表格 17"/>
          <p:cNvGraphicFramePr/>
          <p:nvPr>
            <p:custDataLst>
              <p:tags r:id="rId1"/>
            </p:custDataLst>
          </p:nvPr>
        </p:nvGraphicFramePr>
        <p:xfrm>
          <a:off x="1118235" y="2083435"/>
          <a:ext cx="9062085" cy="4112895"/>
        </p:xfrm>
        <a:graphic>
          <a:graphicData uri="http://schemas.openxmlformats.org/drawingml/2006/table">
            <a:tbl>
              <a:tblPr/>
              <a:tblGrid>
                <a:gridCol w="3785235"/>
                <a:gridCol w="2501265"/>
                <a:gridCol w="2775585"/>
              </a:tblGrid>
              <a:tr h="885190">
                <a:tc>
                  <a:txBody>
                    <a:bodyPr/>
                    <a:p>
                      <a:pPr indent="0" algn="ctr">
                        <a:buNone/>
                      </a:pPr>
                      <a:r>
                        <a:rPr lang="en-US" sz="2000" b="0">
                          <a:latin typeface="微软雅黑" panose="020B0503020204020204" charset="-122"/>
                          <a:ea typeface="微软雅黑" panose="020B0503020204020204" charset="-122"/>
                          <a:cs typeface="Calibri" panose="020F0502020204030204" charset="0"/>
                        </a:rPr>
                        <a:t>类别</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a:solidFill>
                        <a:schemeClr val="tx1"/>
                      </a:solidFill>
                      <a:prstDash val="sysDot"/>
                    </a:lnL>
                    <a:lnR w="12700">
                      <a:solidFill>
                        <a:schemeClr val="tx1"/>
                      </a:solidFill>
                      <a:prstDash val="sysDot"/>
                    </a:lnR>
                    <a:lnT w="12700">
                      <a:solidFill>
                        <a:schemeClr val="tx1"/>
                      </a:solidFill>
                      <a:prstDash val="sysDot"/>
                    </a:lnT>
                    <a:lnB w="12700">
                      <a:solidFill>
                        <a:schemeClr val="tx1"/>
                      </a:solidFill>
                      <a:prstDash val="sysDot"/>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官能团</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a:solidFill>
                        <a:schemeClr val="tx1"/>
                      </a:solidFill>
                      <a:prstDash val="sysDot"/>
                    </a:lnL>
                    <a:lnR w="12700">
                      <a:solidFill>
                        <a:schemeClr val="tx1"/>
                      </a:solidFill>
                      <a:prstDash val="sysDot"/>
                    </a:lnR>
                    <a:lnT w="12700">
                      <a:solidFill>
                        <a:schemeClr val="tx1"/>
                      </a:solidFill>
                      <a:prstDash val="sysDot"/>
                    </a:lnT>
                    <a:lnB w="12700">
                      <a:solidFill>
                        <a:schemeClr val="tx1"/>
                      </a:solidFill>
                      <a:prstDash val="sysDot"/>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 代表物[</a:t>
                      </a:r>
                      <a:r>
                        <a:rPr lang="en-US" sz="2000" b="0">
                          <a:latin typeface="微软雅黑" panose="020B0503020204020204" charset="-122"/>
                          <a:ea typeface="微软雅黑" panose="020B0503020204020204" charset="-122"/>
                          <a:cs typeface="微软雅黑" panose="020B0503020204020204" charset="-122"/>
                        </a:rPr>
                        <a:t>名称(结构简式)]</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a:solidFill>
                        <a:schemeClr val="tx1"/>
                      </a:solidFill>
                      <a:prstDash val="sysDot"/>
                    </a:lnL>
                    <a:lnR w="12700">
                      <a:solidFill>
                        <a:schemeClr val="tx1"/>
                      </a:solidFill>
                      <a:prstDash val="sysDot"/>
                    </a:lnR>
                    <a:lnT w="12700">
                      <a:solidFill>
                        <a:schemeClr val="tx1"/>
                      </a:solidFill>
                      <a:prstDash val="sysDot"/>
                    </a:lnT>
                    <a:lnB w="12700">
                      <a:solidFill>
                        <a:schemeClr val="tx1"/>
                      </a:solidFill>
                      <a:prstDash val="sysDot"/>
                    </a:lnB>
                    <a:lnTlToBr>
                      <a:noFill/>
                    </a:lnTlToBr>
                    <a:lnBlToTr>
                      <a:noFill/>
                    </a:lnBlToTr>
                    <a:noFill/>
                  </a:tcPr>
                </a:tc>
              </a:tr>
              <a:tr h="462915">
                <a:tc>
                  <a:txBody>
                    <a:bodyPr/>
                    <a:p>
                      <a:pPr indent="0" algn="ctr">
                        <a:buNone/>
                      </a:pPr>
                      <a:r>
                        <a:rPr lang="en-US" sz="2000" b="0">
                          <a:latin typeface="微软雅黑" panose="020B0503020204020204" charset="-122"/>
                          <a:ea typeface="微软雅黑" panose="020B0503020204020204" charset="-122"/>
                          <a:cs typeface="Calibri" panose="020F0502020204030204" charset="0"/>
                        </a:rPr>
                        <a:t>烷烃</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a:solidFill>
                        <a:schemeClr val="tx1"/>
                      </a:solidFill>
                      <a:prstDash val="sysDot"/>
                    </a:lnL>
                    <a:lnR w="12700">
                      <a:solidFill>
                        <a:schemeClr val="tx1"/>
                      </a:solidFill>
                      <a:prstDash val="sysDot"/>
                    </a:lnR>
                    <a:lnT w="12700">
                      <a:solidFill>
                        <a:schemeClr val="tx1"/>
                      </a:solidFill>
                      <a:prstDash val="sysDot"/>
                    </a:lnT>
                    <a:lnB w="12700">
                      <a:solidFill>
                        <a:schemeClr val="tx1"/>
                      </a:solidFill>
                      <a:prstDash val="sysDot"/>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方正书宋_GBK" charset="0"/>
                        </a:rPr>
                        <a:t>—</a:t>
                      </a:r>
                      <a:endParaRPr lang="en-US" altLang="en-US" sz="2000" b="0">
                        <a:latin typeface="微软雅黑" panose="020B0503020204020204" charset="-122"/>
                        <a:ea typeface="微软雅黑" panose="020B0503020204020204" charset="-122"/>
                        <a:cs typeface="方正书宋_GBK" charset="0"/>
                      </a:endParaRPr>
                    </a:p>
                  </a:txBody>
                  <a:tcPr marL="14604" marR="14604" marT="14604" marB="14604" vert="horz" anchor="ctr" anchorCtr="0">
                    <a:lnL w="12700">
                      <a:solidFill>
                        <a:schemeClr val="tx1"/>
                      </a:solidFill>
                      <a:prstDash val="sysDot"/>
                    </a:lnL>
                    <a:lnR w="12700">
                      <a:solidFill>
                        <a:schemeClr val="tx1"/>
                      </a:solidFill>
                      <a:prstDash val="sysDot"/>
                    </a:lnR>
                    <a:lnT w="12700">
                      <a:solidFill>
                        <a:schemeClr val="tx1"/>
                      </a:solidFill>
                      <a:prstDash val="sysDot"/>
                    </a:lnT>
                    <a:lnB w="12700">
                      <a:solidFill>
                        <a:schemeClr val="tx1"/>
                      </a:solidFill>
                      <a:prstDash val="sysDot"/>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甲烷(CH</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a:solidFill>
                        <a:schemeClr val="tx1"/>
                      </a:solidFill>
                      <a:prstDash val="sysDot"/>
                    </a:lnL>
                    <a:lnR w="12700">
                      <a:solidFill>
                        <a:schemeClr val="tx1"/>
                      </a:solidFill>
                      <a:prstDash val="sysDot"/>
                    </a:lnR>
                    <a:lnT w="12700">
                      <a:solidFill>
                        <a:schemeClr val="tx1"/>
                      </a:solidFill>
                      <a:prstDash val="sysDot"/>
                    </a:lnT>
                    <a:lnB w="12700">
                      <a:solidFill>
                        <a:schemeClr val="tx1"/>
                      </a:solidFill>
                      <a:prstDash val="sysDot"/>
                    </a:lnB>
                    <a:lnTlToBr>
                      <a:noFill/>
                    </a:lnTlToBr>
                    <a:lnBlToTr>
                      <a:noFill/>
                    </a:lnBlToTr>
                    <a:noFill/>
                  </a:tcPr>
                </a:tc>
              </a:tr>
              <a:tr h="768350">
                <a:tc>
                  <a:txBody>
                    <a:bodyPr/>
                    <a:p>
                      <a:pPr indent="0" algn="ctr">
                        <a:buNone/>
                      </a:pPr>
                      <a:r>
                        <a:rPr lang="en-US" sz="2000" b="0">
                          <a:latin typeface="微软雅黑" panose="020B0503020204020204" charset="-122"/>
                          <a:ea typeface="微软雅黑" panose="020B0503020204020204" charset="-122"/>
                          <a:cs typeface="Calibri" panose="020F0502020204030204" charset="0"/>
                        </a:rPr>
                        <a:t>烯烃</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a:solidFill>
                        <a:schemeClr val="tx1"/>
                      </a:solidFill>
                      <a:prstDash val="sysDot"/>
                    </a:lnL>
                    <a:lnR w="12700">
                      <a:solidFill>
                        <a:schemeClr val="tx1"/>
                      </a:solidFill>
                      <a:prstDash val="sysDot"/>
                    </a:lnR>
                    <a:lnT w="12700">
                      <a:solidFill>
                        <a:schemeClr val="tx1"/>
                      </a:solidFill>
                      <a:prstDash val="sysDot"/>
                    </a:lnT>
                    <a:lnB w="12700">
                      <a:solidFill>
                        <a:schemeClr val="tx1"/>
                      </a:solidFill>
                      <a:prstDash val="sysDot"/>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              (碳碳双键)</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a:solidFill>
                        <a:schemeClr val="tx1"/>
                      </a:solidFill>
                      <a:prstDash val="sysDot"/>
                    </a:lnL>
                    <a:lnR w="12700">
                      <a:solidFill>
                        <a:schemeClr val="tx1"/>
                      </a:solidFill>
                      <a:prstDash val="sysDot"/>
                    </a:lnR>
                    <a:lnT w="12700">
                      <a:solidFill>
                        <a:schemeClr val="tx1"/>
                      </a:solidFill>
                      <a:prstDash val="sysDot"/>
                    </a:lnT>
                    <a:lnB w="12700">
                      <a:solidFill>
                        <a:schemeClr val="tx1"/>
                      </a:solidFill>
                      <a:prstDash val="sysDot"/>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乙烯(CH</a:t>
                      </a:r>
                      <a:r>
                        <a:rPr lang="en-US" sz="2000" b="0" baseline="-25000">
                          <a:latin typeface="微软雅黑" panose="020B0503020204020204" charset="-122"/>
                          <a:ea typeface="微软雅黑" panose="020B0503020204020204" charset="-122"/>
                          <a:cs typeface="微软雅黑" panose="020B0503020204020204" charset="-122"/>
                        </a:rPr>
                        <a:t>2       </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a:solidFill>
                        <a:schemeClr val="tx1"/>
                      </a:solidFill>
                      <a:prstDash val="sysDot"/>
                    </a:lnL>
                    <a:lnR w="12700">
                      <a:solidFill>
                        <a:schemeClr val="tx1"/>
                      </a:solidFill>
                      <a:prstDash val="sysDot"/>
                    </a:lnR>
                    <a:lnT w="12700">
                      <a:solidFill>
                        <a:schemeClr val="tx1"/>
                      </a:solidFill>
                      <a:prstDash val="sysDot"/>
                    </a:lnT>
                    <a:lnB w="12700">
                      <a:solidFill>
                        <a:schemeClr val="tx1"/>
                      </a:solidFill>
                      <a:prstDash val="sysDot"/>
                    </a:lnB>
                    <a:lnTlToBr>
                      <a:noFill/>
                    </a:lnTlToBr>
                    <a:lnBlToTr>
                      <a:noFill/>
                    </a:lnBlToTr>
                    <a:noFill/>
                  </a:tcPr>
                </a:tc>
              </a:tr>
              <a:tr h="666115">
                <a:tc>
                  <a:txBody>
                    <a:bodyPr/>
                    <a:p>
                      <a:pPr indent="0" algn="ctr">
                        <a:buNone/>
                      </a:pPr>
                      <a:r>
                        <a:rPr lang="en-US" sz="2000" b="0">
                          <a:latin typeface="微软雅黑" panose="020B0503020204020204" charset="-122"/>
                          <a:ea typeface="微软雅黑" panose="020B0503020204020204" charset="-122"/>
                          <a:cs typeface="Calibri" panose="020F0502020204030204" charset="0"/>
                        </a:rPr>
                        <a:t>炔烃</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a:solidFill>
                        <a:schemeClr val="tx1"/>
                      </a:solidFill>
                      <a:prstDash val="sysDot"/>
                    </a:lnL>
                    <a:lnR w="12700">
                      <a:solidFill>
                        <a:schemeClr val="tx1"/>
                      </a:solidFill>
                      <a:prstDash val="sysDot"/>
                    </a:lnR>
                    <a:lnT w="12700">
                      <a:solidFill>
                        <a:schemeClr val="tx1"/>
                      </a:solidFill>
                      <a:prstDash val="sysDot"/>
                    </a:lnT>
                    <a:lnB w="12700">
                      <a:solidFill>
                        <a:schemeClr val="tx1"/>
                      </a:solidFill>
                      <a:prstDash val="sysDot"/>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              (碳碳三键)</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a:solidFill>
                        <a:schemeClr val="tx1"/>
                      </a:solidFill>
                      <a:prstDash val="sysDot"/>
                    </a:lnL>
                    <a:lnR w="12700">
                      <a:solidFill>
                        <a:schemeClr val="tx1"/>
                      </a:solidFill>
                      <a:prstDash val="sysDot"/>
                    </a:lnR>
                    <a:lnT w="12700">
                      <a:solidFill>
                        <a:schemeClr val="tx1"/>
                      </a:solidFill>
                      <a:prstDash val="sysDot"/>
                    </a:lnT>
                    <a:lnB w="12700">
                      <a:solidFill>
                        <a:schemeClr val="tx1"/>
                      </a:solidFill>
                      <a:prstDash val="sysDot"/>
                    </a:lnB>
                    <a:lnTlToBr>
                      <a:noFill/>
                    </a:lnTlToBr>
                    <a:lnBlToTr>
                      <a:noFill/>
                    </a:lnBlToTr>
                    <a:noFill/>
                  </a:tcPr>
                </a:tc>
                <a:tc>
                  <a:txBody>
                    <a:bodyPr/>
                    <a:p>
                      <a:pPr indent="0" algn="ctr">
                        <a:buNone/>
                      </a:pP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a:solidFill>
                        <a:schemeClr val="tx1"/>
                      </a:solidFill>
                      <a:prstDash val="sysDot"/>
                    </a:lnL>
                    <a:lnR w="12700">
                      <a:solidFill>
                        <a:schemeClr val="tx1"/>
                      </a:solidFill>
                      <a:prstDash val="sysDot"/>
                    </a:lnR>
                    <a:lnT w="12700">
                      <a:solidFill>
                        <a:schemeClr val="tx1"/>
                      </a:solidFill>
                      <a:prstDash val="sysDot"/>
                    </a:lnT>
                    <a:lnB w="12700">
                      <a:solidFill>
                        <a:schemeClr val="tx1"/>
                      </a:solidFill>
                      <a:prstDash val="sysDot"/>
                    </a:lnB>
                    <a:lnTlToBr>
                      <a:noFill/>
                    </a:lnTlToBr>
                    <a:lnBlToTr>
                      <a:noFill/>
                    </a:lnBlToTr>
                    <a:noFill/>
                  </a:tcPr>
                </a:tc>
              </a:tr>
              <a:tr h="540385">
                <a:tc>
                  <a:txBody>
                    <a:bodyPr/>
                    <a:p>
                      <a:pPr indent="0" algn="ctr">
                        <a:buNone/>
                      </a:pPr>
                      <a:r>
                        <a:rPr lang="en-US" sz="2000" b="0">
                          <a:latin typeface="微软雅黑" panose="020B0503020204020204" charset="-122"/>
                          <a:ea typeface="微软雅黑" panose="020B0503020204020204" charset="-122"/>
                          <a:cs typeface="Calibri" panose="020F0502020204030204" charset="0"/>
                        </a:rPr>
                        <a:t>芳香烃</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a:solidFill>
                        <a:schemeClr val="tx1"/>
                      </a:solidFill>
                      <a:prstDash val="sysDot"/>
                    </a:lnL>
                    <a:lnR w="12700">
                      <a:solidFill>
                        <a:schemeClr val="tx1"/>
                      </a:solidFill>
                      <a:prstDash val="sysDot"/>
                    </a:lnR>
                    <a:lnT w="12700">
                      <a:solidFill>
                        <a:schemeClr val="tx1"/>
                      </a:solidFill>
                      <a:prstDash val="sysDot"/>
                    </a:lnT>
                    <a:lnB w="12700">
                      <a:solidFill>
                        <a:schemeClr val="tx1"/>
                      </a:solidFill>
                      <a:prstDash val="sysDot"/>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方正书宋_GBK" charset="0"/>
                        </a:rPr>
                        <a:t>—</a:t>
                      </a:r>
                      <a:endParaRPr lang="en-US" altLang="en-US" sz="2000" b="0">
                        <a:latin typeface="微软雅黑" panose="020B0503020204020204" charset="-122"/>
                        <a:ea typeface="微软雅黑" panose="020B0503020204020204" charset="-122"/>
                        <a:cs typeface="方正书宋_GBK" charset="0"/>
                      </a:endParaRPr>
                    </a:p>
                  </a:txBody>
                  <a:tcPr marL="14604" marR="14604" marT="14604" marB="14604" vert="horz" anchor="ctr" anchorCtr="0">
                    <a:lnL w="12700">
                      <a:solidFill>
                        <a:schemeClr val="tx1"/>
                      </a:solidFill>
                      <a:prstDash val="sysDot"/>
                    </a:lnL>
                    <a:lnR w="12700">
                      <a:solidFill>
                        <a:schemeClr val="tx1"/>
                      </a:solidFill>
                      <a:prstDash val="sysDot"/>
                    </a:lnR>
                    <a:lnT w="12700">
                      <a:solidFill>
                        <a:schemeClr val="tx1"/>
                      </a:solidFill>
                      <a:prstDash val="sysDot"/>
                    </a:lnT>
                    <a:lnB w="12700">
                      <a:solidFill>
                        <a:schemeClr val="tx1"/>
                      </a:solidFill>
                      <a:prstDash val="sysDot"/>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苯(        )</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a:solidFill>
                        <a:schemeClr val="tx1"/>
                      </a:solidFill>
                      <a:prstDash val="sysDot"/>
                    </a:lnL>
                    <a:lnR w="12700">
                      <a:solidFill>
                        <a:schemeClr val="tx1"/>
                      </a:solidFill>
                      <a:prstDash val="sysDot"/>
                    </a:lnR>
                    <a:lnT w="12700">
                      <a:solidFill>
                        <a:schemeClr val="tx1"/>
                      </a:solidFill>
                      <a:prstDash val="sysDot"/>
                    </a:lnT>
                    <a:lnB w="12700">
                      <a:solidFill>
                        <a:schemeClr val="tx1"/>
                      </a:solidFill>
                      <a:prstDash val="sysDot"/>
                    </a:lnB>
                    <a:lnTlToBr>
                      <a:noFill/>
                    </a:lnTlToBr>
                    <a:lnBlToTr>
                      <a:noFill/>
                    </a:lnBlToTr>
                    <a:noFill/>
                  </a:tcPr>
                </a:tc>
              </a:tr>
              <a:tr h="789940">
                <a:tc>
                  <a:txBody>
                    <a:bodyPr/>
                    <a:p>
                      <a:pPr indent="0" algn="ctr">
                        <a:buNone/>
                      </a:pPr>
                      <a:r>
                        <a:rPr lang="en-US" sz="2000" b="0">
                          <a:latin typeface="微软雅黑" panose="020B0503020204020204" charset="-122"/>
                          <a:ea typeface="微软雅黑" panose="020B0503020204020204" charset="-122"/>
                          <a:cs typeface="Calibri" panose="020F0502020204030204" charset="0"/>
                        </a:rPr>
                        <a:t>卤代烃</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a:solidFill>
                        <a:schemeClr val="tx1"/>
                      </a:solidFill>
                      <a:prstDash val="sysDot"/>
                    </a:lnL>
                    <a:lnR w="12700">
                      <a:solidFill>
                        <a:schemeClr val="tx1"/>
                      </a:solidFill>
                      <a:prstDash val="sysDot"/>
                    </a:lnR>
                    <a:lnT w="12700">
                      <a:solidFill>
                        <a:schemeClr val="tx1"/>
                      </a:solidFill>
                      <a:prstDash val="sysDot"/>
                    </a:lnT>
                    <a:lnB w="12700">
                      <a:solidFill>
                        <a:schemeClr val="tx1"/>
                      </a:solidFill>
                      <a:prstDash val="sysDot"/>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                  (碳卤键)</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a:solidFill>
                        <a:schemeClr val="tx1"/>
                      </a:solidFill>
                      <a:prstDash val="sysDot"/>
                    </a:lnL>
                    <a:lnR w="12700">
                      <a:solidFill>
                        <a:schemeClr val="tx1"/>
                      </a:solidFill>
                      <a:prstDash val="sysDot"/>
                    </a:lnR>
                    <a:lnT w="12700">
                      <a:solidFill>
                        <a:schemeClr val="tx1"/>
                      </a:solidFill>
                      <a:prstDash val="sysDot"/>
                    </a:lnT>
                    <a:lnB w="12700">
                      <a:solidFill>
                        <a:schemeClr val="tx1"/>
                      </a:solidFill>
                      <a:prstDash val="sysDot"/>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溴乙烷(C</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Br)</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a:solidFill>
                        <a:schemeClr val="tx1"/>
                      </a:solidFill>
                      <a:prstDash val="sysDot"/>
                    </a:lnL>
                    <a:lnR w="12700">
                      <a:solidFill>
                        <a:schemeClr val="tx1"/>
                      </a:solidFill>
                      <a:prstDash val="sysDot"/>
                    </a:lnR>
                    <a:lnT w="12700">
                      <a:solidFill>
                        <a:schemeClr val="tx1"/>
                      </a:solidFill>
                      <a:prstDash val="sysDot"/>
                    </a:lnT>
                    <a:lnB w="12700">
                      <a:solidFill>
                        <a:schemeClr val="tx1"/>
                      </a:solidFill>
                      <a:prstDash val="sysDot"/>
                    </a:lnB>
                    <a:lnTlToBr>
                      <a:noFill/>
                    </a:lnTlToBr>
                    <a:lnBlToTr>
                      <a:noFill/>
                    </a:lnBlToTr>
                    <a:noFill/>
                  </a:tcPr>
                </a:tc>
              </a:tr>
            </a:tbl>
          </a:graphicData>
        </a:graphic>
      </p:graphicFrame>
      <p:pic>
        <p:nvPicPr>
          <p:cNvPr id="932" name="image920.jpeg" descr="source:si_idm623872704;FounderCES"/>
          <p:cNvPicPr>
            <a:picLocks noChangeAspect="1"/>
          </p:cNvPicPr>
          <p:nvPr>
            <p:custDataLst>
              <p:tags r:id="rId2"/>
            </p:custDataLst>
          </p:nvPr>
        </p:nvPicPr>
        <p:blipFill>
          <a:blip r:embed="rId3"/>
          <a:stretch>
            <a:fillRect/>
          </a:stretch>
        </p:blipFill>
        <p:spPr>
          <a:xfrm>
            <a:off x="5034915" y="3529330"/>
            <a:ext cx="925830" cy="619125"/>
          </a:xfrm>
          <a:prstGeom prst="rect">
            <a:avLst/>
          </a:prstGeom>
        </p:spPr>
      </p:pic>
      <p:pic>
        <p:nvPicPr>
          <p:cNvPr id="934" name="image922.jpeg" descr="source:si_idm623809088;FounderCES"/>
          <p:cNvPicPr>
            <a:picLocks noChangeAspect="1"/>
          </p:cNvPicPr>
          <p:nvPr>
            <p:custDataLst>
              <p:tags r:id="rId4"/>
            </p:custDataLst>
          </p:nvPr>
        </p:nvPicPr>
        <p:blipFill>
          <a:blip r:embed="rId5"/>
          <a:stretch>
            <a:fillRect/>
          </a:stretch>
        </p:blipFill>
        <p:spPr>
          <a:xfrm>
            <a:off x="4975225" y="4292600"/>
            <a:ext cx="1033780" cy="518795"/>
          </a:xfrm>
          <a:prstGeom prst="rect">
            <a:avLst/>
          </a:prstGeom>
        </p:spPr>
      </p:pic>
      <p:pic>
        <p:nvPicPr>
          <p:cNvPr id="937" name="image925.jpeg" descr="source:si_idm762319904;FounderCES"/>
          <p:cNvPicPr>
            <a:picLocks noChangeAspect="1"/>
          </p:cNvPicPr>
          <p:nvPr>
            <p:custDataLst>
              <p:tags r:id="rId6"/>
            </p:custDataLst>
          </p:nvPr>
        </p:nvPicPr>
        <p:blipFill>
          <a:blip r:embed="rId7"/>
          <a:stretch>
            <a:fillRect/>
          </a:stretch>
        </p:blipFill>
        <p:spPr>
          <a:xfrm>
            <a:off x="5034915" y="5499735"/>
            <a:ext cx="1228725" cy="660400"/>
          </a:xfrm>
          <a:prstGeom prst="rect">
            <a:avLst/>
          </a:prstGeom>
        </p:spPr>
      </p:pic>
      <p:pic>
        <p:nvPicPr>
          <p:cNvPr id="933" name="image921.jpeg" descr="source:si_idm623839040;FounderCES"/>
          <p:cNvPicPr>
            <a:picLocks noChangeAspect="1"/>
          </p:cNvPicPr>
          <p:nvPr>
            <p:custDataLst>
              <p:tags r:id="rId8"/>
            </p:custDataLst>
          </p:nvPr>
        </p:nvPicPr>
        <p:blipFill>
          <a:blip r:embed="rId9"/>
          <a:stretch>
            <a:fillRect/>
          </a:stretch>
        </p:blipFill>
        <p:spPr>
          <a:xfrm>
            <a:off x="8874125" y="3589655"/>
            <a:ext cx="313055" cy="457200"/>
          </a:xfrm>
          <a:prstGeom prst="rect">
            <a:avLst/>
          </a:prstGeom>
        </p:spPr>
      </p:pic>
      <p:pic>
        <p:nvPicPr>
          <p:cNvPr id="935" name="image923.jpeg" descr="source:si_idm623775808;FounderCES"/>
          <p:cNvPicPr>
            <a:picLocks noChangeAspect="1"/>
          </p:cNvPicPr>
          <p:nvPr>
            <p:custDataLst>
              <p:tags r:id="rId10"/>
            </p:custDataLst>
          </p:nvPr>
        </p:nvPicPr>
        <p:blipFill>
          <a:blip r:embed="rId11"/>
          <a:stretch>
            <a:fillRect/>
          </a:stretch>
        </p:blipFill>
        <p:spPr>
          <a:xfrm>
            <a:off x="8319770" y="4304665"/>
            <a:ext cx="1226820" cy="410210"/>
          </a:xfrm>
          <a:prstGeom prst="rect">
            <a:avLst/>
          </a:prstGeom>
        </p:spPr>
      </p:pic>
      <p:sp>
        <p:nvSpPr>
          <p:cNvPr id="25" name="文本框 24"/>
          <p:cNvSpPr txBox="1"/>
          <p:nvPr/>
        </p:nvSpPr>
        <p:spPr>
          <a:xfrm>
            <a:off x="7650480" y="4292600"/>
            <a:ext cx="943610" cy="398780"/>
          </a:xfrm>
          <a:prstGeom prst="rect">
            <a:avLst/>
          </a:prstGeom>
          <a:noFill/>
        </p:spPr>
        <p:txBody>
          <a:bodyPr wrap="square" rtlCol="0">
            <a:spAutoFit/>
          </a:bodyPr>
          <a:p>
            <a:r>
              <a:rPr lang="en-US" sz="2000">
                <a:latin typeface="微软雅黑" panose="020B0503020204020204" charset="-122"/>
                <a:ea typeface="微软雅黑" panose="020B0503020204020204" charset="-122"/>
                <a:cs typeface="微软雅黑" panose="020B0503020204020204" charset="-122"/>
                <a:sym typeface="+mn-ea"/>
              </a:rPr>
              <a:t> 乙炔(</a:t>
            </a:r>
            <a:endParaRPr lang="zh-CN" altLang="en-US" sz="2000"/>
          </a:p>
        </p:txBody>
      </p:sp>
      <p:pic>
        <p:nvPicPr>
          <p:cNvPr id="936" name="image924.jpeg" descr="source:si_idm623734080;FounderCES"/>
          <p:cNvPicPr>
            <a:picLocks noChangeAspect="1"/>
          </p:cNvPicPr>
          <p:nvPr>
            <p:custDataLst>
              <p:tags r:id="rId12"/>
            </p:custDataLst>
          </p:nvPr>
        </p:nvPicPr>
        <p:blipFill>
          <a:blip r:embed="rId13"/>
          <a:stretch>
            <a:fillRect/>
          </a:stretch>
        </p:blipFill>
        <p:spPr>
          <a:xfrm>
            <a:off x="8606155" y="4923155"/>
            <a:ext cx="602615" cy="360680"/>
          </a:xfrm>
          <a:prstGeom prst="rect">
            <a:avLst/>
          </a:prstGeom>
        </p:spPr>
      </p:pic>
      <p:sp>
        <p:nvSpPr>
          <p:cNvPr id="26" name="文本框 25"/>
          <p:cNvSpPr txBox="1"/>
          <p:nvPr/>
        </p:nvSpPr>
        <p:spPr>
          <a:xfrm>
            <a:off x="499110" y="197485"/>
            <a:ext cx="6096000" cy="645160"/>
          </a:xfrm>
          <a:prstGeom prst="rect">
            <a:avLst/>
          </a:prstGeom>
          <a:noFill/>
        </p:spPr>
        <p:txBody>
          <a:bodyPr wrap="square" rtlCol="0" anchor="t">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47" name="文本框 146"/>
          <p:cNvSpPr txBox="1"/>
          <p:nvPr/>
        </p:nvSpPr>
        <p:spPr>
          <a:xfrm>
            <a:off x="808355" y="987425"/>
            <a:ext cx="5080000" cy="398780"/>
          </a:xfrm>
          <a:prstGeom prst="rect">
            <a:avLst/>
          </a:prstGeom>
          <a:noFill/>
          <a:ln w="9525">
            <a:noFill/>
          </a:ln>
        </p:spPr>
        <p:txBody>
          <a:bodyPr>
            <a:spAutoFit/>
          </a:bodyPr>
          <a:p>
            <a:pPr indent="0"/>
            <a:r>
              <a:rPr lang="zh-CN" sz="2000" b="0">
                <a:solidFill>
                  <a:srgbClr val="FF0000"/>
                </a:solidFill>
                <a:highlight>
                  <a:srgbClr val="FFFF00"/>
                </a:highlight>
                <a:latin typeface="微软雅黑" panose="020B0503020204020204" charset="-122"/>
                <a:ea typeface="微软雅黑" panose="020B0503020204020204" charset="-122"/>
                <a:cs typeface="方正兰亭中黑_GBK" charset="0"/>
              </a:rPr>
              <a:t>关键点拨</a:t>
            </a:r>
            <a:endParaRPr lang="zh-CN" altLang="en-US" sz="2000" b="0">
              <a:solidFill>
                <a:srgbClr val="FF0000"/>
              </a:solidFill>
              <a:highlight>
                <a:srgbClr val="FFFF00"/>
              </a:highlight>
              <a:latin typeface="微软雅黑" panose="020B0503020204020204" charset="-122"/>
              <a:ea typeface="微软雅黑" panose="020B0503020204020204" charset="-122"/>
              <a:cs typeface="方正兰亭中黑_GBK" charset="0"/>
            </a:endParaRPr>
          </a:p>
        </p:txBody>
      </p:sp>
      <p:sp>
        <p:nvSpPr>
          <p:cNvPr id="3" name="文本框 2"/>
          <p:cNvSpPr txBox="1"/>
          <p:nvPr/>
        </p:nvSpPr>
        <p:spPr>
          <a:xfrm>
            <a:off x="1978025" y="858520"/>
            <a:ext cx="9876790" cy="553085"/>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制乙烯时温度要迅速升至</a:t>
            </a:r>
            <a:r>
              <a:rPr lang="en-US" sz="2000" b="0">
                <a:latin typeface="微软雅黑" panose="020B0503020204020204" charset="-122"/>
                <a:ea typeface="微软雅黑" panose="020B0503020204020204" charset="-122"/>
                <a:cs typeface="微软雅黑" panose="020B0503020204020204" charset="-122"/>
              </a:rPr>
              <a:t>170 ℃,</a:t>
            </a:r>
            <a:r>
              <a:rPr lang="zh-CN" sz="2000" b="0">
                <a:latin typeface="微软雅黑" panose="020B0503020204020204" charset="-122"/>
                <a:ea typeface="微软雅黑" panose="020B0503020204020204" charset="-122"/>
                <a:cs typeface="微软雅黑" panose="020B0503020204020204" charset="-122"/>
              </a:rPr>
              <a:t>因为</a:t>
            </a:r>
            <a:r>
              <a:rPr lang="en-US" sz="2000" b="0">
                <a:latin typeface="微软雅黑" panose="020B0503020204020204" charset="-122"/>
                <a:ea typeface="微软雅黑" panose="020B0503020204020204" charset="-122"/>
                <a:cs typeface="微软雅黑" panose="020B0503020204020204" charset="-122"/>
              </a:rPr>
              <a:t>140 ℃</a:t>
            </a:r>
            <a:r>
              <a:rPr lang="zh-CN" sz="2000" b="0">
                <a:latin typeface="微软雅黑" panose="020B0503020204020204" charset="-122"/>
                <a:ea typeface="微软雅黑" panose="020B0503020204020204" charset="-122"/>
                <a:cs typeface="微软雅黑" panose="020B0503020204020204" charset="-122"/>
              </a:rPr>
              <a:t>时发生副反应</a:t>
            </a:r>
            <a:r>
              <a:rPr lang="en-US" sz="2000" b="0">
                <a:latin typeface="微软雅黑" panose="020B0503020204020204" charset="-122"/>
                <a:ea typeface="微软雅黑" panose="020B0503020204020204" charset="-122"/>
                <a:cs typeface="微软雅黑" panose="020B0503020204020204" charset="-122"/>
              </a:rPr>
              <a:t>:2CH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OH</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10027285" y="886460"/>
            <a:ext cx="920115" cy="525145"/>
          </a:xfrm>
          <a:prstGeom prst="rect">
            <a:avLst/>
          </a:prstGeom>
          <a:noFill/>
          <a:ln w="9525">
            <a:noFill/>
          </a:ln>
        </p:spPr>
      </p:pic>
      <p:sp>
        <p:nvSpPr>
          <p:cNvPr id="148" name="文本框 147"/>
          <p:cNvSpPr txBox="1"/>
          <p:nvPr/>
        </p:nvSpPr>
        <p:spPr>
          <a:xfrm>
            <a:off x="1978025" y="141160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593725" y="183578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5.</a:t>
            </a:r>
            <a:r>
              <a:rPr lang="zh-CN" sz="2000" b="0">
                <a:latin typeface="微软雅黑" panose="020B0503020204020204" charset="-122"/>
                <a:ea typeface="微软雅黑" panose="020B0503020204020204" charset="-122"/>
                <a:cs typeface="微软雅黑" panose="020B0503020204020204" charset="-122"/>
              </a:rPr>
              <a:t>苯的结构与性质</a:t>
            </a:r>
            <a:endParaRPr lang="zh-CN" altLang="en-US" sz="2000" b="0">
              <a:latin typeface="微软雅黑" panose="020B0503020204020204" charset="-122"/>
              <a:ea typeface="微软雅黑" panose="020B0503020204020204" charset="-122"/>
              <a:cs typeface="微软雅黑" panose="020B0503020204020204" charset="-122"/>
            </a:endParaRPr>
          </a:p>
        </p:txBody>
      </p:sp>
      <p:graphicFrame>
        <p:nvGraphicFramePr>
          <p:cNvPr id="6" name="表格 5"/>
          <p:cNvGraphicFramePr/>
          <p:nvPr>
            <p:custDataLst>
              <p:tags r:id="rId2"/>
            </p:custDataLst>
          </p:nvPr>
        </p:nvGraphicFramePr>
        <p:xfrm>
          <a:off x="1978025" y="2259965"/>
          <a:ext cx="8936355" cy="4142740"/>
        </p:xfrm>
        <a:graphic>
          <a:graphicData uri="http://schemas.openxmlformats.org/drawingml/2006/table">
            <a:tbl>
              <a:tblPr/>
              <a:tblGrid>
                <a:gridCol w="1567180"/>
                <a:gridCol w="7369175"/>
              </a:tblGrid>
              <a:tr h="396875">
                <a:tc>
                  <a:txBody>
                    <a:bodyPr/>
                    <a:p>
                      <a:pPr indent="0" algn="ctr" fontAlgn="auto">
                        <a:lnSpc>
                          <a:spcPts val="2400"/>
                        </a:lnSpc>
                        <a:buNone/>
                      </a:pP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ts val="2400"/>
                        </a:lnSpc>
                        <a:buNone/>
                      </a:pPr>
                      <a:r>
                        <a:rPr lang="en-US" sz="1800" b="0">
                          <a:latin typeface="微软雅黑" panose="020B0503020204020204" charset="-122"/>
                          <a:ea typeface="微软雅黑" panose="020B0503020204020204" charset="-122"/>
                          <a:cs typeface="Calibri" panose="020F0502020204030204" charset="0"/>
                        </a:rPr>
                        <a:t>苯</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86080">
                <a:tc>
                  <a:txBody>
                    <a:bodyPr/>
                    <a:p>
                      <a:pPr indent="0" algn="ctr" fontAlgn="auto">
                        <a:lnSpc>
                          <a:spcPts val="2400"/>
                        </a:lnSpc>
                        <a:buNone/>
                      </a:pPr>
                      <a:r>
                        <a:rPr lang="en-US" sz="1800" b="0">
                          <a:latin typeface="微软雅黑" panose="020B0503020204020204" charset="-122"/>
                          <a:ea typeface="微软雅黑" panose="020B0503020204020204" charset="-122"/>
                          <a:cs typeface="Calibri" panose="020F0502020204030204" charset="0"/>
                        </a:rPr>
                        <a:t>结构简式</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ts val="2400"/>
                        </a:lnSpc>
                        <a:buNone/>
                      </a:pPr>
                      <a:r>
                        <a:rPr lang="en-US" sz="1800" b="0">
                          <a:latin typeface="微软雅黑" panose="020B0503020204020204" charset="-122"/>
                          <a:ea typeface="微软雅黑" panose="020B0503020204020204" charset="-122"/>
                          <a:cs typeface="Calibri" panose="020F0502020204030204" charset="0"/>
                        </a:rPr>
                        <a:t>或</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475105">
                <a:tc>
                  <a:txBody>
                    <a:bodyPr/>
                    <a:p>
                      <a:pPr indent="0" algn="ctr" fontAlgn="auto">
                        <a:lnSpc>
                          <a:spcPts val="2400"/>
                        </a:lnSpc>
                        <a:buNone/>
                      </a:pPr>
                      <a:r>
                        <a:rPr lang="en-US" sz="1800" b="0">
                          <a:latin typeface="微软雅黑" panose="020B0503020204020204" charset="-122"/>
                          <a:ea typeface="微软雅黑" panose="020B0503020204020204" charset="-122"/>
                          <a:cs typeface="Calibri" panose="020F0502020204030204" charset="0"/>
                        </a:rPr>
                        <a:t>结构特点</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ts val="2400"/>
                        </a:lnSpc>
                        <a:buNone/>
                      </a:pPr>
                      <a:r>
                        <a:rPr lang="en-US" sz="1800" b="0">
                          <a:latin typeface="微软雅黑" panose="020B0503020204020204" charset="-122"/>
                          <a:ea typeface="微软雅黑" panose="020B0503020204020204" charset="-122"/>
                          <a:cs typeface="微软雅黑" panose="020B0503020204020204" charset="-122"/>
                        </a:rPr>
                        <a:t>苯分子中的6个碳原子均采取sp</a:t>
                      </a:r>
                      <a:r>
                        <a:rPr lang="en-US" sz="1800" b="0" baseline="30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杂化,分别与氢原子及相邻碳原子以σ键相结合,键角均为120°,苯环中每个碳碳键的键长相等,介于碳碳单键和碳碳双键的键长之间。每个碳原子余下的p轨道垂直于碳、氢原子构成的平面,相互平行重叠形成大π键</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86080">
                <a:tc>
                  <a:txBody>
                    <a:bodyPr/>
                    <a:p>
                      <a:pPr indent="0" algn="ctr" fontAlgn="auto">
                        <a:lnSpc>
                          <a:spcPts val="2400"/>
                        </a:lnSpc>
                        <a:buNone/>
                      </a:pPr>
                      <a:r>
                        <a:rPr lang="en-US" sz="1800" b="0">
                          <a:latin typeface="微软雅黑" panose="020B0503020204020204" charset="-122"/>
                          <a:ea typeface="微软雅黑" panose="020B0503020204020204" charset="-122"/>
                          <a:cs typeface="Calibri" panose="020F0502020204030204" charset="0"/>
                        </a:rPr>
                        <a:t>分子构型</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ts val="2400"/>
                        </a:lnSpc>
                        <a:buNone/>
                      </a:pPr>
                      <a:r>
                        <a:rPr lang="en-US" sz="1800" b="0">
                          <a:latin typeface="微软雅黑" panose="020B0503020204020204" charset="-122"/>
                          <a:ea typeface="微软雅黑" panose="020B0503020204020204" charset="-122"/>
                          <a:cs typeface="Calibri" panose="020F0502020204030204" charset="0"/>
                        </a:rPr>
                        <a:t>平面正六边形</a:t>
                      </a:r>
                      <a:endParaRPr lang="en-US" altLang="en-US" sz="18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86715">
                <a:tc>
                  <a:txBody>
                    <a:bodyPr/>
                    <a:p>
                      <a:pPr indent="0" algn="ctr" fontAlgn="auto">
                        <a:lnSpc>
                          <a:spcPts val="2400"/>
                        </a:lnSpc>
                        <a:buNone/>
                      </a:pPr>
                      <a:r>
                        <a:rPr lang="en-US" sz="1800" b="0">
                          <a:latin typeface="微软雅黑" panose="020B0503020204020204" charset="-122"/>
                          <a:ea typeface="微软雅黑" panose="020B0503020204020204" charset="-122"/>
                          <a:cs typeface="Calibri" panose="020F0502020204030204" charset="0"/>
                        </a:rPr>
                        <a:t>物理性质</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ts val="2400"/>
                        </a:lnSpc>
                        <a:buNone/>
                      </a:pPr>
                      <a:r>
                        <a:rPr lang="en-US" sz="1800" b="0">
                          <a:latin typeface="微软雅黑" panose="020B0503020204020204" charset="-122"/>
                          <a:ea typeface="微软雅黑" panose="020B0503020204020204" charset="-122"/>
                          <a:cs typeface="微软雅黑" panose="020B0503020204020204" charset="-122"/>
                        </a:rPr>
                        <a:t>无色,有特殊气味的透明液体,易挥发,密度比水小,不溶于水</a:t>
                      </a:r>
                      <a:endParaRPr lang="en-US" altLang="en-US" sz="1800" b="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111885">
                <a:tc>
                  <a:txBody>
                    <a:bodyPr/>
                    <a:p>
                      <a:pPr indent="0" algn="ctr" fontAlgn="auto">
                        <a:lnSpc>
                          <a:spcPts val="2400"/>
                        </a:lnSpc>
                        <a:buNone/>
                      </a:pPr>
                      <a:r>
                        <a:rPr lang="en-US" sz="1800" b="0">
                          <a:latin typeface="微软雅黑" panose="020B0503020204020204" charset="-122"/>
                          <a:ea typeface="微软雅黑" panose="020B0503020204020204" charset="-122"/>
                          <a:cs typeface="Calibri" panose="020F0502020204030204" charset="0"/>
                        </a:rPr>
                        <a:t>化学性质</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fontAlgn="auto">
                        <a:lnSpc>
                          <a:spcPts val="2400"/>
                        </a:lnSpc>
                        <a:buNone/>
                      </a:pPr>
                      <a:r>
                        <a:rPr lang="en-US" sz="1800" b="0">
                          <a:latin typeface="微软雅黑" panose="020B0503020204020204" charset="-122"/>
                          <a:ea typeface="微软雅黑" panose="020B0503020204020204" charset="-122"/>
                          <a:cs typeface="微软雅黑" panose="020B0503020204020204" charset="-122"/>
                        </a:rPr>
                        <a:t>①氧化反应:能燃烧,不能被KMnO</a:t>
                      </a:r>
                      <a:r>
                        <a:rPr lang="en-US" sz="1800" b="0" baseline="-25000">
                          <a:latin typeface="微软雅黑" panose="020B0503020204020204" charset="-122"/>
                          <a:ea typeface="微软雅黑" panose="020B0503020204020204" charset="-122"/>
                          <a:cs typeface="微软雅黑" panose="020B0503020204020204" charset="-122"/>
                        </a:rPr>
                        <a:t>4</a:t>
                      </a:r>
                      <a:r>
                        <a:rPr lang="en-US" sz="1800" b="0">
                          <a:latin typeface="微软雅黑" panose="020B0503020204020204" charset="-122"/>
                          <a:ea typeface="微软雅黑" panose="020B0503020204020204" charset="-122"/>
                          <a:cs typeface="微软雅黑" panose="020B0503020204020204" charset="-122"/>
                        </a:rPr>
                        <a:t>(H</a:t>
                      </a:r>
                      <a:r>
                        <a:rPr lang="en-US" sz="1800" b="0" baseline="30000">
                          <a:latin typeface="微软雅黑" panose="020B0503020204020204" charset="-122"/>
                          <a:ea typeface="微软雅黑" panose="020B0503020204020204" charset="-122"/>
                          <a:cs typeface="微软雅黑" panose="020B0503020204020204" charset="-122"/>
                        </a:rPr>
                        <a:t>+</a:t>
                      </a:r>
                      <a:r>
                        <a:rPr lang="en-US" sz="1800" b="0">
                          <a:latin typeface="微软雅黑" panose="020B0503020204020204" charset="-122"/>
                          <a:ea typeface="微软雅黑" panose="020B0503020204020204" charset="-122"/>
                          <a:cs typeface="微软雅黑" panose="020B0503020204020204" charset="-122"/>
                        </a:rPr>
                        <a:t>)氧化;②取代反应:卤代、硝化和磺化反应等;③加成反应:催化加氢,1 mol苯最多可消耗3 mol H</a:t>
                      </a:r>
                      <a:r>
                        <a:rPr lang="en-US" sz="1800" b="0" baseline="-25000">
                          <a:latin typeface="微软雅黑" panose="020B0503020204020204" charset="-122"/>
                          <a:ea typeface="微软雅黑" panose="020B0503020204020204" charset="-122"/>
                          <a:cs typeface="微软雅黑" panose="020B0503020204020204" charset="-122"/>
                        </a:rPr>
                        <a:t>2</a:t>
                      </a:r>
                      <a:endParaRPr lang="en-US" altLang="en-US" sz="1800" b="0" baseline="-25000">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pic>
        <p:nvPicPr>
          <p:cNvPr id="8" name="图片 7"/>
          <p:cNvPicPr/>
          <p:nvPr/>
        </p:nvPicPr>
        <p:blipFill>
          <a:blip r:embed="rId3"/>
          <a:stretch>
            <a:fillRect/>
          </a:stretch>
        </p:blipFill>
        <p:spPr>
          <a:xfrm>
            <a:off x="6224905" y="2711450"/>
            <a:ext cx="634365" cy="280670"/>
          </a:xfrm>
          <a:prstGeom prst="rect">
            <a:avLst/>
          </a:prstGeom>
          <a:noFill/>
          <a:ln w="9525">
            <a:noFill/>
          </a:ln>
        </p:spPr>
      </p:pic>
      <p:pic>
        <p:nvPicPr>
          <p:cNvPr id="959" name="image947.jpeg" descr="source:si_idm1007335216;FounderCES"/>
          <p:cNvPicPr>
            <a:picLocks noChangeAspect="1"/>
          </p:cNvPicPr>
          <p:nvPr>
            <p:custDataLst>
              <p:tags r:id="rId4"/>
            </p:custDataLst>
          </p:nvPr>
        </p:nvPicPr>
        <p:blipFill>
          <a:blip r:embed="rId5"/>
          <a:srcRect l="16292" t="7673" r="16832"/>
          <a:stretch>
            <a:fillRect/>
          </a:stretch>
        </p:blipFill>
        <p:spPr>
          <a:xfrm>
            <a:off x="7764145" y="2731770"/>
            <a:ext cx="471805" cy="2609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48" name="文本框 147"/>
          <p:cNvSpPr txBox="1"/>
          <p:nvPr/>
        </p:nvSpPr>
        <p:spPr>
          <a:xfrm>
            <a:off x="636270" y="98742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6.</a:t>
            </a:r>
            <a:r>
              <a:rPr lang="zh-CN" sz="2000" b="0">
                <a:latin typeface="微软雅黑" panose="020B0503020204020204" charset="-122"/>
                <a:ea typeface="微软雅黑" panose="020B0503020204020204" charset="-122"/>
                <a:cs typeface="微软雅黑" panose="020B0503020204020204" charset="-122"/>
              </a:rPr>
              <a:t>芳香烃</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21995" y="146367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书宋_GBK" charset="0"/>
              </a:rPr>
              <a:t>分子里含有一个或多个苯环的烃。</a:t>
            </a:r>
            <a:endParaRPr lang="zh-CN" altLang="en-US" sz="2000" b="0">
              <a:latin typeface="微软雅黑" panose="020B0503020204020204" charset="-122"/>
              <a:ea typeface="微软雅黑" panose="020B0503020204020204" charset="-122"/>
              <a:cs typeface="方正书宋_GBK" charset="0"/>
            </a:endParaRPr>
          </a:p>
        </p:txBody>
      </p:sp>
      <p:pic>
        <p:nvPicPr>
          <p:cNvPr id="227" name="image215.jpeg" descr="source:si_idm994981024;FounderCES"/>
          <p:cNvPicPr>
            <a:picLocks noChangeAspect="1"/>
          </p:cNvPicPr>
          <p:nvPr>
            <p:custDataLst>
              <p:tags r:id="rId1"/>
            </p:custDataLst>
          </p:nvPr>
        </p:nvPicPr>
        <p:blipFill>
          <a:blip r:embed="rId2"/>
          <a:stretch>
            <a:fillRect/>
          </a:stretch>
        </p:blipFill>
        <p:spPr>
          <a:xfrm>
            <a:off x="3174365" y="2026920"/>
            <a:ext cx="5350510" cy="2015490"/>
          </a:xfrm>
          <a:prstGeom prst="rect">
            <a:avLst/>
          </a:prstGeom>
        </p:spPr>
      </p:pic>
      <p:sp>
        <p:nvSpPr>
          <p:cNvPr id="5" name="文本框 4"/>
          <p:cNvSpPr txBox="1"/>
          <p:nvPr/>
        </p:nvSpPr>
        <p:spPr>
          <a:xfrm>
            <a:off x="721995" y="3978275"/>
            <a:ext cx="10650220" cy="1938020"/>
          </a:xfrm>
          <a:prstGeom prst="rect">
            <a:avLst/>
          </a:prstGeom>
          <a:noFill/>
          <a:ln w="9525">
            <a:noFill/>
          </a:ln>
        </p:spPr>
        <p:txBody>
          <a:bodyPr wrap="square">
            <a:sp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7</a:t>
            </a:r>
            <a:r>
              <a:rPr lang="zh-CN" sz="2000" b="0">
                <a:solidFill>
                  <a:schemeClr val="tx1"/>
                </a:solidFill>
                <a:latin typeface="微软雅黑" panose="020B0503020204020204" charset="-122"/>
                <a:ea typeface="微软雅黑" panose="020B0503020204020204" charset="-122"/>
                <a:cs typeface="微软雅黑" panose="020B0503020204020204" charset="-122"/>
              </a:rPr>
              <a:t>煤、石油、天然气的综合利用</a:t>
            </a:r>
            <a:r>
              <a:rPr lang="en-US" sz="2000" b="0">
                <a:solidFill>
                  <a:schemeClr val="tx1"/>
                </a:solidFill>
                <a:latin typeface="微软雅黑" panose="020B0503020204020204" charset="-122"/>
                <a:ea typeface="微软雅黑" panose="020B0503020204020204" charset="-122"/>
                <a:cs typeface="微软雅黑" panose="020B0503020204020204" charset="-122"/>
              </a:rPr>
              <a:t>(1)</a:t>
            </a:r>
            <a:r>
              <a:rPr lang="zh-CN" sz="2000" b="0">
                <a:solidFill>
                  <a:schemeClr val="tx1"/>
                </a:solidFill>
                <a:latin typeface="微软雅黑" panose="020B0503020204020204" charset="-122"/>
                <a:ea typeface="微软雅黑" panose="020B0503020204020204" charset="-122"/>
                <a:cs typeface="微软雅黑" panose="020B0503020204020204" charset="-122"/>
              </a:rPr>
              <a:t>煤的综合利用</a:t>
            </a:r>
            <a:r>
              <a:rPr lang="en-US" sz="2000" b="0">
                <a:solidFill>
                  <a:schemeClr val="tx1"/>
                </a:solidFill>
                <a:latin typeface="微软雅黑" panose="020B0503020204020204" charset="-122"/>
                <a:ea typeface="微软雅黑" panose="020B0503020204020204" charset="-122"/>
                <a:cs typeface="微软雅黑" panose="020B0503020204020204" charset="-122"/>
              </a:rPr>
              <a:t>①</a:t>
            </a:r>
            <a:r>
              <a:rPr lang="zh-CN" sz="2000" b="0">
                <a:solidFill>
                  <a:schemeClr val="tx1"/>
                </a:solidFill>
                <a:latin typeface="微软雅黑" panose="020B0503020204020204" charset="-122"/>
                <a:ea typeface="微软雅黑" panose="020B0503020204020204" charset="-122"/>
                <a:cs typeface="微软雅黑" panose="020B0503020204020204" charset="-122"/>
              </a:rPr>
              <a:t>煤的干馏</a:t>
            </a:r>
            <a:endParaRPr lang="zh-CN" sz="2000" b="0" u="wavy">
              <a:solidFill>
                <a:schemeClr val="tx1"/>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zh-CN" sz="2000" b="0" u="wavy">
                <a:solidFill>
                  <a:srgbClr val="FF0000"/>
                </a:solidFill>
                <a:latin typeface="微软雅黑" panose="020B0503020204020204" charset="-122"/>
                <a:ea typeface="微软雅黑" panose="020B0503020204020204" charset="-122"/>
                <a:cs typeface="微软雅黑" panose="020B0503020204020204" charset="-122"/>
              </a:rPr>
              <a:t>将煤隔绝空气加强热使其分解的过程。煤的干馏是一个复杂的物理、化学变化过程</a:t>
            </a:r>
            <a:r>
              <a:rPr lang="zh-CN" sz="2000" b="0">
                <a:solidFill>
                  <a:srgbClr val="FF0000"/>
                </a:solidFill>
                <a:latin typeface="微软雅黑" panose="020B0503020204020204" charset="-122"/>
                <a:ea typeface="微软雅黑" panose="020B0503020204020204" charset="-122"/>
                <a:cs typeface="微软雅黑" panose="020B0503020204020204" charset="-122"/>
              </a:rPr>
              <a:t>。</a:t>
            </a:r>
            <a:endParaRPr lang="zh-CN" altLang="en-US" sz="2000" b="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48" name="文本框 147"/>
          <p:cNvSpPr txBox="1"/>
          <p:nvPr/>
        </p:nvSpPr>
        <p:spPr>
          <a:xfrm>
            <a:off x="626745" y="864235"/>
            <a:ext cx="10939145" cy="143319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煤的气化将煤转化为可燃性气体的过程</a:t>
            </a:r>
            <a:r>
              <a:rPr lang="en-US" sz="2000" b="0">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主要反应是碳和水蒸气反应生成水煤气等</a:t>
            </a:r>
            <a:r>
              <a:rPr lang="zh-CN" sz="2000" b="0">
                <a:latin typeface="微软雅黑" panose="020B0503020204020204" charset="-122"/>
                <a:ea typeface="微软雅黑" panose="020B0503020204020204" charset="-122"/>
                <a:cs typeface="微软雅黑" panose="020B0503020204020204" charset="-122"/>
              </a:rPr>
              <a:t>。化学方程式为</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270000" y="214122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O(g)</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4" name="图片 3"/>
          <p:cNvPicPr/>
          <p:nvPr/>
        </p:nvPicPr>
        <p:blipFill>
          <a:blip r:embed="rId1"/>
          <a:stretch>
            <a:fillRect/>
          </a:stretch>
        </p:blipFill>
        <p:spPr>
          <a:xfrm>
            <a:off x="2686685" y="2035810"/>
            <a:ext cx="614680" cy="504190"/>
          </a:xfrm>
          <a:prstGeom prst="rect">
            <a:avLst/>
          </a:prstGeom>
          <a:noFill/>
          <a:ln w="9525">
            <a:noFill/>
          </a:ln>
        </p:spPr>
      </p:pic>
      <p:sp>
        <p:nvSpPr>
          <p:cNvPr id="149" name="文本框 148"/>
          <p:cNvSpPr txBox="1"/>
          <p:nvPr/>
        </p:nvSpPr>
        <p:spPr>
          <a:xfrm>
            <a:off x="3416935" y="214122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CO+H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12470" y="2571115"/>
            <a:ext cx="8953500"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③</a:t>
            </a:r>
            <a:r>
              <a:rPr lang="zh-CN" sz="2000" b="0">
                <a:latin typeface="微软雅黑" panose="020B0503020204020204" charset="-122"/>
                <a:ea typeface="微软雅黑" panose="020B0503020204020204" charset="-122"/>
                <a:cs typeface="微软雅黑" panose="020B0503020204020204" charset="-122"/>
              </a:rPr>
              <a:t>煤的液化直接液化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煤</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氢气</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2"/>
          <a:stretch>
            <a:fillRect/>
          </a:stretch>
        </p:blipFill>
        <p:spPr>
          <a:xfrm>
            <a:off x="2912745" y="3069590"/>
            <a:ext cx="826135" cy="514985"/>
          </a:xfrm>
          <a:prstGeom prst="rect">
            <a:avLst/>
          </a:prstGeom>
          <a:noFill/>
          <a:ln w="9525">
            <a:noFill/>
          </a:ln>
        </p:spPr>
      </p:pic>
      <p:sp>
        <p:nvSpPr>
          <p:cNvPr id="150" name="文本框 149"/>
          <p:cNvSpPr txBox="1"/>
          <p:nvPr/>
        </p:nvSpPr>
        <p:spPr>
          <a:xfrm>
            <a:off x="712470" y="3696970"/>
            <a:ext cx="5080000" cy="398780"/>
          </a:xfrm>
          <a:prstGeom prst="rect">
            <a:avLst/>
          </a:prstGeom>
          <a:noFill/>
          <a:ln w="9525">
            <a:noFill/>
          </a:ln>
        </p:spPr>
        <p:txBody>
          <a:bodyPr>
            <a:spAutoFit/>
          </a:bodyPr>
          <a:p>
            <a:pPr indent="0"/>
            <a:r>
              <a:rPr lang="zh-CN" sz="2000" b="0">
                <a:latin typeface="黑体" panose="02010609060101010101" charset="-122"/>
                <a:ea typeface="黑体" panose="02010609060101010101" charset="-122"/>
                <a:cs typeface="黑体" panose="02010609060101010101" charset="-122"/>
              </a:rPr>
              <a:t>间接液化</a:t>
            </a:r>
            <a:r>
              <a:rPr lang="en-US" sz="2000" b="0">
                <a:latin typeface="黑体" panose="02010609060101010101" charset="-122"/>
                <a:ea typeface="黑体" panose="02010609060101010101" charset="-122"/>
                <a:cs typeface="黑体" panose="02010609060101010101" charset="-122"/>
              </a:rPr>
              <a:t>:</a:t>
            </a:r>
            <a:r>
              <a:rPr lang="zh-CN" sz="2000" b="0">
                <a:latin typeface="黑体" panose="02010609060101010101" charset="-122"/>
                <a:ea typeface="黑体" panose="02010609060101010101" charset="-122"/>
                <a:cs typeface="黑体" panose="02010609060101010101" charset="-122"/>
              </a:rPr>
              <a:t>煤</a:t>
            </a:r>
            <a:r>
              <a:rPr lang="en-US" sz="2000" b="0">
                <a:latin typeface="黑体" panose="02010609060101010101" charset="-122"/>
                <a:ea typeface="黑体" panose="02010609060101010101" charset="-122"/>
                <a:cs typeface="黑体" panose="02010609060101010101" charset="-122"/>
              </a:rPr>
              <a:t>+</a:t>
            </a:r>
            <a:r>
              <a:rPr lang="zh-CN" sz="2000" b="0">
                <a:latin typeface="黑体" panose="02010609060101010101" charset="-122"/>
                <a:ea typeface="黑体" panose="02010609060101010101" charset="-122"/>
                <a:cs typeface="黑体" panose="02010609060101010101" charset="-122"/>
              </a:rPr>
              <a:t>水</a:t>
            </a:r>
            <a:endParaRPr lang="zh-CN" altLang="en-US" sz="2000" b="0">
              <a:latin typeface="黑体" panose="02010609060101010101" charset="-122"/>
              <a:ea typeface="黑体" panose="02010609060101010101" charset="-122"/>
              <a:cs typeface="黑体" panose="02010609060101010101" charset="-122"/>
            </a:endParaRPr>
          </a:p>
        </p:txBody>
      </p:sp>
      <p:pic>
        <p:nvPicPr>
          <p:cNvPr id="7" name="图片 6"/>
          <p:cNvPicPr/>
          <p:nvPr/>
        </p:nvPicPr>
        <p:blipFill>
          <a:blip r:embed="rId3"/>
          <a:stretch>
            <a:fillRect/>
          </a:stretch>
        </p:blipFill>
        <p:spPr>
          <a:xfrm>
            <a:off x="2686685" y="3696970"/>
            <a:ext cx="614045" cy="316230"/>
          </a:xfrm>
          <a:prstGeom prst="rect">
            <a:avLst/>
          </a:prstGeom>
          <a:noFill/>
          <a:ln w="9525">
            <a:noFill/>
          </a:ln>
        </p:spPr>
      </p:pic>
      <p:sp>
        <p:nvSpPr>
          <p:cNvPr id="151" name="文本框 150"/>
          <p:cNvSpPr txBox="1"/>
          <p:nvPr/>
        </p:nvSpPr>
        <p:spPr>
          <a:xfrm>
            <a:off x="3213100" y="369697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书宋_GBK" charset="0"/>
              </a:rPr>
              <a:t>水煤气</a:t>
            </a:r>
            <a:endParaRPr lang="zh-CN" altLang="en-US" sz="2000" b="0">
              <a:latin typeface="微软雅黑" panose="020B0503020204020204" charset="-122"/>
              <a:ea typeface="微软雅黑" panose="020B0503020204020204" charset="-122"/>
              <a:cs typeface="方正书宋_GBK" charset="0"/>
            </a:endParaRPr>
          </a:p>
        </p:txBody>
      </p:sp>
      <p:pic>
        <p:nvPicPr>
          <p:cNvPr id="8" name="图片 7"/>
          <p:cNvPicPr/>
          <p:nvPr/>
        </p:nvPicPr>
        <p:blipFill>
          <a:blip r:embed="rId4"/>
          <a:stretch>
            <a:fillRect/>
          </a:stretch>
        </p:blipFill>
        <p:spPr>
          <a:xfrm>
            <a:off x="4211320" y="3696335"/>
            <a:ext cx="908685" cy="344805"/>
          </a:xfrm>
          <a:prstGeom prst="rect">
            <a:avLst/>
          </a:prstGeom>
          <a:noFill/>
          <a:ln w="9525">
            <a:noFill/>
          </a:ln>
        </p:spPr>
      </p:pic>
      <p:sp>
        <p:nvSpPr>
          <p:cNvPr id="152" name="文本框 151"/>
          <p:cNvSpPr txBox="1"/>
          <p:nvPr/>
        </p:nvSpPr>
        <p:spPr>
          <a:xfrm>
            <a:off x="5120005" y="3696335"/>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书宋_GBK" charset="0"/>
              </a:rPr>
              <a:t>甲醇等</a:t>
            </a:r>
            <a:endParaRPr lang="zh-CN" altLang="en-US" sz="2000" b="0">
              <a:latin typeface="微软雅黑" panose="020B0503020204020204" charset="-122"/>
              <a:ea typeface="微软雅黑" panose="020B0503020204020204" charset="-122"/>
              <a:cs typeface="方正书宋_GBK" charset="0"/>
            </a:endParaRPr>
          </a:p>
        </p:txBody>
      </p:sp>
      <p:sp>
        <p:nvSpPr>
          <p:cNvPr id="9" name="文本框 8"/>
          <p:cNvSpPr txBox="1"/>
          <p:nvPr/>
        </p:nvSpPr>
        <p:spPr>
          <a:xfrm>
            <a:off x="3814445" y="3173730"/>
            <a:ext cx="6096000" cy="398780"/>
          </a:xfrm>
          <a:prstGeom prst="rect">
            <a:avLst/>
          </a:prstGeom>
          <a:noFill/>
        </p:spPr>
        <p:txBody>
          <a:bodyPr wrap="square" rtlCol="0" anchor="t">
            <a:spAutoFit/>
          </a:bodyPr>
          <a:p>
            <a:r>
              <a:rPr lang="zh-CN" sz="2000">
                <a:latin typeface="黑体" panose="02010609060101010101" charset="-122"/>
                <a:ea typeface="黑体" panose="02010609060101010101" charset="-122"/>
                <a:cs typeface="黑体" panose="02010609060101010101" charset="-122"/>
                <a:sym typeface="+mn-ea"/>
              </a:rPr>
              <a:t>液体燃料</a:t>
            </a:r>
            <a:endParaRPr lang="zh-CN" altLang="en-US" sz="2000">
              <a:latin typeface="黑体" panose="02010609060101010101" charset="-122"/>
              <a:ea typeface="黑体" panose="02010609060101010101" charset="-122"/>
              <a:cs typeface="黑体" panose="02010609060101010101" charset="-122"/>
              <a:sym typeface="+mn-ea"/>
            </a:endParaRPr>
          </a:p>
        </p:txBody>
      </p:sp>
      <p:sp>
        <p:nvSpPr>
          <p:cNvPr id="10" name="文本框 9"/>
          <p:cNvSpPr txBox="1"/>
          <p:nvPr/>
        </p:nvSpPr>
        <p:spPr>
          <a:xfrm>
            <a:off x="626745" y="4013200"/>
            <a:ext cx="10832465" cy="147637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石油的综合利用</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石油的成分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由多种碳氢化合物组成的混合物</a:t>
            </a:r>
            <a:r>
              <a:rPr lang="en-US" sz="2000" b="0">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主要成分是烷烃、环烷烃和芳香烃</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所含元素以</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H</a:t>
            </a:r>
            <a:r>
              <a:rPr lang="zh-CN" sz="2000" b="0">
                <a:latin typeface="微软雅黑" panose="020B0503020204020204" charset="-122"/>
                <a:ea typeface="微软雅黑" panose="020B0503020204020204" charset="-122"/>
                <a:cs typeface="微软雅黑" panose="020B0503020204020204" charset="-122"/>
              </a:rPr>
              <a:t>为主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还含有少量</a:t>
            </a:r>
            <a:r>
              <a:rPr lang="en-US" sz="2000" b="0">
                <a:latin typeface="微软雅黑" panose="020B0503020204020204" charset="-122"/>
                <a:ea typeface="微软雅黑" panose="020B0503020204020204" charset="-122"/>
                <a:cs typeface="微软雅黑" panose="020B0503020204020204" charset="-122"/>
              </a:rPr>
              <a:t>N</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S</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P</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O</a:t>
            </a:r>
            <a:r>
              <a:rPr lang="zh-CN" sz="2000" b="0">
                <a:latin typeface="微软雅黑" panose="020B0503020204020204" charset="-122"/>
                <a:ea typeface="微软雅黑" panose="020B0503020204020204" charset="-122"/>
                <a:cs typeface="微软雅黑" panose="020B0503020204020204" charset="-122"/>
              </a:rPr>
              <a:t>等。</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52" name="文本框 151"/>
          <p:cNvSpPr txBox="1"/>
          <p:nvPr/>
        </p:nvSpPr>
        <p:spPr>
          <a:xfrm>
            <a:off x="711200" y="98742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rPr>
              <a:t>②</a:t>
            </a:r>
            <a:r>
              <a:rPr lang="zh-CN" sz="2000" b="0">
                <a:latin typeface="微软雅黑" panose="020B0503020204020204" charset="-122"/>
                <a:ea typeface="微软雅黑" panose="020B0503020204020204" charset="-122"/>
                <a:cs typeface="方正书宋_GBK" charset="0"/>
              </a:rPr>
              <a:t>石油的加工</a:t>
            </a:r>
            <a:endParaRPr lang="zh-CN" altLang="en-US" sz="2000" b="0">
              <a:latin typeface="微软雅黑" panose="020B0503020204020204" charset="-122"/>
              <a:ea typeface="微软雅黑" panose="020B0503020204020204" charset="-122"/>
              <a:cs typeface="方正书宋_GBK" charset="0"/>
            </a:endParaRPr>
          </a:p>
        </p:txBody>
      </p:sp>
      <p:graphicFrame>
        <p:nvGraphicFramePr>
          <p:cNvPr id="3" name="表格 2"/>
          <p:cNvGraphicFramePr/>
          <p:nvPr>
            <p:custDataLst>
              <p:tags r:id="rId1"/>
            </p:custDataLst>
          </p:nvPr>
        </p:nvGraphicFramePr>
        <p:xfrm>
          <a:off x="1172210" y="1589405"/>
          <a:ext cx="10137140" cy="3994785"/>
        </p:xfrm>
        <a:graphic>
          <a:graphicData uri="http://schemas.openxmlformats.org/drawingml/2006/table">
            <a:tbl>
              <a:tblPr/>
              <a:tblGrid>
                <a:gridCol w="1185545"/>
                <a:gridCol w="4544695"/>
                <a:gridCol w="4406900"/>
              </a:tblGrid>
              <a:tr h="540385">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方法</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过程</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目的</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06426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分馏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Calibri" panose="020F0502020204030204" charset="0"/>
                        </a:rPr>
                        <a:t>把原油中沸点不同的各组分进行分离的过程</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Calibri" panose="020F0502020204030204" charset="0"/>
                        </a:rPr>
                        <a:t>获得各种燃料用油</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32588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催化裂化</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u="wavy">
                          <a:latin typeface="微软雅黑" panose="020B0503020204020204" charset="-122"/>
                          <a:ea typeface="微软雅黑" panose="020B0503020204020204" charset="-122"/>
                          <a:cs typeface="Calibri" panose="020F0502020204030204" charset="0"/>
                        </a:rPr>
                        <a:t>把相对分子质量大的烃断裂成相对分子质量小的烃</a:t>
                      </a:r>
                      <a:endParaRPr lang="en-US" altLang="en-US" sz="2000" b="0" u="wavy">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fontAlgn="auto">
                        <a:lnSpc>
                          <a:spcPct val="150000"/>
                        </a:lnSpc>
                        <a:buNone/>
                      </a:pPr>
                      <a:r>
                        <a:rPr lang="en-US" sz="2000" b="0" u="wavy">
                          <a:latin typeface="微软雅黑" panose="020B0503020204020204" charset="-122"/>
                          <a:ea typeface="微软雅黑" panose="020B0503020204020204" charset="-122"/>
                          <a:cs typeface="Calibri" panose="020F0502020204030204" charset="0"/>
                        </a:rPr>
                        <a:t>得到更多、更好的汽油</a:t>
                      </a:r>
                      <a:endParaRPr lang="en-US" altLang="en-US" sz="2000" b="0" u="wavy">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1064260">
                <a:tc>
                  <a:txBody>
                    <a:bodyPr/>
                    <a:p>
                      <a:pPr indent="0" algn="ctr" fontAlgn="auto">
                        <a:lnSpc>
                          <a:spcPct val="150000"/>
                        </a:lnSpc>
                        <a:buNone/>
                      </a:pPr>
                      <a:r>
                        <a:rPr lang="en-US" sz="2000" b="0">
                          <a:latin typeface="微软雅黑" panose="020B0503020204020204" charset="-122"/>
                          <a:ea typeface="微软雅黑" panose="020B0503020204020204" charset="-122"/>
                          <a:cs typeface="Calibri" panose="020F0502020204030204" charset="0"/>
                        </a:rPr>
                        <a:t>裂解</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fontAlgn="auto">
                        <a:lnSpc>
                          <a:spcPct val="150000"/>
                        </a:lnSpc>
                        <a:buNone/>
                      </a:pPr>
                      <a:r>
                        <a:rPr lang="en-US" sz="2000" b="0" u="wavy">
                          <a:latin typeface="微软雅黑" panose="020B0503020204020204" charset="-122"/>
                          <a:ea typeface="微软雅黑" panose="020B0503020204020204" charset="-122"/>
                          <a:cs typeface="微软雅黑" panose="020B0503020204020204" charset="-122"/>
                        </a:rPr>
                        <a:t>深度裂化</a:t>
                      </a:r>
                      <a:r>
                        <a:rPr lang="en-US" sz="2000" b="0" u="wavy">
                          <a:latin typeface="微软雅黑" panose="020B0503020204020204" charset="-122"/>
                          <a:ea typeface="微软雅黑" panose="020B0503020204020204" charset="-122"/>
                          <a:cs typeface="微软雅黑" panose="020B0503020204020204" charset="-122"/>
                        </a:rPr>
                        <a:t>,产物呈气态</a:t>
                      </a:r>
                      <a:endParaRPr lang="en-US" altLang="en-US" sz="2000" b="0" u="wavy">
                        <a:latin typeface="微软雅黑" panose="020B0503020204020204" charset="-122"/>
                        <a:ea typeface="微软雅黑" panose="020B0503020204020204" charset="-122"/>
                        <a:cs typeface="微软雅黑" panose="020B0503020204020204" charset="-122"/>
                      </a:endParaRPr>
                    </a:p>
                  </a:txBody>
                  <a:tcPr marL="12700" marR="12700"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fontAlgn="auto">
                        <a:lnSpc>
                          <a:spcPct val="150000"/>
                        </a:lnSpc>
                        <a:buNone/>
                      </a:pPr>
                      <a:r>
                        <a:rPr lang="en-US" sz="2000" b="0">
                          <a:latin typeface="微软雅黑" panose="020B0503020204020204" charset="-122"/>
                          <a:ea typeface="微软雅黑" panose="020B0503020204020204" charset="-122"/>
                          <a:cs typeface="Calibri" panose="020F0502020204030204" charset="0"/>
                        </a:rPr>
                        <a:t>得到乙烯、丙烯、甲烷等重要的化工原料</a:t>
                      </a:r>
                      <a:endParaRPr lang="en-US" altLang="en-US" sz="2000" b="0">
                        <a:latin typeface="微软雅黑" panose="020B0503020204020204" charset="-122"/>
                        <a:ea typeface="微软雅黑" panose="020B0503020204020204" charset="-122"/>
                        <a:cs typeface="Calibri" panose="020F0502020204030204" charset="0"/>
                      </a:endParaRPr>
                    </a:p>
                  </a:txBody>
                  <a:tcPr marL="12700" marR="1270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756285"/>
          </a:xfrm>
          <a:prstGeom prst="rect">
            <a:avLst/>
          </a:prstGeom>
          <a:noFill/>
        </p:spPr>
        <p:txBody>
          <a:bodyPr wrap="square" rtlCol="0">
            <a:no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52" name="文本框 151"/>
          <p:cNvSpPr txBox="1"/>
          <p:nvPr/>
        </p:nvSpPr>
        <p:spPr>
          <a:xfrm>
            <a:off x="711835" y="942975"/>
            <a:ext cx="10644505" cy="204660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天然气的综合利用</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天然气的主要成分是甲烷</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它是一种清洁的化石燃料</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更是一种重要的化工原料。</a:t>
            </a:r>
            <a:r>
              <a:rPr lang="en-US" sz="2000" b="0">
                <a:latin typeface="微软雅黑" panose="020B0503020204020204" charset="-122"/>
                <a:ea typeface="微软雅黑" panose="020B0503020204020204" charset="-122"/>
                <a:cs typeface="微软雅黑" panose="020B0503020204020204" charset="-122"/>
              </a:rPr>
              <a:t>②</a:t>
            </a:r>
            <a:r>
              <a:rPr lang="zh-CN" sz="2000" b="0">
                <a:latin typeface="微软雅黑" panose="020B0503020204020204" charset="-122"/>
                <a:ea typeface="微软雅黑" panose="020B0503020204020204" charset="-122"/>
                <a:cs typeface="微软雅黑" panose="020B0503020204020204" charset="-122"/>
              </a:rPr>
              <a:t>天然气与水蒸气反应制取</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原理</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4</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r>
              <a:rPr lang="en-US" sz="2000" b="0">
                <a:latin typeface="微软雅黑" panose="020B0503020204020204" charset="-122"/>
                <a:ea typeface="微软雅黑" panose="020B0503020204020204" charset="-122"/>
                <a:cs typeface="微软雅黑" panose="020B0503020204020204" charset="-122"/>
              </a:rPr>
              <a:t>g)</a:t>
            </a:r>
            <a:endParaRPr lang="en-US" altLang="en-US" sz="2000" b="0">
              <a:latin typeface="微软雅黑" panose="020B0503020204020204" charset="-122"/>
              <a:ea typeface="微软雅黑" panose="020B0503020204020204" charset="-122"/>
              <a:cs typeface="微软雅黑" panose="020B0503020204020204" charset="-122"/>
            </a:endParaRPr>
          </a:p>
        </p:txBody>
      </p:sp>
      <p:grpSp>
        <p:nvGrpSpPr>
          <p:cNvPr id="4" name="组合 3"/>
          <p:cNvGrpSpPr/>
          <p:nvPr/>
        </p:nvGrpSpPr>
        <p:grpSpPr>
          <a:xfrm>
            <a:off x="2901315" y="2473960"/>
            <a:ext cx="6182360" cy="398780"/>
            <a:chOff x="4569" y="3896"/>
            <a:chExt cx="9736" cy="628"/>
          </a:xfrm>
        </p:grpSpPr>
        <p:pic>
          <p:nvPicPr>
            <p:cNvPr id="3" name="图片 2"/>
            <p:cNvPicPr/>
            <p:nvPr/>
          </p:nvPicPr>
          <p:blipFill>
            <a:blip r:embed="rId1"/>
            <a:stretch>
              <a:fillRect/>
            </a:stretch>
          </p:blipFill>
          <p:spPr>
            <a:xfrm>
              <a:off x="4569" y="3900"/>
              <a:ext cx="1736" cy="624"/>
            </a:xfrm>
            <a:prstGeom prst="rect">
              <a:avLst/>
            </a:prstGeom>
            <a:noFill/>
            <a:ln w="9525">
              <a:noFill/>
            </a:ln>
          </p:spPr>
        </p:pic>
        <p:sp>
          <p:nvSpPr>
            <p:cNvPr id="153" name="文本框 152"/>
            <p:cNvSpPr txBox="1"/>
            <p:nvPr/>
          </p:nvSpPr>
          <p:spPr>
            <a:xfrm>
              <a:off x="6305" y="3896"/>
              <a:ext cx="8000" cy="628"/>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CO+3H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53" name="文本框 152"/>
          <p:cNvSpPr txBox="1"/>
          <p:nvPr/>
        </p:nvSpPr>
        <p:spPr>
          <a:xfrm>
            <a:off x="658495" y="980440"/>
            <a:ext cx="5080000" cy="460375"/>
          </a:xfrm>
          <a:prstGeom prst="rect">
            <a:avLst/>
          </a:prstGeom>
          <a:noFill/>
          <a:ln w="9525">
            <a:noFill/>
          </a:ln>
        </p:spPr>
        <p:txBody>
          <a:bodyPr>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1</a:t>
            </a:r>
            <a:r>
              <a:rPr lang="zh-CN" sz="2400" b="0">
                <a:latin typeface="微软雅黑" panose="020B0503020204020204" charset="-122"/>
                <a:ea typeface="微软雅黑" panose="020B0503020204020204" charset="-122"/>
                <a:cs typeface="微软雅黑" panose="020B0503020204020204" charset="-122"/>
              </a:rPr>
              <a:t>　烯烃和炔烃的结构及性质</a:t>
            </a:r>
            <a:endParaRPr lang="zh-CN" altLang="en-US" sz="24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61975" y="1376045"/>
            <a:ext cx="10918825" cy="147637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烯烃、炔烃与酸性高锰酸钾溶液的反应烯烃和炔烃分子中均含有不饱和键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可以被酸性高锰酸钾溶液氧化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使酸性</a:t>
            </a:r>
            <a:r>
              <a:rPr lang="en-US" sz="2000" b="0">
                <a:latin typeface="微软雅黑" panose="020B0503020204020204" charset="-122"/>
                <a:ea typeface="微软雅黑" panose="020B0503020204020204" charset="-122"/>
                <a:cs typeface="微软雅黑" panose="020B0503020204020204" charset="-122"/>
              </a:rPr>
              <a:t>KMnO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溶液的紫色褪去。</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反应时分子中的不饱和键完全断裂</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生成羧酸、二氧化碳或酮</a:t>
            </a:r>
            <a:r>
              <a:rPr lang="zh-CN" sz="2000" b="0">
                <a:solidFill>
                  <a:srgbClr val="FF0000"/>
                </a:solidFill>
                <a:latin typeface="微软雅黑" panose="020B0503020204020204" charset="-122"/>
                <a:ea typeface="微软雅黑" panose="020B0503020204020204" charset="-122"/>
                <a:cs typeface="微软雅黑" panose="020B0503020204020204" charset="-122"/>
              </a:rPr>
              <a:t>。</a:t>
            </a:r>
            <a:endParaRPr lang="zh-CN" altLang="en-US" sz="2000" b="0">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237" name="image225.jpeg" descr="source:si_idm740418224;FounderCES"/>
          <p:cNvPicPr>
            <a:picLocks noChangeAspect="1"/>
          </p:cNvPicPr>
          <p:nvPr>
            <p:custDataLst>
              <p:tags r:id="rId1"/>
            </p:custDataLst>
          </p:nvPr>
        </p:nvPicPr>
        <p:blipFill>
          <a:blip r:embed="rId2"/>
          <a:stretch>
            <a:fillRect/>
          </a:stretch>
        </p:blipFill>
        <p:spPr>
          <a:xfrm>
            <a:off x="2261235" y="2971165"/>
            <a:ext cx="1564640" cy="372110"/>
          </a:xfrm>
          <a:prstGeom prst="rect">
            <a:avLst/>
          </a:prstGeom>
        </p:spPr>
      </p:pic>
      <p:pic>
        <p:nvPicPr>
          <p:cNvPr id="238" name="image226.jpeg" descr="source:si_idm740417328;FounderCES"/>
          <p:cNvPicPr>
            <a:picLocks noChangeAspect="1"/>
          </p:cNvPicPr>
          <p:nvPr>
            <p:custDataLst>
              <p:tags r:id="rId3"/>
            </p:custDataLst>
          </p:nvPr>
        </p:nvPicPr>
        <p:blipFill>
          <a:blip r:embed="rId4"/>
          <a:stretch>
            <a:fillRect/>
          </a:stretch>
        </p:blipFill>
        <p:spPr>
          <a:xfrm>
            <a:off x="3639185" y="2898140"/>
            <a:ext cx="1974850" cy="445135"/>
          </a:xfrm>
          <a:prstGeom prst="rect">
            <a:avLst/>
          </a:prstGeom>
        </p:spPr>
      </p:pic>
      <p:sp>
        <p:nvSpPr>
          <p:cNvPr id="4" name="文本框 3"/>
          <p:cNvSpPr txBox="1"/>
          <p:nvPr/>
        </p:nvSpPr>
        <p:spPr>
          <a:xfrm>
            <a:off x="5292090" y="2971165"/>
            <a:ext cx="2021840" cy="398780"/>
          </a:xfrm>
          <a:prstGeom prst="rect">
            <a:avLst/>
          </a:prstGeom>
          <a:noFill/>
          <a:ln w="9525">
            <a:noFill/>
          </a:ln>
        </p:spPr>
        <p:txBody>
          <a:bodyPr wrap="square">
            <a:spAutoFit/>
          </a:bodyPr>
          <a:p>
            <a:pPr indent="0" algn="ctr"/>
            <a:r>
              <a:rPr lang="en-US" sz="2000" b="0">
                <a:latin typeface="微软雅黑" panose="020B0503020204020204" charset="-122"/>
                <a:ea typeface="微软雅黑" panose="020B0503020204020204" charset="-122"/>
                <a:cs typeface="Times New Roman" panose="02020603050405020304" charset="0"/>
              </a:rPr>
              <a:t>CO</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a:t>
            </a:r>
            <a:endParaRPr lang="en-US" altLang="en-US" sz="2000" b="0">
              <a:latin typeface="微软雅黑" panose="020B0503020204020204" charset="-122"/>
              <a:ea typeface="微软雅黑" panose="020B0503020204020204" charset="-122"/>
              <a:cs typeface="Times New Roman" panose="02020603050405020304" charset="0"/>
            </a:endParaRPr>
          </a:p>
        </p:txBody>
      </p:sp>
      <p:sp>
        <p:nvSpPr>
          <p:cNvPr id="5" name="文本框 4"/>
          <p:cNvSpPr txBox="1"/>
          <p:nvPr/>
        </p:nvSpPr>
        <p:spPr>
          <a:xfrm>
            <a:off x="658495" y="3556635"/>
            <a:ext cx="5080000" cy="398780"/>
          </a:xfrm>
          <a:prstGeom prst="rect">
            <a:avLst/>
          </a:prstGeom>
          <a:noFill/>
          <a:ln w="9525">
            <a:noFill/>
          </a:ln>
        </p:spPr>
        <p:txBody>
          <a:bodyPr>
            <a:spAutoFit/>
          </a:bodyPr>
          <a:p>
            <a:pPr indent="0"/>
            <a:r>
              <a:rPr lang="zh-CN" sz="2000" b="0">
                <a:solidFill>
                  <a:srgbClr val="FF0000"/>
                </a:solidFill>
                <a:highlight>
                  <a:srgbClr val="FFFF00"/>
                </a:highlight>
                <a:latin typeface="微软雅黑" panose="020B0503020204020204" charset="-122"/>
                <a:ea typeface="微软雅黑" panose="020B0503020204020204" charset="-122"/>
                <a:cs typeface="方正兰亭中黑_GBK" charset="0"/>
              </a:rPr>
              <a:t>关键点拨</a:t>
            </a:r>
            <a:endParaRPr lang="zh-CN" altLang="en-US" sz="2000" b="0">
              <a:solidFill>
                <a:srgbClr val="FF0000"/>
              </a:solidFill>
              <a:highlight>
                <a:srgbClr val="FFFF00"/>
              </a:highlight>
              <a:latin typeface="微软雅黑" panose="020B0503020204020204" charset="-122"/>
              <a:ea typeface="微软雅黑" panose="020B0503020204020204" charset="-122"/>
              <a:cs typeface="方正兰亭中黑_GBK" charset="0"/>
            </a:endParaRPr>
          </a:p>
        </p:txBody>
      </p:sp>
      <p:sp>
        <p:nvSpPr>
          <p:cNvPr id="7" name="文本框 6"/>
          <p:cNvSpPr txBox="1"/>
          <p:nvPr/>
        </p:nvSpPr>
        <p:spPr>
          <a:xfrm>
            <a:off x="1796415" y="3388995"/>
            <a:ext cx="9683750" cy="1014730"/>
          </a:xfrm>
          <a:prstGeom prst="rect">
            <a:avLst/>
          </a:prstGeom>
          <a:noFill/>
          <a:ln w="9525">
            <a:noFill/>
          </a:ln>
        </p:spPr>
        <p:txBody>
          <a:bodyPr wrap="square">
            <a:spAutoFit/>
          </a:bodyPr>
          <a:p>
            <a:pPr indent="0" fontAlgn="auto">
              <a:lnSpc>
                <a:spcPct val="150000"/>
              </a:lnSpc>
            </a:pPr>
            <a:r>
              <a:rPr lang="zh-CN" sz="2000" b="0" u="wavy">
                <a:latin typeface="微软雅黑" panose="020B0503020204020204" charset="-122"/>
                <a:ea typeface="微软雅黑" panose="020B0503020204020204" charset="-122"/>
                <a:cs typeface="微软雅黑" panose="020B0503020204020204" charset="-122"/>
              </a:rPr>
              <a:t>碳碳双键上</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连有两个氢原子的碳最终被氧化成</a:t>
            </a:r>
            <a:r>
              <a:rPr lang="en-US" sz="2000" b="0" u="wavy">
                <a:latin typeface="微软雅黑" panose="020B0503020204020204" charset="-122"/>
                <a:ea typeface="微软雅黑" panose="020B0503020204020204" charset="-122"/>
                <a:cs typeface="微软雅黑" panose="020B0503020204020204" charset="-122"/>
              </a:rPr>
              <a:t>CO</a:t>
            </a:r>
            <a:r>
              <a:rPr lang="en-US" sz="2000" b="0" u="wavy" baseline="-25000">
                <a:latin typeface="微软雅黑" panose="020B0503020204020204" charset="-122"/>
                <a:ea typeface="微软雅黑" panose="020B0503020204020204" charset="-122"/>
                <a:cs typeface="微软雅黑" panose="020B0503020204020204" charset="-122"/>
              </a:rPr>
              <a:t>2</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连有一个氢原子的碳被氧化成羧酸</a:t>
            </a:r>
            <a:r>
              <a:rPr lang="en-US" sz="2000" b="0" u="wavy">
                <a:latin typeface="微软雅黑" panose="020B0503020204020204" charset="-122"/>
                <a:ea typeface="微软雅黑" panose="020B0503020204020204" charset="-122"/>
                <a:cs typeface="微软雅黑" panose="020B0503020204020204" charset="-122"/>
              </a:rPr>
              <a:t>;</a:t>
            </a:r>
            <a:r>
              <a:rPr lang="zh-CN" sz="2000" b="0" u="wavy">
                <a:latin typeface="微软雅黑" panose="020B0503020204020204" charset="-122"/>
                <a:ea typeface="微软雅黑" panose="020B0503020204020204" charset="-122"/>
                <a:cs typeface="微软雅黑" panose="020B0503020204020204" charset="-122"/>
              </a:rPr>
              <a:t>无氢的碳被氧化成酮</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243" name="image231.jpeg"/>
          <p:cNvPicPr>
            <a:picLocks noChangeAspect="1"/>
          </p:cNvPicPr>
          <p:nvPr>
            <p:custDataLst>
              <p:tags r:id="rId5"/>
            </p:custDataLst>
          </p:nvPr>
        </p:nvPicPr>
        <p:blipFill>
          <a:blip r:embed="rId6"/>
          <a:stretch>
            <a:fillRect/>
          </a:stretch>
        </p:blipFill>
        <p:spPr>
          <a:xfrm>
            <a:off x="4539615" y="4142105"/>
            <a:ext cx="3075940" cy="1374140"/>
          </a:xfrm>
          <a:prstGeom prst="rect">
            <a:avLst/>
          </a:prstGeom>
        </p:spPr>
      </p:pic>
      <p:sp>
        <p:nvSpPr>
          <p:cNvPr id="8" name="文本框 7"/>
          <p:cNvSpPr txBox="1"/>
          <p:nvPr/>
        </p:nvSpPr>
        <p:spPr>
          <a:xfrm>
            <a:off x="809625" y="5399405"/>
            <a:ext cx="10671175" cy="553085"/>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根据烯烃氧化的规律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可以由烯烃的结构判断氧化产物</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也可通过氧化产物推出烯烃的结构。</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53" name="文本框 152"/>
          <p:cNvSpPr txBox="1"/>
          <p:nvPr/>
        </p:nvSpPr>
        <p:spPr>
          <a:xfrm>
            <a:off x="701040" y="1036955"/>
            <a:ext cx="10809605" cy="3420745"/>
          </a:xfrm>
          <a:prstGeom prst="rect">
            <a:avLst/>
          </a:prstGeom>
          <a:noFill/>
          <a:ln w="9525">
            <a:noFill/>
          </a:ln>
        </p:spPr>
        <p:txBody>
          <a:bodyPr>
            <a:no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a:solidFill>
                  <a:schemeClr val="tx1"/>
                </a:solidFill>
                <a:latin typeface="微软雅黑" panose="020B0503020204020204" charset="-122"/>
                <a:ea typeface="微软雅黑" panose="020B0503020204020204" charset="-122"/>
                <a:cs typeface="微软雅黑" panose="020B0503020204020204" charset="-122"/>
              </a:rPr>
              <a:t>判断烃是否存在顺反异构的方法</a:t>
            </a:r>
            <a:r>
              <a:rPr lang="en-US" sz="2000" b="0">
                <a:solidFill>
                  <a:schemeClr val="tx1"/>
                </a:solidFill>
                <a:latin typeface="微软雅黑" panose="020B0503020204020204" charset="-122"/>
                <a:ea typeface="微软雅黑" panose="020B0503020204020204" charset="-122"/>
                <a:cs typeface="微软雅黑" panose="020B0503020204020204" charset="-122"/>
              </a:rPr>
              <a:t>(</a:t>
            </a:r>
            <a:r>
              <a:rPr lang="en-US"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0" u="wavy">
                <a:solidFill>
                  <a:schemeClr val="tx1"/>
                </a:solidFill>
                <a:latin typeface="微软雅黑" panose="020B0503020204020204" charset="-122"/>
                <a:ea typeface="微软雅黑" panose="020B0503020204020204" charset="-122"/>
                <a:cs typeface="微软雅黑" panose="020B0503020204020204" charset="-122"/>
              </a:rPr>
              <a:t>分子中要含有碳碳双键</a:t>
            </a:r>
            <a:r>
              <a:rPr lang="zh-CN" sz="2000" b="0">
                <a:solidFill>
                  <a:schemeClr val="tx1"/>
                </a:solidFill>
                <a:latin typeface="微软雅黑" panose="020B0503020204020204" charset="-122"/>
                <a:ea typeface="微软雅黑" panose="020B0503020204020204" charset="-122"/>
                <a:cs typeface="微软雅黑" panose="020B0503020204020204" charset="-122"/>
              </a:rPr>
              <a:t>。烯烃之所以有顺反异构</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是因为碳碳双键不能旋转</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而碳碳单键可以自由旋转</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所以烷烃无顺反异构。</a:t>
            </a:r>
            <a:r>
              <a:rPr lang="en-US" sz="2000" b="0">
                <a:solidFill>
                  <a:schemeClr val="tx1"/>
                </a:solidFill>
                <a:latin typeface="微软雅黑" panose="020B0503020204020204" charset="-122"/>
                <a:ea typeface="微软雅黑" panose="020B0503020204020204" charset="-122"/>
                <a:cs typeface="微软雅黑" panose="020B0503020204020204" charset="-122"/>
              </a:rPr>
              <a:t>(</a:t>
            </a:r>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u="wavy">
                <a:solidFill>
                  <a:schemeClr val="tx1"/>
                </a:solidFill>
                <a:latin typeface="微软雅黑" panose="020B0503020204020204" charset="-122"/>
                <a:ea typeface="微软雅黑" panose="020B0503020204020204" charset="-122"/>
                <a:cs typeface="微软雅黑" panose="020B0503020204020204" charset="-122"/>
              </a:rPr>
              <a:t>双键碳原子上各连有两个不同原子或原子团</a:t>
            </a:r>
            <a:r>
              <a:rPr lang="zh-CN" sz="2000" b="0">
                <a:solidFill>
                  <a:schemeClr val="tx1"/>
                </a:solidFill>
                <a:latin typeface="微软雅黑" panose="020B0503020204020204" charset="-122"/>
                <a:ea typeface="微软雅黑" panose="020B0503020204020204" charset="-122"/>
                <a:cs typeface="微软雅黑" panose="020B0503020204020204" charset="-122"/>
              </a:rPr>
              <a:t>。若一个碳原子上连有两个相同的原子或原子团</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则无顺反异构。如乙烯中每个碳原子上都连有两个氢原子</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因而无顺反异构。</a:t>
            </a:r>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P201</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53" name="文本框 152"/>
          <p:cNvSpPr txBox="1"/>
          <p:nvPr/>
        </p:nvSpPr>
        <p:spPr>
          <a:xfrm>
            <a:off x="572770" y="958850"/>
            <a:ext cx="5080000" cy="460375"/>
          </a:xfrm>
          <a:prstGeom prst="rect">
            <a:avLst/>
          </a:prstGeom>
          <a:noFill/>
          <a:ln w="9525">
            <a:noFill/>
          </a:ln>
        </p:spPr>
        <p:txBody>
          <a:bodyPr>
            <a:spAutoFit/>
          </a:bodyPr>
          <a:p>
            <a:pPr indent="0"/>
            <a:r>
              <a:rPr lang="en-US" sz="2400" b="0">
                <a:solidFill>
                  <a:srgbClr val="FF0000"/>
                </a:solidFill>
                <a:latin typeface="微软雅黑" panose="020B0503020204020204" charset="-122"/>
                <a:ea typeface="微软雅黑" panose="020B0503020204020204" charset="-122"/>
                <a:cs typeface="微软雅黑" panose="020B0503020204020204" charset="-122"/>
              </a:rPr>
              <a:t> </a:t>
            </a:r>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1</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47700" y="153606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湖北</a:t>
            </a:r>
            <a:r>
              <a:rPr lang="en-US" sz="2000" b="0">
                <a:latin typeface="微软雅黑" panose="020B0503020204020204" charset="-122"/>
                <a:ea typeface="微软雅黑" panose="020B0503020204020204" charset="-122"/>
                <a:cs typeface="微软雅黑" panose="020B0503020204020204" charset="-122"/>
              </a:rPr>
              <a:t>2023</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17</a:t>
            </a:r>
            <a:r>
              <a:rPr lang="zh-CN" sz="2000" b="0">
                <a:latin typeface="微软雅黑" panose="020B0503020204020204" charset="-122"/>
                <a:ea typeface="微软雅黑" panose="020B0503020204020204" charset="-122"/>
                <a:cs typeface="微软雅黑" panose="020B0503020204020204" charset="-122"/>
              </a:rPr>
              <a:t>节选</a:t>
            </a:r>
            <a:r>
              <a:rPr lang="en-US" sz="2000" b="0">
                <a:latin typeface="微软雅黑" panose="020B0503020204020204" charset="-122"/>
                <a:ea typeface="微软雅黑" panose="020B0503020204020204" charset="-122"/>
                <a:cs typeface="微软雅黑" panose="020B0503020204020204" charset="-122"/>
              </a:rPr>
              <a:t>]E(</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3180080" y="1564005"/>
            <a:ext cx="1362075" cy="485140"/>
          </a:xfrm>
          <a:prstGeom prst="rect">
            <a:avLst/>
          </a:prstGeom>
          <a:noFill/>
          <a:ln w="9525">
            <a:noFill/>
          </a:ln>
        </p:spPr>
      </p:pic>
      <p:sp>
        <p:nvSpPr>
          <p:cNvPr id="154" name="文本框 153"/>
          <p:cNvSpPr txBox="1"/>
          <p:nvPr/>
        </p:nvSpPr>
        <p:spPr>
          <a:xfrm>
            <a:off x="4542155" y="1583055"/>
            <a:ext cx="1017524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与足量酸性</a:t>
            </a:r>
            <a:r>
              <a:rPr lang="en-US" sz="2000" b="0">
                <a:latin typeface="微软雅黑" panose="020B0503020204020204" charset="-122"/>
                <a:ea typeface="微软雅黑" panose="020B0503020204020204" charset="-122"/>
                <a:cs typeface="微软雅黑" panose="020B0503020204020204" charset="-122"/>
              </a:rPr>
              <a:t>KMnO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溶液反应生成的有机物的名称为</a:t>
            </a:r>
            <a:r>
              <a:rPr lang="zh-CN" sz="2000" b="0" u="sng">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47700" y="2145665"/>
            <a:ext cx="6096000" cy="398780"/>
          </a:xfrm>
          <a:prstGeom prst="rect">
            <a:avLst/>
          </a:prstGeom>
          <a:noFill/>
        </p:spPr>
        <p:txBody>
          <a:bodyPr wrap="square" rtlCol="0" anchor="t">
            <a:spAutoFit/>
          </a:bodyPr>
          <a:p>
            <a:pPr indent="0"/>
            <a:r>
              <a:rPr lang="zh-CN" sz="2000" u="sng">
                <a:latin typeface="微软雅黑" panose="020B0503020204020204" charset="-122"/>
                <a:ea typeface="微软雅黑" panose="020B0503020204020204" charset="-122"/>
                <a:cs typeface="微软雅黑" panose="020B0503020204020204" charset="-122"/>
                <a:sym typeface="+mn-ea"/>
              </a:rPr>
              <a:t>　　　　</a:t>
            </a:r>
            <a:r>
              <a:rPr lang="zh-CN" sz="2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 </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10471785" y="1536065"/>
            <a:ext cx="4064000" cy="398780"/>
          </a:xfrm>
          <a:prstGeom prst="rect">
            <a:avLst/>
          </a:prstGeom>
          <a:noFill/>
        </p:spPr>
        <p:txBody>
          <a:bodyPr wrap="square" rtlCol="0">
            <a:spAutoFit/>
          </a:bodyPr>
          <a:p>
            <a:r>
              <a:rPr lang="zh-CN" altLang="en-US" sz="2000">
                <a:solidFill>
                  <a:srgbClr val="FF0000"/>
                </a:solidFill>
                <a:latin typeface="微软雅黑" panose="020B0503020204020204" charset="-122"/>
                <a:ea typeface="微软雅黑" panose="020B0503020204020204" charset="-122"/>
              </a:rPr>
              <a:t>乙酸</a:t>
            </a:r>
            <a:endParaRPr lang="zh-CN" altLang="en-US" sz="2000">
              <a:solidFill>
                <a:srgbClr val="FF0000"/>
              </a:solidFill>
              <a:latin typeface="微软雅黑" panose="020B0503020204020204" charset="-122"/>
              <a:ea typeface="微软雅黑" panose="020B0503020204020204" charset="-122"/>
            </a:endParaRPr>
          </a:p>
        </p:txBody>
      </p:sp>
      <p:sp>
        <p:nvSpPr>
          <p:cNvPr id="8" name="文本框 7"/>
          <p:cNvSpPr txBox="1"/>
          <p:nvPr/>
        </p:nvSpPr>
        <p:spPr>
          <a:xfrm>
            <a:off x="815340" y="2051685"/>
            <a:ext cx="4064000" cy="398780"/>
          </a:xfrm>
          <a:prstGeom prst="rect">
            <a:avLst/>
          </a:prstGeom>
          <a:noFill/>
        </p:spPr>
        <p:txBody>
          <a:bodyPr wrap="square" rtlCol="0">
            <a:spAutoFit/>
          </a:bodyPr>
          <a:p>
            <a:r>
              <a:rPr lang="zh-CN" altLang="en-US" sz="2000">
                <a:solidFill>
                  <a:srgbClr val="FF0000"/>
                </a:solidFill>
                <a:latin typeface="微软雅黑" panose="020B0503020204020204" charset="-122"/>
                <a:ea typeface="微软雅黑" panose="020B0503020204020204" charset="-122"/>
              </a:rPr>
              <a:t>丙酮</a:t>
            </a:r>
            <a:endParaRPr lang="zh-CN" altLang="en-US" sz="2000">
              <a:solidFill>
                <a:srgbClr val="FF0000"/>
              </a:solidFill>
              <a:latin typeface="微软雅黑" panose="020B0503020204020204" charset="-122"/>
              <a:ea typeface="微软雅黑" panose="020B0503020204020204" charset="-122"/>
            </a:endParaRPr>
          </a:p>
        </p:txBody>
      </p:sp>
      <p:grpSp>
        <p:nvGrpSpPr>
          <p:cNvPr id="13" name="组合 12"/>
          <p:cNvGrpSpPr/>
          <p:nvPr/>
        </p:nvGrpSpPr>
        <p:grpSpPr>
          <a:xfrm>
            <a:off x="487680" y="2613025"/>
            <a:ext cx="11289665" cy="2012950"/>
            <a:chOff x="768" y="4115"/>
            <a:chExt cx="17779" cy="3170"/>
          </a:xfrm>
        </p:grpSpPr>
        <p:sp>
          <p:nvSpPr>
            <p:cNvPr id="9" name="文本框 8"/>
            <p:cNvSpPr txBox="1"/>
            <p:nvPr/>
          </p:nvSpPr>
          <p:spPr>
            <a:xfrm>
              <a:off x="768" y="4115"/>
              <a:ext cx="17156" cy="1598"/>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【解析】含有碳碳双键的物质与酸性</a:t>
              </a:r>
              <a:r>
                <a:rPr lang="en-US" sz="2000" b="0">
                  <a:latin typeface="微软雅黑" panose="020B0503020204020204" charset="-122"/>
                  <a:ea typeface="微软雅黑" panose="020B0503020204020204" charset="-122"/>
                  <a:cs typeface="微软雅黑" panose="020B0503020204020204" charset="-122"/>
                </a:rPr>
                <a:t>KMnO</a:t>
              </a:r>
              <a:r>
                <a:rPr lang="en-US" sz="2000" b="0" baseline="-2500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溶液反应时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碳碳双键发生断裂</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若双键碳原子上连有</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个氢原子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则该碳原子转化为</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COOH,</a:t>
              </a:r>
              <a:r>
                <a:rPr lang="zh-CN" sz="2000" b="0">
                  <a:latin typeface="微软雅黑" panose="020B0503020204020204" charset="-122"/>
                  <a:ea typeface="微软雅黑" panose="020B0503020204020204" charset="-122"/>
                  <a:cs typeface="微软雅黑" panose="020B0503020204020204" charset="-122"/>
                </a:rPr>
                <a:t>若双键碳原子上无氢原子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则该碳原子转化为酮羰基</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E(</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10" name="图片 9"/>
            <p:cNvPicPr/>
            <p:nvPr/>
          </p:nvPicPr>
          <p:blipFill>
            <a:blip r:embed="rId2"/>
            <a:stretch>
              <a:fillRect/>
            </a:stretch>
          </p:blipFill>
          <p:spPr>
            <a:xfrm>
              <a:off x="17177" y="4884"/>
              <a:ext cx="1371" cy="692"/>
            </a:xfrm>
            <a:prstGeom prst="rect">
              <a:avLst/>
            </a:prstGeom>
            <a:noFill/>
            <a:ln w="9525">
              <a:noFill/>
            </a:ln>
          </p:spPr>
        </p:pic>
        <p:sp>
          <p:nvSpPr>
            <p:cNvPr id="155" name="文本框 154"/>
            <p:cNvSpPr txBox="1"/>
            <p:nvPr/>
          </p:nvSpPr>
          <p:spPr>
            <a:xfrm>
              <a:off x="902" y="5821"/>
              <a:ext cx="16821" cy="628"/>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的分子结构中的</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号碳原子上含有</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个氢原子</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号碳原子上无氢原子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故反应生成的有机物为</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11" name="图片 10"/>
            <p:cNvPicPr/>
            <p:nvPr/>
          </p:nvPicPr>
          <p:blipFill>
            <a:blip r:embed="rId3"/>
            <a:stretch>
              <a:fillRect/>
            </a:stretch>
          </p:blipFill>
          <p:spPr>
            <a:xfrm>
              <a:off x="17012" y="5713"/>
              <a:ext cx="1232" cy="735"/>
            </a:xfrm>
            <a:prstGeom prst="rect">
              <a:avLst/>
            </a:prstGeom>
            <a:noFill/>
            <a:ln w="9525">
              <a:noFill/>
            </a:ln>
          </p:spPr>
        </p:pic>
        <p:sp>
          <p:nvSpPr>
            <p:cNvPr id="156" name="文本框 155"/>
            <p:cNvSpPr txBox="1"/>
            <p:nvPr/>
          </p:nvSpPr>
          <p:spPr>
            <a:xfrm>
              <a:off x="902" y="6557"/>
              <a:ext cx="8000" cy="628"/>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方正书宋_GBK" charset="0"/>
                </a:rPr>
                <a:t>和</a:t>
              </a:r>
              <a:endParaRPr lang="zh-CN" altLang="en-US" sz="2000" b="0">
                <a:latin typeface="微软雅黑" panose="020B0503020204020204" charset="-122"/>
                <a:ea typeface="微软雅黑" panose="020B0503020204020204" charset="-122"/>
                <a:cs typeface="方正书宋_GBK" charset="0"/>
              </a:endParaRPr>
            </a:p>
          </p:txBody>
        </p:sp>
        <p:pic>
          <p:nvPicPr>
            <p:cNvPr id="12" name="图片 11"/>
            <p:cNvPicPr/>
            <p:nvPr/>
          </p:nvPicPr>
          <p:blipFill>
            <a:blip r:embed="rId4"/>
            <a:stretch>
              <a:fillRect/>
            </a:stretch>
          </p:blipFill>
          <p:spPr>
            <a:xfrm>
              <a:off x="1510" y="6543"/>
              <a:ext cx="1351" cy="743"/>
            </a:xfrm>
            <a:prstGeom prst="rect">
              <a:avLst/>
            </a:prstGeom>
            <a:noFill/>
            <a:ln w="9525">
              <a:noFill/>
            </a:ln>
          </p:spPr>
        </p:pic>
        <p:sp>
          <p:nvSpPr>
            <p:cNvPr id="157" name="文本框 156"/>
            <p:cNvSpPr txBox="1"/>
            <p:nvPr/>
          </p:nvSpPr>
          <p:spPr>
            <a:xfrm>
              <a:off x="2861" y="6601"/>
              <a:ext cx="8000" cy="628"/>
            </a:xfrm>
            <a:prstGeom prst="rect">
              <a:avLst/>
            </a:prstGeom>
            <a:noFill/>
            <a:ln w="9525">
              <a:noFill/>
            </a:ln>
          </p:spPr>
          <p:txBody>
            <a:bodyPr>
              <a:spAutoFit/>
            </a:bodyPr>
            <a:p>
              <a:pPr indent="0"/>
              <a:r>
                <a:rPr lang="en-US" sz="2000" b="0">
                  <a:latin typeface="黑体" panose="02010609060101010101" charset="-122"/>
                  <a:ea typeface="黑体" panose="02010609060101010101" charset="-122"/>
                  <a:cs typeface="黑体" panose="02010609060101010101" charset="-122"/>
                </a:rPr>
                <a:t>,</a:t>
              </a:r>
              <a:r>
                <a:rPr lang="zh-CN" sz="2000" b="0">
                  <a:latin typeface="黑体" panose="02010609060101010101" charset="-122"/>
                  <a:ea typeface="黑体" panose="02010609060101010101" charset="-122"/>
                  <a:cs typeface="黑体" panose="02010609060101010101" charset="-122"/>
                </a:rPr>
                <a:t>名称分别为乙酸和丙酮。</a:t>
              </a:r>
              <a:endParaRPr lang="zh-CN" altLang="en-US" sz="2000" b="0">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57" name="文本框 156"/>
          <p:cNvSpPr txBox="1"/>
          <p:nvPr/>
        </p:nvSpPr>
        <p:spPr>
          <a:xfrm>
            <a:off x="626110" y="979805"/>
            <a:ext cx="5080000" cy="460375"/>
          </a:xfrm>
          <a:prstGeom prst="rect">
            <a:avLst/>
          </a:prstGeom>
          <a:noFill/>
          <a:ln w="9525">
            <a:noFill/>
          </a:ln>
        </p:spPr>
        <p:txBody>
          <a:bodyPr>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2</a:t>
            </a:r>
            <a:r>
              <a:rPr lang="zh-CN" sz="2400" b="0">
                <a:latin typeface="微软雅黑" panose="020B0503020204020204" charset="-122"/>
                <a:ea typeface="微软雅黑" panose="020B0503020204020204" charset="-122"/>
                <a:cs typeface="微软雅黑" panose="020B0503020204020204" charset="-122"/>
              </a:rPr>
              <a:t>　苯和苯的同系物的性质</a:t>
            </a:r>
            <a:r>
              <a:rPr lang="zh-CN" sz="2000" b="0">
                <a:latin typeface="微软雅黑" panose="020B0503020204020204" charset="-122"/>
                <a:ea typeface="微软雅黑" panose="020B0503020204020204" charset="-122"/>
                <a:cs typeface="方正兰亭粗黑简体" charset="0"/>
              </a:rPr>
              <a:t>比较</a:t>
            </a:r>
            <a:endParaRPr lang="zh-CN" altLang="en-US" sz="2000" b="0">
              <a:latin typeface="微软雅黑" panose="020B0503020204020204" charset="-122"/>
              <a:ea typeface="微软雅黑" panose="020B0503020204020204" charset="-122"/>
              <a:cs typeface="方正兰亭粗黑简体" charset="0"/>
            </a:endParaRPr>
          </a:p>
        </p:txBody>
      </p:sp>
      <p:sp>
        <p:nvSpPr>
          <p:cNvPr id="3" name="文本框 2"/>
          <p:cNvSpPr txBox="1"/>
          <p:nvPr/>
        </p:nvSpPr>
        <p:spPr>
          <a:xfrm>
            <a:off x="626110" y="1577975"/>
            <a:ext cx="10681970"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苯的同系物的结构特点</a:t>
            </a:r>
            <a:endParaRPr lang="zh-CN" sz="2000" b="0" u="wavy">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zh-CN" sz="2000" b="0" u="wavy">
                <a:solidFill>
                  <a:srgbClr val="FF0000"/>
                </a:solidFill>
                <a:latin typeface="微软雅黑" panose="020B0503020204020204" charset="-122"/>
                <a:ea typeface="微软雅黑" panose="020B0503020204020204" charset="-122"/>
                <a:cs typeface="微软雅黑" panose="020B0503020204020204" charset="-122"/>
              </a:rPr>
              <a:t>苯的同系物有且只有一个苯环</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且侧链为烷基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1"/>
          <a:stretch>
            <a:fillRect/>
          </a:stretch>
        </p:blipFill>
        <p:spPr>
          <a:xfrm>
            <a:off x="5970905" y="2150110"/>
            <a:ext cx="1050925" cy="367665"/>
          </a:xfrm>
          <a:prstGeom prst="rect">
            <a:avLst/>
          </a:prstGeom>
          <a:noFill/>
          <a:ln w="9525">
            <a:noFill/>
          </a:ln>
        </p:spPr>
      </p:pic>
      <p:sp>
        <p:nvSpPr>
          <p:cNvPr id="158" name="文本框 157"/>
          <p:cNvSpPr txBox="1"/>
          <p:nvPr/>
        </p:nvSpPr>
        <p:spPr>
          <a:xfrm>
            <a:off x="6860540" y="215011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其通式为</a:t>
            </a:r>
            <a:r>
              <a:rPr lang="en-US" sz="2000" b="0">
                <a:latin typeface="微软雅黑" panose="020B0503020204020204" charset="-122"/>
                <a:ea typeface="微软雅黑" panose="020B0503020204020204" charset="-122"/>
                <a:cs typeface="微软雅黑" panose="020B0503020204020204" charset="-122"/>
              </a:rPr>
              <a:t>C</a:t>
            </a:r>
            <a:r>
              <a:rPr lang="en-US" sz="2000" b="0" i="1" baseline="-25000">
                <a:latin typeface="微软雅黑" panose="020B0503020204020204" charset="-122"/>
                <a:ea typeface="微软雅黑" panose="020B0503020204020204" charset="-122"/>
                <a:cs typeface="微软雅黑" panose="020B0503020204020204" charset="-122"/>
              </a:rPr>
              <a:t>n</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i="1" baseline="-25000">
                <a:latin typeface="微软雅黑" panose="020B0503020204020204" charset="-122"/>
                <a:ea typeface="微软雅黑" panose="020B0503020204020204" charset="-122"/>
                <a:cs typeface="微软雅黑" panose="020B0503020204020204" charset="-122"/>
              </a:rPr>
              <a:t>n</a:t>
            </a:r>
            <a:r>
              <a:rPr lang="en-US" sz="2000" b="0" baseline="-25000">
                <a:latin typeface="微软雅黑" panose="020B0503020204020204" charset="-122"/>
                <a:ea typeface="微软雅黑" panose="020B0503020204020204" charset="-122"/>
                <a:cs typeface="微软雅黑" panose="020B0503020204020204" charset="-122"/>
              </a:rPr>
              <a:t>-6</a:t>
            </a:r>
            <a:r>
              <a:rPr lang="en-US" sz="2000" b="0">
                <a:latin typeface="微软雅黑" panose="020B0503020204020204" charset="-122"/>
                <a:ea typeface="微软雅黑" panose="020B0503020204020204" charset="-122"/>
                <a:cs typeface="微软雅黑" panose="020B0503020204020204" charset="-122"/>
              </a:rPr>
              <a:t>(</a:t>
            </a:r>
            <a:r>
              <a:rPr lang="en-US" sz="2000" b="0" i="1">
                <a:latin typeface="微软雅黑" panose="020B0503020204020204" charset="-122"/>
                <a:ea typeface="微软雅黑" panose="020B0503020204020204" charset="-122"/>
                <a:cs typeface="微软雅黑" panose="020B0503020204020204" charset="-122"/>
              </a:rPr>
              <a:t>n</a:t>
            </a:r>
            <a:r>
              <a:rPr lang="en-US" sz="2000" b="0">
                <a:latin typeface="微软雅黑" panose="020B0503020204020204" charset="-122"/>
                <a:ea typeface="微软雅黑" panose="020B0503020204020204" charset="-122"/>
                <a:cs typeface="微软雅黑" panose="020B0503020204020204" charset="-122"/>
              </a:rPr>
              <a:t>≥7)</a:t>
            </a:r>
            <a:r>
              <a:rPr lang="zh-CN" sz="2000" b="0">
                <a:latin typeface="微软雅黑" panose="020B0503020204020204" charset="-122"/>
                <a:ea typeface="微软雅黑" panose="020B0503020204020204" charset="-122"/>
                <a:cs typeface="微软雅黑" panose="020B0503020204020204" charset="-122"/>
              </a:rPr>
              <a:t>。</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26110" y="2517775"/>
            <a:ext cx="10774680" cy="2910205"/>
          </a:xfrm>
          <a:prstGeom prst="rect">
            <a:avLst/>
          </a:prstGeom>
          <a:noFill/>
          <a:ln w="9525">
            <a:noFill/>
          </a:ln>
        </p:spPr>
        <p:txBody>
          <a:bodyPr>
            <a:no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a:solidFill>
                  <a:schemeClr val="tx1"/>
                </a:solidFill>
                <a:latin typeface="微软雅黑" panose="020B0503020204020204" charset="-122"/>
                <a:ea typeface="微软雅黑" panose="020B0503020204020204" charset="-122"/>
                <a:cs typeface="微软雅黑" panose="020B0503020204020204" charset="-122"/>
              </a:rPr>
              <a:t>苯环与取代基的相互影响</a:t>
            </a:r>
            <a:r>
              <a:rPr lang="en-US" sz="2000" b="0">
                <a:solidFill>
                  <a:schemeClr val="tx1"/>
                </a:solidFill>
                <a:latin typeface="微软雅黑" panose="020B0503020204020204" charset="-122"/>
                <a:ea typeface="微软雅黑" panose="020B0503020204020204" charset="-122"/>
                <a:cs typeface="微软雅黑" panose="020B0503020204020204" charset="-122"/>
              </a:rPr>
              <a:t>(1)</a:t>
            </a:r>
            <a:r>
              <a:rPr lang="zh-CN" sz="2000" b="0">
                <a:solidFill>
                  <a:schemeClr val="tx1"/>
                </a:solidFill>
                <a:latin typeface="微软雅黑" panose="020B0503020204020204" charset="-122"/>
                <a:ea typeface="微软雅黑" panose="020B0503020204020204" charset="-122"/>
                <a:cs typeface="微软雅黑" panose="020B0503020204020204" charset="-122"/>
              </a:rPr>
              <a:t>侧链对苯环的影响</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苯的同系物比苯更易发生苯环上的取代反应</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苯主要发生一元取代</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而苯的同系物能发生苯环上烷基的邻、对位取代。如苯与浓硝酸、浓硫酸混合加热主要生成硝基苯</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而甲苯与浓硝酸、浓硫酸在一定条件下反应生成</a:t>
            </a:r>
            <a:r>
              <a:rPr lang="en-US" sz="2000" b="0">
                <a:solidFill>
                  <a:schemeClr val="tx1"/>
                </a:solidFill>
                <a:latin typeface="微软雅黑" panose="020B0503020204020204" charset="-122"/>
                <a:ea typeface="微软雅黑" panose="020B0503020204020204" charset="-122"/>
                <a:cs typeface="微软雅黑" panose="020B0503020204020204" charset="-122"/>
              </a:rPr>
              <a:t>2,4,6-</a:t>
            </a:r>
            <a:r>
              <a:rPr lang="zh-CN" sz="2000" b="0">
                <a:solidFill>
                  <a:schemeClr val="tx1"/>
                </a:solidFill>
                <a:latin typeface="微软雅黑" panose="020B0503020204020204" charset="-122"/>
                <a:ea typeface="微软雅黑" panose="020B0503020204020204" charset="-122"/>
                <a:cs typeface="微软雅黑" panose="020B0503020204020204" charset="-122"/>
              </a:rPr>
              <a:t>三硝基甲苯</a:t>
            </a:r>
            <a:r>
              <a:rPr lang="en-US" sz="2000" b="0">
                <a:solidFill>
                  <a:schemeClr val="tx1"/>
                </a:solidFill>
                <a:latin typeface="微软雅黑" panose="020B0503020204020204" charset="-122"/>
                <a:ea typeface="微软雅黑" panose="020B0503020204020204" charset="-122"/>
                <a:cs typeface="微软雅黑" panose="020B0503020204020204" charset="-122"/>
              </a:rPr>
              <a:t>(TNT)</a:t>
            </a:r>
            <a:r>
              <a:rPr lang="zh-CN" sz="2000" b="0">
                <a:solidFill>
                  <a:schemeClr val="tx1"/>
                </a:solidFill>
                <a:latin typeface="微软雅黑" panose="020B0503020204020204" charset="-122"/>
                <a:ea typeface="微软雅黑" panose="020B0503020204020204" charset="-122"/>
                <a:cs typeface="微软雅黑" panose="020B0503020204020204" charset="-122"/>
              </a:rPr>
              <a:t>。</a:t>
            </a:r>
            <a:r>
              <a:rPr lang="en-US" sz="2000" b="0">
                <a:solidFill>
                  <a:schemeClr val="tx1"/>
                </a:solidFill>
                <a:latin typeface="微软雅黑" panose="020B0503020204020204" charset="-122"/>
                <a:ea typeface="微软雅黑" panose="020B0503020204020204" charset="-122"/>
                <a:cs typeface="微软雅黑" panose="020B0503020204020204" charset="-122"/>
              </a:rPr>
              <a:t>(2)</a:t>
            </a:r>
            <a:r>
              <a:rPr lang="zh-CN" sz="2000" b="0">
                <a:solidFill>
                  <a:schemeClr val="tx1"/>
                </a:solidFill>
                <a:latin typeface="微软雅黑" panose="020B0503020204020204" charset="-122"/>
                <a:ea typeface="微软雅黑" panose="020B0503020204020204" charset="-122"/>
                <a:cs typeface="微软雅黑" panose="020B0503020204020204" charset="-122"/>
              </a:rPr>
              <a:t>苯环对侧链的影响</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烷烃不易被氧化</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但苯环上的烷基易被氧化。</a:t>
            </a:r>
            <a:r>
              <a:rPr lang="zh-CN" sz="2000" b="0" u="wavy">
                <a:solidFill>
                  <a:srgbClr val="FF0000"/>
                </a:solidFill>
                <a:latin typeface="微软雅黑" panose="020B0503020204020204" charset="-122"/>
                <a:ea typeface="微软雅黑" panose="020B0503020204020204" charset="-122"/>
                <a:cs typeface="微软雅黑" panose="020B0503020204020204" charset="-122"/>
              </a:rPr>
              <a:t>某些苯的同系物能使酸性</a:t>
            </a:r>
            <a:r>
              <a:rPr lang="en-US" sz="2000" b="0" u="wavy">
                <a:solidFill>
                  <a:srgbClr val="FF0000"/>
                </a:solidFill>
                <a:latin typeface="微软雅黑" panose="020B0503020204020204" charset="-122"/>
                <a:ea typeface="微软雅黑" panose="020B0503020204020204" charset="-122"/>
                <a:cs typeface="微软雅黑" panose="020B0503020204020204" charset="-122"/>
              </a:rPr>
              <a:t>KMnO</a:t>
            </a:r>
            <a:r>
              <a:rPr lang="en-US" sz="2000" b="0" u="wavy" baseline="-25000">
                <a:solidFill>
                  <a:srgbClr val="FF0000"/>
                </a:solidFill>
                <a:latin typeface="微软雅黑" panose="020B0503020204020204" charset="-122"/>
                <a:ea typeface="微软雅黑" panose="020B0503020204020204" charset="-122"/>
                <a:cs typeface="微软雅黑" panose="020B0503020204020204" charset="-122"/>
              </a:rPr>
              <a:t>4</a:t>
            </a:r>
            <a:r>
              <a:rPr lang="zh-CN" sz="2000" b="0" u="wavy">
                <a:solidFill>
                  <a:srgbClr val="FF0000"/>
                </a:solidFill>
                <a:latin typeface="微软雅黑" panose="020B0503020204020204" charset="-122"/>
                <a:ea typeface="微软雅黑" panose="020B0503020204020204" charset="-122"/>
                <a:cs typeface="微软雅黑" panose="020B0503020204020204" charset="-122"/>
              </a:rPr>
              <a:t>溶液褪色</a:t>
            </a:r>
            <a:r>
              <a:rPr lang="zh-CN" sz="2000" b="0">
                <a:solidFill>
                  <a:srgbClr val="FF0000"/>
                </a:solidFill>
                <a:latin typeface="微软雅黑" panose="020B0503020204020204" charset="-122"/>
                <a:ea typeface="微软雅黑" panose="020B0503020204020204" charset="-122"/>
                <a:cs typeface="微软雅黑" panose="020B0503020204020204" charset="-122"/>
              </a:rPr>
              <a:t>。</a:t>
            </a:r>
            <a:endParaRPr lang="zh-CN" altLang="en-US" sz="2000" b="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00" name="文本框 99"/>
          <p:cNvSpPr txBox="1"/>
          <p:nvPr/>
        </p:nvSpPr>
        <p:spPr>
          <a:xfrm>
            <a:off x="622300" y="842010"/>
            <a:ext cx="10629265" cy="2586990"/>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取代</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硝化苯与硝酸反应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苯环上的氢原子通常只能被一个硝基取代</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苯的同系物</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如甲苯与硝酸反应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苯环上的氢原子能被三个硝基取代。</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255" name="image243.jpeg" descr="source:si_idm980851472;FounderCES"/>
          <p:cNvPicPr>
            <a:picLocks noChangeAspect="1"/>
          </p:cNvPicPr>
          <p:nvPr>
            <p:custDataLst>
              <p:tags r:id="rId1"/>
            </p:custDataLst>
          </p:nvPr>
        </p:nvPicPr>
        <p:blipFill>
          <a:blip r:embed="rId2"/>
          <a:stretch>
            <a:fillRect/>
          </a:stretch>
        </p:blipFill>
        <p:spPr>
          <a:xfrm>
            <a:off x="2061210" y="2900680"/>
            <a:ext cx="1249045" cy="1326515"/>
          </a:xfrm>
          <a:prstGeom prst="rect">
            <a:avLst/>
          </a:prstGeom>
        </p:spPr>
      </p:pic>
      <p:sp>
        <p:nvSpPr>
          <p:cNvPr id="3" name="文本框 2"/>
          <p:cNvSpPr txBox="1"/>
          <p:nvPr/>
        </p:nvSpPr>
        <p:spPr>
          <a:xfrm>
            <a:off x="3175000" y="351028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+3HO</a:t>
            </a:r>
            <a:r>
              <a:rPr lang="en-US" sz="2000" b="0">
                <a:latin typeface="微软雅黑" panose="020B0503020204020204" charset="-122"/>
                <a:ea typeface="微软雅黑" panose="020B0503020204020204" charset="-122"/>
              </a:rPr>
              <a:t>—</a:t>
            </a:r>
            <a:r>
              <a:rPr lang="en-US" sz="2000" b="0">
                <a:latin typeface="微软雅黑" panose="020B0503020204020204" charset="-122"/>
                <a:ea typeface="微软雅黑" panose="020B0503020204020204" charset="-122"/>
                <a:cs typeface="Times New Roman" panose="02020603050405020304" charset="0"/>
              </a:rPr>
              <a:t>NO</a:t>
            </a:r>
            <a:r>
              <a:rPr lang="en-US" sz="2000" b="0" baseline="-25000">
                <a:latin typeface="微软雅黑" panose="020B0503020204020204" charset="-122"/>
                <a:ea typeface="微软雅黑" panose="020B0503020204020204" charset="-122"/>
                <a:cs typeface="Times New Roman" panose="02020603050405020304" charset="0"/>
              </a:rPr>
              <a:t>2</a:t>
            </a:r>
            <a:endParaRPr lang="en-US" altLang="en-US" sz="2000" b="0" baseline="-25000">
              <a:latin typeface="微软雅黑" panose="020B0503020204020204" charset="-122"/>
              <a:ea typeface="微软雅黑" panose="020B0503020204020204" charset="-122"/>
              <a:cs typeface="Times New Roman" panose="02020603050405020304" charset="0"/>
            </a:endParaRPr>
          </a:p>
        </p:txBody>
      </p:sp>
      <p:pic>
        <p:nvPicPr>
          <p:cNvPr id="4" name="图片 3"/>
          <p:cNvPicPr/>
          <p:nvPr/>
        </p:nvPicPr>
        <p:blipFill>
          <a:blip r:embed="rId3"/>
          <a:stretch>
            <a:fillRect/>
          </a:stretch>
        </p:blipFill>
        <p:spPr>
          <a:xfrm>
            <a:off x="4852035" y="3510280"/>
            <a:ext cx="657225" cy="411480"/>
          </a:xfrm>
          <a:prstGeom prst="rect">
            <a:avLst/>
          </a:prstGeom>
          <a:noFill/>
          <a:ln w="9525">
            <a:noFill/>
          </a:ln>
        </p:spPr>
      </p:pic>
      <p:pic>
        <p:nvPicPr>
          <p:cNvPr id="101" name="图片 100"/>
          <p:cNvPicPr/>
          <p:nvPr/>
        </p:nvPicPr>
        <p:blipFill>
          <a:blip r:embed="rId4"/>
          <a:stretch>
            <a:fillRect/>
          </a:stretch>
        </p:blipFill>
        <p:spPr>
          <a:xfrm>
            <a:off x="5509260" y="2900680"/>
            <a:ext cx="2872740" cy="1520190"/>
          </a:xfrm>
          <a:prstGeom prst="rect">
            <a:avLst/>
          </a:prstGeom>
          <a:noFill/>
          <a:ln w="9525">
            <a:noFill/>
          </a:ln>
        </p:spPr>
      </p:pic>
      <p:sp>
        <p:nvSpPr>
          <p:cNvPr id="102" name="文本框 101"/>
          <p:cNvSpPr txBox="1"/>
          <p:nvPr/>
        </p:nvSpPr>
        <p:spPr>
          <a:xfrm>
            <a:off x="622300" y="4560570"/>
            <a:ext cx="10387965"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苯环受侧链影响</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甲基的邻位</a:t>
            </a:r>
            <a:r>
              <a:rPr lang="en-US" sz="2000" b="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⑥)</a:t>
            </a:r>
            <a:r>
              <a:rPr lang="zh-CN" sz="2000" b="0">
                <a:latin typeface="微软雅黑" panose="020B0503020204020204" charset="-122"/>
                <a:ea typeface="微软雅黑" panose="020B0503020204020204" charset="-122"/>
                <a:cs typeface="微软雅黑" panose="020B0503020204020204" charset="-122"/>
              </a:rPr>
              <a:t>、对位</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④)</a:t>
            </a:r>
            <a:r>
              <a:rPr lang="zh-CN" sz="2000" b="0">
                <a:latin typeface="微软雅黑" panose="020B0503020204020204" charset="-122"/>
                <a:ea typeface="微软雅黑" panose="020B0503020204020204" charset="-122"/>
                <a:cs typeface="微软雅黑" panose="020B0503020204020204" charset="-122"/>
              </a:rPr>
              <a:t>的</a:t>
            </a:r>
            <a:r>
              <a:rPr lang="en-US" sz="2000" b="0">
                <a:latin typeface="微软雅黑" panose="020B0503020204020204" charset="-122"/>
                <a:ea typeface="微软雅黑" panose="020B0503020204020204" charset="-122"/>
                <a:cs typeface="微软雅黑" panose="020B0503020204020204" charset="-122"/>
              </a:rPr>
              <a:t>H</a:t>
            </a:r>
            <a:r>
              <a:rPr lang="zh-CN" sz="2000" b="0">
                <a:latin typeface="微软雅黑" panose="020B0503020204020204" charset="-122"/>
                <a:ea typeface="微软雅黑" panose="020B0503020204020204" charset="-122"/>
                <a:cs typeface="微软雅黑" panose="020B0503020204020204" charset="-122"/>
              </a:rPr>
              <a:t>原子被活化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更易被取代。</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graphicFrame>
        <p:nvGraphicFramePr>
          <p:cNvPr id="19" name="表格 18"/>
          <p:cNvGraphicFramePr/>
          <p:nvPr>
            <p:custDataLst>
              <p:tags r:id="rId1"/>
            </p:custDataLst>
          </p:nvPr>
        </p:nvGraphicFramePr>
        <p:xfrm>
          <a:off x="1710690" y="1125855"/>
          <a:ext cx="8698865" cy="1010920"/>
        </p:xfrm>
        <a:graphic>
          <a:graphicData uri="http://schemas.openxmlformats.org/drawingml/2006/table">
            <a:tbl>
              <a:tblPr/>
              <a:tblGrid>
                <a:gridCol w="1186180"/>
                <a:gridCol w="3562350"/>
                <a:gridCol w="3950335"/>
              </a:tblGrid>
              <a:tr h="406400">
                <a:tc>
                  <a:txBody>
                    <a:bodyPr/>
                    <a:p>
                      <a:pPr indent="0" algn="ctr">
                        <a:buNone/>
                      </a:pPr>
                      <a:r>
                        <a:rPr lang="en-US" sz="2000" b="0">
                          <a:latin typeface="微软雅黑" panose="020B0503020204020204" charset="-122"/>
                          <a:ea typeface="微软雅黑" panose="020B0503020204020204" charset="-122"/>
                          <a:cs typeface="Calibri" panose="020F0502020204030204" charset="0"/>
                        </a:rPr>
                        <a:t>醇</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a:solidFill>
                        <a:schemeClr val="tx1"/>
                      </a:solidFill>
                      <a:prstDash val="sysDot"/>
                    </a:lnL>
                    <a:lnR w="12700">
                      <a:solidFill>
                        <a:schemeClr val="tx1"/>
                      </a:solidFill>
                      <a:prstDash val="sysDot"/>
                    </a:lnR>
                    <a:lnT w="12700">
                      <a:solidFill>
                        <a:schemeClr val="tx1"/>
                      </a:solidFill>
                      <a:prstDash val="sysDot"/>
                    </a:lnT>
                    <a:lnB w="12700">
                      <a:solidFill>
                        <a:schemeClr val="tx1"/>
                      </a:solidFill>
                      <a:prstDash val="sysDot"/>
                    </a:lnB>
                    <a:lnTlToBr>
                      <a:noFill/>
                    </a:lnTlToBr>
                    <a:lnBlToTr>
                      <a:noFill/>
                    </a:lnBlToTr>
                    <a:noFill/>
                  </a:tcPr>
                </a:tc>
                <a:tc rowSpan="2">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OH(羟基)</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a:solidFill>
                        <a:schemeClr val="tx1"/>
                      </a:solidFill>
                      <a:prstDash val="sysDot"/>
                    </a:lnL>
                    <a:lnR w="12700">
                      <a:solidFill>
                        <a:schemeClr val="tx1"/>
                      </a:solidFill>
                      <a:prstDash val="sysDot"/>
                    </a:lnR>
                    <a:lnT w="12700">
                      <a:solidFill>
                        <a:schemeClr val="tx1"/>
                      </a:solidFill>
                      <a:prstDash val="sysDot"/>
                    </a:lnT>
                    <a:lnB w="12700">
                      <a:solidFill>
                        <a:schemeClr val="tx1"/>
                      </a:solidFill>
                      <a:prstDash val="sysDot"/>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乙醇(C</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5</a:t>
                      </a:r>
                      <a:r>
                        <a:rPr lang="en-US" sz="2000" b="0">
                          <a:latin typeface="微软雅黑" panose="020B0503020204020204" charset="-122"/>
                          <a:ea typeface="微软雅黑" panose="020B0503020204020204" charset="-122"/>
                          <a:cs typeface="微软雅黑" panose="020B0503020204020204" charset="-122"/>
                        </a:rPr>
                        <a:t>OH)</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a:solidFill>
                        <a:schemeClr val="tx1"/>
                      </a:solidFill>
                      <a:prstDash val="sysDot"/>
                    </a:lnL>
                    <a:lnR w="12700">
                      <a:solidFill>
                        <a:schemeClr val="tx1"/>
                      </a:solidFill>
                      <a:prstDash val="sysDot"/>
                    </a:lnR>
                    <a:lnT w="12700">
                      <a:solidFill>
                        <a:schemeClr val="tx1"/>
                      </a:solidFill>
                      <a:prstDash val="sysDot"/>
                    </a:lnT>
                    <a:lnB w="12700">
                      <a:solidFill>
                        <a:schemeClr val="tx1"/>
                      </a:solidFill>
                      <a:prstDash val="sysDot"/>
                    </a:lnB>
                    <a:lnTlToBr>
                      <a:noFill/>
                    </a:lnTlToBr>
                    <a:lnBlToTr>
                      <a:noFill/>
                    </a:lnBlToTr>
                    <a:noFill/>
                  </a:tcPr>
                </a:tc>
              </a:tr>
              <a:tr h="604520">
                <a:tc>
                  <a:txBody>
                    <a:bodyPr/>
                    <a:p>
                      <a:pPr indent="0" algn="ctr">
                        <a:buNone/>
                      </a:pPr>
                      <a:r>
                        <a:rPr lang="en-US" sz="2000" b="0">
                          <a:latin typeface="微软雅黑" panose="020B0503020204020204" charset="-122"/>
                          <a:ea typeface="微软雅黑" panose="020B0503020204020204" charset="-122"/>
                          <a:cs typeface="Calibri" panose="020F0502020204030204" charset="0"/>
                        </a:rPr>
                        <a:t>酚</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a:solidFill>
                        <a:schemeClr val="tx1"/>
                      </a:solidFill>
                      <a:prstDash val="sysDot"/>
                    </a:lnL>
                    <a:lnR w="12700">
                      <a:solidFill>
                        <a:schemeClr val="tx1"/>
                      </a:solidFill>
                      <a:prstDash val="sysDot"/>
                    </a:lnR>
                    <a:lnT w="12700">
                      <a:solidFill>
                        <a:schemeClr val="tx1"/>
                      </a:solidFill>
                      <a:prstDash val="sysDot"/>
                    </a:lnT>
                    <a:lnB w="12700">
                      <a:solidFill>
                        <a:schemeClr val="tx1"/>
                      </a:solidFill>
                      <a:prstDash val="sysDot"/>
                    </a:lnB>
                    <a:lnTlToBr>
                      <a:noFill/>
                    </a:lnTlToBr>
                    <a:lnBlToTr>
                      <a:noFill/>
                    </a:lnBlToTr>
                    <a:noFill/>
                  </a:tcPr>
                </a:tc>
                <a:tc vMerge="1">
                  <a:tcPr>
                    <a:lnL w="12700">
                      <a:solidFill>
                        <a:schemeClr val="tx1"/>
                      </a:solidFill>
                      <a:prstDash val="sysDot"/>
                    </a:lnL>
                    <a:lnR w="12700">
                      <a:solidFill>
                        <a:schemeClr val="tx1"/>
                      </a:solidFill>
                      <a:prstDash val="sysDot"/>
                    </a:lnR>
                    <a:lnB w="12700">
                      <a:solidFill>
                        <a:schemeClr val="tx1"/>
                      </a:solidFill>
                      <a:prstDash val="sysDot"/>
                    </a:lnB>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苯酚(               )</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a:solidFill>
                        <a:schemeClr val="tx1"/>
                      </a:solidFill>
                      <a:prstDash val="sysDot"/>
                    </a:lnL>
                    <a:lnR w="12700">
                      <a:solidFill>
                        <a:schemeClr val="tx1"/>
                      </a:solidFill>
                      <a:prstDash val="sysDot"/>
                    </a:lnR>
                    <a:lnT w="12700">
                      <a:solidFill>
                        <a:schemeClr val="tx1"/>
                      </a:solidFill>
                      <a:prstDash val="sysDot"/>
                    </a:lnT>
                    <a:lnB w="12700">
                      <a:solidFill>
                        <a:schemeClr val="tx1"/>
                      </a:solidFill>
                      <a:prstDash val="sysDot"/>
                    </a:lnB>
                    <a:lnTlToBr>
                      <a:noFill/>
                    </a:lnTlToBr>
                    <a:lnBlToTr>
                      <a:noFill/>
                    </a:lnBlToTr>
                    <a:noFill/>
                  </a:tcPr>
                </a:tc>
              </a:tr>
            </a:tbl>
          </a:graphicData>
        </a:graphic>
      </p:graphicFrame>
      <p:graphicFrame>
        <p:nvGraphicFramePr>
          <p:cNvPr id="21" name="表格 20"/>
          <p:cNvGraphicFramePr/>
          <p:nvPr>
            <p:custDataLst>
              <p:tags r:id="rId2"/>
            </p:custDataLst>
          </p:nvPr>
        </p:nvGraphicFramePr>
        <p:xfrm>
          <a:off x="1701800" y="2136775"/>
          <a:ext cx="8698865" cy="3750310"/>
        </p:xfrm>
        <a:graphic>
          <a:graphicData uri="http://schemas.openxmlformats.org/drawingml/2006/table">
            <a:tbl>
              <a:tblPr/>
              <a:tblGrid>
                <a:gridCol w="1181735"/>
                <a:gridCol w="3582670"/>
                <a:gridCol w="3934460"/>
              </a:tblGrid>
              <a:tr h="601345">
                <a:tc>
                  <a:txBody>
                    <a:bodyPr/>
                    <a:p>
                      <a:pPr indent="0" algn="ctr">
                        <a:buNone/>
                      </a:pPr>
                      <a:r>
                        <a:rPr lang="en-US" sz="2000" b="0">
                          <a:latin typeface="微软雅黑" panose="020B0503020204020204" charset="-122"/>
                          <a:ea typeface="微软雅黑" panose="020B0503020204020204" charset="-122"/>
                          <a:cs typeface="Calibri" panose="020F0502020204030204" charset="0"/>
                        </a:rPr>
                        <a:t>醚</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a:solidFill>
                        <a:schemeClr val="tx1"/>
                      </a:solidFill>
                      <a:prstDash val="sysDot"/>
                    </a:lnL>
                    <a:lnR w="12700" cap="flat" cmpd="sng">
                      <a:solidFill>
                        <a:schemeClr val="tx1"/>
                      </a:solidFill>
                      <a:prstDash val="sysDot"/>
                      <a:headEnd type="none" w="med" len="med"/>
                      <a:tailEnd type="none" w="med" len="med"/>
                    </a:lnR>
                    <a:lnT>
                      <a:noFill/>
                    </a:lnT>
                    <a:lnB w="12700" cap="flat" cmpd="sng">
                      <a:solidFill>
                        <a:schemeClr val="tx1"/>
                      </a:solidFill>
                      <a:prstDash val="sysDot"/>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           (醚键)</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chemeClr val="tx1"/>
                      </a:solidFill>
                      <a:prstDash val="sysDot"/>
                      <a:headEnd type="none" w="med" len="med"/>
                      <a:tailEnd type="none" w="med" len="med"/>
                    </a:lnL>
                    <a:lnR w="12700" cap="flat" cmpd="sng">
                      <a:solidFill>
                        <a:schemeClr val="tx1"/>
                      </a:solidFill>
                      <a:prstDash val="sysDot"/>
                      <a:headEnd type="none" w="med" len="med"/>
                      <a:tailEnd type="none" w="med" len="med"/>
                    </a:lnR>
                    <a:lnT>
                      <a:noFill/>
                    </a:lnT>
                    <a:lnB w="12700" cap="flat" cmpd="sng">
                      <a:solidFill>
                        <a:schemeClr val="tx1"/>
                      </a:solidFill>
                      <a:prstDash val="sysDot"/>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乙醚(CH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chemeClr val="tx1"/>
                      </a:solidFill>
                      <a:prstDash val="sysDot"/>
                      <a:headEnd type="none" w="med" len="med"/>
                      <a:tailEnd type="none" w="med" len="med"/>
                    </a:lnL>
                    <a:lnR w="12700" cap="flat">
                      <a:solidFill>
                        <a:schemeClr val="tx1"/>
                      </a:solidFill>
                      <a:prstDash val="sysDot"/>
                    </a:lnR>
                    <a:lnT>
                      <a:noFill/>
                    </a:lnT>
                    <a:lnB w="12700" cap="flat" cmpd="sng">
                      <a:solidFill>
                        <a:schemeClr val="tx1"/>
                      </a:solidFill>
                      <a:prstDash val="sysDot"/>
                      <a:headEnd type="none" w="med" len="med"/>
                      <a:tailEnd type="none" w="med" len="med"/>
                    </a:lnB>
                    <a:lnTlToBr>
                      <a:noFill/>
                    </a:lnTlToBr>
                    <a:lnBlToTr>
                      <a:noFill/>
                    </a:lnBlToTr>
                    <a:noFill/>
                  </a:tcPr>
                </a:tc>
              </a:tr>
              <a:tr h="560070">
                <a:tc>
                  <a:txBody>
                    <a:bodyPr/>
                    <a:p>
                      <a:pPr indent="0" algn="ctr">
                        <a:buNone/>
                      </a:pPr>
                      <a:r>
                        <a:rPr lang="en-US" sz="2000" b="0">
                          <a:latin typeface="微软雅黑" panose="020B0503020204020204" charset="-122"/>
                          <a:ea typeface="微软雅黑" panose="020B0503020204020204" charset="-122"/>
                          <a:cs typeface="Calibri" panose="020F0502020204030204" charset="0"/>
                        </a:rPr>
                        <a:t>醛</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a:solidFill>
                        <a:schemeClr val="tx1"/>
                      </a:solidFill>
                      <a:prstDash val="sysDot"/>
                    </a:lnL>
                    <a:lnR w="12700" cap="flat" cmpd="sng">
                      <a:solidFill>
                        <a:schemeClr val="tx1"/>
                      </a:solidFill>
                      <a:prstDash val="sysDot"/>
                      <a:headEnd type="none" w="med" len="med"/>
                      <a:tailEnd type="none" w="med" len="med"/>
                    </a:lnR>
                    <a:lnT w="12700" cap="flat" cmpd="sng">
                      <a:solidFill>
                        <a:schemeClr val="tx1"/>
                      </a:solidFill>
                      <a:prstDash val="sysDot"/>
                      <a:headEnd type="none" w="med" len="med"/>
                      <a:tailEnd type="none" w="med" len="med"/>
                    </a:lnT>
                    <a:lnB w="12700" cap="flat" cmpd="sng">
                      <a:solidFill>
                        <a:schemeClr val="tx1"/>
                      </a:solidFill>
                      <a:prstDash val="sysDot"/>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           (醛基)</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chemeClr val="tx1"/>
                      </a:solidFill>
                      <a:prstDash val="sysDot"/>
                      <a:headEnd type="none" w="med" len="med"/>
                      <a:tailEnd type="none" w="med" len="med"/>
                    </a:lnL>
                    <a:lnR w="12700" cap="flat" cmpd="sng">
                      <a:solidFill>
                        <a:schemeClr val="tx1"/>
                      </a:solidFill>
                      <a:prstDash val="sysDot"/>
                      <a:headEnd type="none" w="med" len="med"/>
                      <a:tailEnd type="none" w="med" len="med"/>
                    </a:lnR>
                    <a:lnT w="12700" cap="flat" cmpd="sng">
                      <a:solidFill>
                        <a:schemeClr val="tx1"/>
                      </a:solidFill>
                      <a:prstDash val="sysDot"/>
                      <a:headEnd type="none" w="med" len="med"/>
                      <a:tailEnd type="none" w="med" len="med"/>
                    </a:lnT>
                    <a:lnB w="12700" cap="flat" cmpd="sng">
                      <a:solidFill>
                        <a:schemeClr val="tx1"/>
                      </a:solidFill>
                      <a:prstDash val="sysDot"/>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乙醛(CH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CHO)</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chemeClr val="tx1"/>
                      </a:solidFill>
                      <a:prstDash val="sysDot"/>
                      <a:headEnd type="none" w="med" len="med"/>
                      <a:tailEnd type="none" w="med" len="med"/>
                    </a:lnL>
                    <a:lnR w="12700" cap="flat">
                      <a:solidFill>
                        <a:schemeClr val="tx1"/>
                      </a:solidFill>
                      <a:prstDash val="sysDot"/>
                    </a:lnR>
                    <a:lnT w="12700" cap="flat" cmpd="sng">
                      <a:solidFill>
                        <a:schemeClr val="tx1"/>
                      </a:solidFill>
                      <a:prstDash val="sysDot"/>
                      <a:headEnd type="none" w="med" len="med"/>
                      <a:tailEnd type="none" w="med" len="med"/>
                    </a:lnT>
                    <a:lnB w="12700" cap="flat" cmpd="sng">
                      <a:solidFill>
                        <a:schemeClr val="tx1"/>
                      </a:solidFill>
                      <a:prstDash val="sysDot"/>
                      <a:headEnd type="none" w="med" len="med"/>
                      <a:tailEnd type="none" w="med" len="med"/>
                    </a:lnB>
                    <a:lnTlToBr>
                      <a:noFill/>
                    </a:lnTlToBr>
                    <a:lnBlToTr>
                      <a:noFill/>
                    </a:lnBlToTr>
                    <a:noFill/>
                  </a:tcPr>
                </a:tc>
              </a:tr>
              <a:tr h="591185">
                <a:tc>
                  <a:txBody>
                    <a:bodyPr/>
                    <a:p>
                      <a:pPr indent="0" algn="ctr">
                        <a:buNone/>
                      </a:pPr>
                      <a:r>
                        <a:rPr lang="en-US" sz="2000" b="0">
                          <a:latin typeface="微软雅黑" panose="020B0503020204020204" charset="-122"/>
                          <a:ea typeface="微软雅黑" panose="020B0503020204020204" charset="-122"/>
                          <a:cs typeface="Calibri" panose="020F0502020204030204" charset="0"/>
                        </a:rPr>
                        <a:t>酮</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a:solidFill>
                        <a:schemeClr val="tx1"/>
                      </a:solidFill>
                      <a:prstDash val="sysDot"/>
                    </a:lnL>
                    <a:lnR w="12700" cap="flat" cmpd="sng">
                      <a:solidFill>
                        <a:schemeClr val="tx1"/>
                      </a:solidFill>
                      <a:prstDash val="sysDot"/>
                      <a:headEnd type="none" w="med" len="med"/>
                      <a:tailEnd type="none" w="med" len="med"/>
                    </a:lnR>
                    <a:lnT w="12700" cap="flat" cmpd="sng">
                      <a:solidFill>
                        <a:schemeClr val="tx1"/>
                      </a:solidFill>
                      <a:prstDash val="sysDot"/>
                      <a:headEnd type="none" w="med" len="med"/>
                      <a:tailEnd type="none" w="med" len="med"/>
                    </a:lnT>
                    <a:lnB w="12700" cap="flat" cmpd="sng">
                      <a:solidFill>
                        <a:schemeClr val="tx1"/>
                      </a:solidFill>
                      <a:prstDash val="sysDot"/>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              (酮羰基)</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chemeClr val="tx1"/>
                      </a:solidFill>
                      <a:prstDash val="sysDot"/>
                      <a:headEnd type="none" w="med" len="med"/>
                      <a:tailEnd type="none" w="med" len="med"/>
                    </a:lnL>
                    <a:lnR w="12700" cap="flat" cmpd="sng">
                      <a:solidFill>
                        <a:schemeClr val="tx1"/>
                      </a:solidFill>
                      <a:prstDash val="sysDot"/>
                      <a:headEnd type="none" w="med" len="med"/>
                      <a:tailEnd type="none" w="med" len="med"/>
                    </a:lnR>
                    <a:lnT w="12700" cap="flat" cmpd="sng">
                      <a:solidFill>
                        <a:schemeClr val="tx1"/>
                      </a:solidFill>
                      <a:prstDash val="sysDot"/>
                      <a:headEnd type="none" w="med" len="med"/>
                      <a:tailEnd type="none" w="med" len="med"/>
                    </a:lnT>
                    <a:lnB w="12700" cap="flat" cmpd="sng">
                      <a:solidFill>
                        <a:schemeClr val="tx1"/>
                      </a:solidFill>
                      <a:prstDash val="sysDot"/>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丙酮(CH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chemeClr val="tx1"/>
                      </a:solidFill>
                      <a:prstDash val="sysDot"/>
                      <a:headEnd type="none" w="med" len="med"/>
                      <a:tailEnd type="none" w="med" len="med"/>
                    </a:lnL>
                    <a:lnR w="12700" cap="flat">
                      <a:solidFill>
                        <a:schemeClr val="tx1"/>
                      </a:solidFill>
                      <a:prstDash val="sysDot"/>
                    </a:lnR>
                    <a:lnT w="12700" cap="flat" cmpd="sng">
                      <a:solidFill>
                        <a:schemeClr val="tx1"/>
                      </a:solidFill>
                      <a:prstDash val="sysDot"/>
                      <a:headEnd type="none" w="med" len="med"/>
                      <a:tailEnd type="none" w="med" len="med"/>
                    </a:lnT>
                    <a:lnB w="12700" cap="flat" cmpd="sng">
                      <a:solidFill>
                        <a:schemeClr val="tx1"/>
                      </a:solidFill>
                      <a:prstDash val="sysDot"/>
                      <a:headEnd type="none" w="med" len="med"/>
                      <a:tailEnd type="none" w="med" len="med"/>
                    </a:lnB>
                    <a:lnTlToBr>
                      <a:noFill/>
                    </a:lnTlToBr>
                    <a:lnBlToTr>
                      <a:noFill/>
                    </a:lnBlToTr>
                    <a:noFill/>
                  </a:tcPr>
                </a:tc>
              </a:tr>
              <a:tr h="536575">
                <a:tc>
                  <a:txBody>
                    <a:bodyPr/>
                    <a:p>
                      <a:pPr indent="0" algn="ctr">
                        <a:buNone/>
                      </a:pPr>
                      <a:r>
                        <a:rPr lang="en-US" sz="2000" b="0">
                          <a:latin typeface="微软雅黑" panose="020B0503020204020204" charset="-122"/>
                          <a:ea typeface="微软雅黑" panose="020B0503020204020204" charset="-122"/>
                          <a:cs typeface="Calibri" panose="020F0502020204030204" charset="0"/>
                        </a:rPr>
                        <a:t>羧酸</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a:solidFill>
                        <a:schemeClr val="tx1"/>
                      </a:solidFill>
                      <a:prstDash val="sysDot"/>
                    </a:lnL>
                    <a:lnR w="12700" cap="flat" cmpd="sng">
                      <a:solidFill>
                        <a:schemeClr val="tx1"/>
                      </a:solidFill>
                      <a:prstDash val="sysDot"/>
                      <a:headEnd type="none" w="med" len="med"/>
                      <a:tailEnd type="none" w="med" len="med"/>
                    </a:lnR>
                    <a:lnT w="12700" cap="flat" cmpd="sng">
                      <a:solidFill>
                        <a:schemeClr val="tx1"/>
                      </a:solidFill>
                      <a:prstDash val="sysDot"/>
                      <a:headEnd type="none" w="med" len="med"/>
                      <a:tailEnd type="none" w="med" len="med"/>
                    </a:lnT>
                    <a:lnB w="12700" cap="flat" cmpd="sng">
                      <a:solidFill>
                        <a:schemeClr val="tx1"/>
                      </a:solidFill>
                      <a:prstDash val="sysDot"/>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           (羧基)</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chemeClr val="tx1"/>
                      </a:solidFill>
                      <a:prstDash val="sysDot"/>
                      <a:headEnd type="none" w="med" len="med"/>
                      <a:tailEnd type="none" w="med" len="med"/>
                    </a:lnL>
                    <a:lnR w="12700" cap="flat" cmpd="sng">
                      <a:solidFill>
                        <a:schemeClr val="tx1"/>
                      </a:solidFill>
                      <a:prstDash val="sysDot"/>
                      <a:headEnd type="none" w="med" len="med"/>
                      <a:tailEnd type="none" w="med" len="med"/>
                    </a:lnR>
                    <a:lnT w="12700" cap="flat" cmpd="sng">
                      <a:solidFill>
                        <a:schemeClr val="tx1"/>
                      </a:solidFill>
                      <a:prstDash val="sysDot"/>
                      <a:headEnd type="none" w="med" len="med"/>
                      <a:tailEnd type="none" w="med" len="med"/>
                    </a:lnT>
                    <a:lnB w="12700" cap="flat" cmpd="sng">
                      <a:solidFill>
                        <a:schemeClr val="tx1"/>
                      </a:solidFill>
                      <a:prstDash val="sysDot"/>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乙酸(CH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COOH)</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chemeClr val="tx1"/>
                      </a:solidFill>
                      <a:prstDash val="sysDot"/>
                      <a:headEnd type="none" w="med" len="med"/>
                      <a:tailEnd type="none" w="med" len="med"/>
                    </a:lnL>
                    <a:lnR w="12700" cap="flat">
                      <a:solidFill>
                        <a:schemeClr val="tx1"/>
                      </a:solidFill>
                      <a:prstDash val="sysDot"/>
                    </a:lnR>
                    <a:lnT w="12700" cap="flat" cmpd="sng">
                      <a:solidFill>
                        <a:schemeClr val="tx1"/>
                      </a:solidFill>
                      <a:prstDash val="sysDot"/>
                      <a:headEnd type="none" w="med" len="med"/>
                      <a:tailEnd type="none" w="med" len="med"/>
                    </a:lnT>
                    <a:lnB w="12700" cap="flat" cmpd="sng">
                      <a:solidFill>
                        <a:schemeClr val="tx1"/>
                      </a:solidFill>
                      <a:prstDash val="sysDot"/>
                      <a:headEnd type="none" w="med" len="med"/>
                      <a:tailEnd type="none" w="med" len="med"/>
                    </a:lnB>
                    <a:lnTlToBr>
                      <a:noFill/>
                    </a:lnTlToBr>
                    <a:lnBlToTr>
                      <a:noFill/>
                    </a:lnBlToTr>
                    <a:noFill/>
                  </a:tcPr>
                </a:tc>
              </a:tr>
              <a:tr h="500380">
                <a:tc>
                  <a:txBody>
                    <a:bodyPr/>
                    <a:p>
                      <a:pPr indent="0" algn="ctr">
                        <a:buNone/>
                      </a:pPr>
                      <a:r>
                        <a:rPr lang="en-US" sz="2000" b="0">
                          <a:latin typeface="微软雅黑" panose="020B0503020204020204" charset="-122"/>
                          <a:ea typeface="微软雅黑" panose="020B0503020204020204" charset="-122"/>
                          <a:cs typeface="Calibri" panose="020F0502020204030204" charset="0"/>
                        </a:rPr>
                        <a:t>酯</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a:solidFill>
                        <a:schemeClr val="tx1"/>
                      </a:solidFill>
                      <a:prstDash val="sysDot"/>
                    </a:lnL>
                    <a:lnR w="12700" cap="flat" cmpd="sng">
                      <a:solidFill>
                        <a:schemeClr val="tx1"/>
                      </a:solidFill>
                      <a:prstDash val="sysDot"/>
                      <a:headEnd type="none" w="med" len="med"/>
                      <a:tailEnd type="none" w="med" len="med"/>
                    </a:lnR>
                    <a:lnT w="12700" cap="flat" cmpd="sng">
                      <a:solidFill>
                        <a:schemeClr val="tx1"/>
                      </a:solidFill>
                      <a:prstDash val="sysDot"/>
                      <a:headEnd type="none" w="med" len="med"/>
                      <a:tailEnd type="none" w="med" len="med"/>
                    </a:lnT>
                    <a:lnB w="12700" cap="flat" cmpd="sng">
                      <a:solidFill>
                        <a:schemeClr val="tx1"/>
                      </a:solidFill>
                      <a:prstDash val="sysDot"/>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           (酯基)</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chemeClr val="tx1"/>
                      </a:solidFill>
                      <a:prstDash val="sysDot"/>
                      <a:headEnd type="none" w="med" len="med"/>
                      <a:tailEnd type="none" w="med" len="med"/>
                    </a:lnL>
                    <a:lnR w="12700" cap="flat" cmpd="sng">
                      <a:solidFill>
                        <a:schemeClr val="tx1"/>
                      </a:solidFill>
                      <a:prstDash val="sysDot"/>
                      <a:headEnd type="none" w="med" len="med"/>
                      <a:tailEnd type="none" w="med" len="med"/>
                    </a:lnR>
                    <a:lnT w="12700" cap="flat" cmpd="sng">
                      <a:solidFill>
                        <a:schemeClr val="tx1"/>
                      </a:solidFill>
                      <a:prstDash val="sysDot"/>
                      <a:headEnd type="none" w="med" len="med"/>
                      <a:tailEnd type="none" w="med" len="med"/>
                    </a:lnT>
                    <a:lnB w="12700" cap="flat" cmpd="sng">
                      <a:solidFill>
                        <a:schemeClr val="tx1"/>
                      </a:solidFill>
                      <a:prstDash val="sysDot"/>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乙酸乙酯(CH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COOCH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chemeClr val="tx1"/>
                      </a:solidFill>
                      <a:prstDash val="sysDot"/>
                      <a:headEnd type="none" w="med" len="med"/>
                      <a:tailEnd type="none" w="med" len="med"/>
                    </a:lnL>
                    <a:lnR w="12700" cap="flat">
                      <a:solidFill>
                        <a:schemeClr val="tx1"/>
                      </a:solidFill>
                      <a:prstDash val="sysDot"/>
                    </a:lnR>
                    <a:lnT w="12700" cap="flat" cmpd="sng">
                      <a:solidFill>
                        <a:schemeClr val="tx1"/>
                      </a:solidFill>
                      <a:prstDash val="sysDot"/>
                      <a:headEnd type="none" w="med" len="med"/>
                      <a:tailEnd type="none" w="med" len="med"/>
                    </a:lnT>
                    <a:lnB w="12700" cap="flat" cmpd="sng">
                      <a:solidFill>
                        <a:schemeClr val="tx1"/>
                      </a:solidFill>
                      <a:prstDash val="sysDot"/>
                      <a:headEnd type="none" w="med" len="med"/>
                      <a:tailEnd type="none" w="med" len="med"/>
                    </a:lnB>
                    <a:lnTlToBr>
                      <a:noFill/>
                    </a:lnTlToBr>
                    <a:lnBlToTr>
                      <a:noFill/>
                    </a:lnBlToTr>
                    <a:noFill/>
                  </a:tcPr>
                </a:tc>
              </a:tr>
              <a:tr h="334010">
                <a:tc>
                  <a:txBody>
                    <a:bodyPr/>
                    <a:p>
                      <a:pPr indent="0" algn="ctr">
                        <a:buNone/>
                      </a:pPr>
                      <a:r>
                        <a:rPr lang="en-US" sz="2000" b="0">
                          <a:latin typeface="微软雅黑" panose="020B0503020204020204" charset="-122"/>
                          <a:ea typeface="微软雅黑" panose="020B0503020204020204" charset="-122"/>
                          <a:cs typeface="Calibri" panose="020F0502020204030204" charset="0"/>
                        </a:rPr>
                        <a:t>胺</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a:solidFill>
                        <a:schemeClr val="tx1"/>
                      </a:solidFill>
                      <a:prstDash val="sysDot"/>
                    </a:lnL>
                    <a:lnR w="12700" cap="flat" cmpd="sng">
                      <a:solidFill>
                        <a:schemeClr val="tx1"/>
                      </a:solidFill>
                      <a:prstDash val="sysDot"/>
                      <a:headEnd type="none" w="med" len="med"/>
                      <a:tailEnd type="none" w="med" len="med"/>
                    </a:lnR>
                    <a:lnT w="12700" cap="flat" cmpd="sng">
                      <a:solidFill>
                        <a:schemeClr val="tx1"/>
                      </a:solidFill>
                      <a:prstDash val="sysDot"/>
                      <a:headEnd type="none" w="med" len="med"/>
                      <a:tailEnd type="none" w="med" len="med"/>
                    </a:lnT>
                    <a:lnB w="12700" cap="flat" cmpd="sng">
                      <a:solidFill>
                        <a:schemeClr val="tx1"/>
                      </a:solidFill>
                      <a:prstDash val="sysDot"/>
                      <a:headEnd type="none" w="med" len="med"/>
                      <a:tailEnd type="none" w="med" len="med"/>
                    </a:lnB>
                    <a:lnTlToBr>
                      <a:noFill/>
                    </a:lnTlToBr>
                    <a:lnBlToTr>
                      <a:noFill/>
                    </a:lnBlToTr>
                    <a:noFill/>
                  </a:tcPr>
                </a:tc>
                <a:tc>
                  <a:txBody>
                    <a:bodyPr/>
                    <a:p>
                      <a:pPr indent="0" algn="ctr">
                        <a:buNone/>
                      </a:pPr>
                      <a:r>
                        <a:rPr lang="en-US" sz="2000" b="0" baseline="-2500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(氨基)</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chemeClr val="tx1"/>
                      </a:solidFill>
                      <a:prstDash val="sysDot"/>
                      <a:headEnd type="none" w="med" len="med"/>
                      <a:tailEnd type="none" w="med" len="med"/>
                    </a:lnL>
                    <a:lnR w="12700" cap="flat" cmpd="sng">
                      <a:solidFill>
                        <a:schemeClr val="tx1"/>
                      </a:solidFill>
                      <a:prstDash val="sysDot"/>
                      <a:headEnd type="none" w="med" len="med"/>
                      <a:tailEnd type="none" w="med" len="med"/>
                    </a:lnR>
                    <a:lnT w="12700" cap="flat" cmpd="sng">
                      <a:solidFill>
                        <a:schemeClr val="tx1"/>
                      </a:solidFill>
                      <a:prstDash val="sysDot"/>
                      <a:headEnd type="none" w="med" len="med"/>
                      <a:tailEnd type="none" w="med" len="med"/>
                    </a:lnT>
                    <a:lnB w="12700" cap="flat" cmpd="sng">
                      <a:solidFill>
                        <a:schemeClr val="tx1"/>
                      </a:solidFill>
                      <a:prstDash val="sysDot"/>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甲胺(CH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NH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chemeClr val="tx1"/>
                      </a:solidFill>
                      <a:prstDash val="sysDot"/>
                      <a:headEnd type="none" w="med" len="med"/>
                      <a:tailEnd type="none" w="med" len="med"/>
                    </a:lnL>
                    <a:lnR w="12700" cap="flat">
                      <a:solidFill>
                        <a:schemeClr val="tx1"/>
                      </a:solidFill>
                      <a:prstDash val="sysDot"/>
                    </a:lnR>
                    <a:lnT w="12700" cap="flat" cmpd="sng">
                      <a:solidFill>
                        <a:schemeClr val="tx1"/>
                      </a:solidFill>
                      <a:prstDash val="sysDot"/>
                      <a:headEnd type="none" w="med" len="med"/>
                      <a:tailEnd type="none" w="med" len="med"/>
                    </a:lnT>
                    <a:lnB w="12700" cap="flat" cmpd="sng">
                      <a:solidFill>
                        <a:schemeClr val="tx1"/>
                      </a:solidFill>
                      <a:prstDash val="sysDot"/>
                      <a:headEnd type="none" w="med" len="med"/>
                      <a:tailEnd type="none" w="med" len="med"/>
                    </a:lnB>
                    <a:lnTlToBr>
                      <a:noFill/>
                    </a:lnTlToBr>
                    <a:lnBlToTr>
                      <a:noFill/>
                    </a:lnBlToTr>
                    <a:noFill/>
                  </a:tcPr>
                </a:tc>
              </a:tr>
              <a:tr h="626745">
                <a:tc>
                  <a:txBody>
                    <a:bodyPr/>
                    <a:p>
                      <a:pPr indent="0" algn="ctr">
                        <a:buNone/>
                      </a:pPr>
                      <a:r>
                        <a:rPr lang="en-US" sz="2000" b="0">
                          <a:latin typeface="微软雅黑" panose="020B0503020204020204" charset="-122"/>
                          <a:ea typeface="微软雅黑" panose="020B0503020204020204" charset="-122"/>
                          <a:cs typeface="Calibri" panose="020F0502020204030204" charset="0"/>
                        </a:rPr>
                        <a:t>酰胺</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a:solidFill>
                        <a:schemeClr val="tx1"/>
                      </a:solidFill>
                      <a:prstDash val="sysDot"/>
                    </a:lnL>
                    <a:lnR w="12700" cap="flat" cmpd="sng">
                      <a:solidFill>
                        <a:schemeClr val="tx1"/>
                      </a:solidFill>
                      <a:prstDash val="sysDot"/>
                      <a:headEnd type="none" w="med" len="med"/>
                      <a:tailEnd type="none" w="med" len="med"/>
                    </a:lnR>
                    <a:lnT w="12700" cap="flat" cmpd="sng">
                      <a:solidFill>
                        <a:schemeClr val="tx1"/>
                      </a:solidFill>
                      <a:prstDash val="sysDot"/>
                      <a:headEnd type="none" w="med" len="med"/>
                      <a:tailEnd type="none" w="med" len="med"/>
                    </a:lnT>
                    <a:lnB w="12700" cap="flat" cmpd="sng">
                      <a:solidFill>
                        <a:schemeClr val="tx1"/>
                      </a:solidFill>
                      <a:prstDash val="sysDot"/>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             (酰胺基)</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chemeClr val="tx1"/>
                      </a:solidFill>
                      <a:prstDash val="sysDot"/>
                      <a:headEnd type="none" w="med" len="med"/>
                      <a:tailEnd type="none" w="med" len="med"/>
                    </a:lnL>
                    <a:lnR w="12700" cap="flat" cmpd="sng">
                      <a:solidFill>
                        <a:schemeClr val="tx1"/>
                      </a:solidFill>
                      <a:prstDash val="sysDot"/>
                      <a:headEnd type="none" w="med" len="med"/>
                      <a:tailEnd type="none" w="med" len="med"/>
                    </a:lnR>
                    <a:lnT w="12700" cap="flat" cmpd="sng">
                      <a:solidFill>
                        <a:schemeClr val="tx1"/>
                      </a:solidFill>
                      <a:prstDash val="sysDot"/>
                      <a:headEnd type="none" w="med" len="med"/>
                      <a:tailEnd type="none" w="med" len="med"/>
                    </a:lnT>
                    <a:lnB w="12700" cap="flat" cmpd="sng">
                      <a:solidFill>
                        <a:schemeClr val="tx1"/>
                      </a:solidFill>
                      <a:prstDash val="sysDot"/>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微软雅黑" panose="020B0503020204020204" charset="-122"/>
                        </a:rPr>
                        <a:t>乙酰胺(CH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CONH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chemeClr val="tx1"/>
                      </a:solidFill>
                      <a:prstDash val="sysDot"/>
                      <a:headEnd type="none" w="med" len="med"/>
                      <a:tailEnd type="none" w="med" len="med"/>
                    </a:lnL>
                    <a:lnR w="12700" cap="flat">
                      <a:solidFill>
                        <a:schemeClr val="tx1"/>
                      </a:solidFill>
                      <a:prstDash val="sysDot"/>
                    </a:lnR>
                    <a:lnT w="12700" cap="flat" cmpd="sng">
                      <a:solidFill>
                        <a:schemeClr val="tx1"/>
                      </a:solidFill>
                      <a:prstDash val="sysDot"/>
                      <a:headEnd type="none" w="med" len="med"/>
                      <a:tailEnd type="none" w="med" len="med"/>
                    </a:lnT>
                    <a:lnB w="12700" cap="flat" cmpd="sng">
                      <a:solidFill>
                        <a:schemeClr val="tx1"/>
                      </a:solidFill>
                      <a:prstDash val="sysDot"/>
                      <a:headEnd type="none" w="med" len="med"/>
                      <a:tailEnd type="none" w="med" len="med"/>
                    </a:lnB>
                    <a:lnTlToBr>
                      <a:noFill/>
                    </a:lnTlToBr>
                    <a:lnBlToTr>
                      <a:noFill/>
                    </a:lnBlToTr>
                    <a:noFill/>
                  </a:tcPr>
                </a:tc>
              </a:tr>
            </a:tbl>
          </a:graphicData>
        </a:graphic>
      </p:graphicFrame>
      <p:pic>
        <p:nvPicPr>
          <p:cNvPr id="938" name="image926.jpeg" descr="source:si_idm762203424;FounderCES"/>
          <p:cNvPicPr>
            <a:picLocks noChangeAspect="1"/>
          </p:cNvPicPr>
          <p:nvPr>
            <p:custDataLst>
              <p:tags r:id="rId3"/>
            </p:custDataLst>
          </p:nvPr>
        </p:nvPicPr>
        <p:blipFill>
          <a:blip r:embed="rId4"/>
          <a:stretch>
            <a:fillRect/>
          </a:stretch>
        </p:blipFill>
        <p:spPr>
          <a:xfrm>
            <a:off x="8150860" y="1569085"/>
            <a:ext cx="1118235" cy="516890"/>
          </a:xfrm>
          <a:prstGeom prst="rect">
            <a:avLst/>
          </a:prstGeom>
        </p:spPr>
      </p:pic>
      <p:pic>
        <p:nvPicPr>
          <p:cNvPr id="939" name="image927.jpeg" descr="source:si_idm762183712;FounderCES"/>
          <p:cNvPicPr>
            <a:picLocks noChangeAspect="1"/>
          </p:cNvPicPr>
          <p:nvPr>
            <p:custDataLst>
              <p:tags r:id="rId5"/>
            </p:custDataLst>
          </p:nvPr>
        </p:nvPicPr>
        <p:blipFill>
          <a:blip r:embed="rId6"/>
          <a:stretch>
            <a:fillRect/>
          </a:stretch>
        </p:blipFill>
        <p:spPr>
          <a:xfrm>
            <a:off x="3375025" y="2153920"/>
            <a:ext cx="1237615" cy="490855"/>
          </a:xfrm>
          <a:prstGeom prst="rect">
            <a:avLst/>
          </a:prstGeom>
        </p:spPr>
      </p:pic>
      <p:pic>
        <p:nvPicPr>
          <p:cNvPr id="940" name="image928.jpeg" descr="source:si_idm762118176;FounderCES"/>
          <p:cNvPicPr>
            <a:picLocks noChangeAspect="1"/>
          </p:cNvPicPr>
          <p:nvPr>
            <p:custDataLst>
              <p:tags r:id="rId7"/>
            </p:custDataLst>
          </p:nvPr>
        </p:nvPicPr>
        <p:blipFill>
          <a:blip r:embed="rId8"/>
          <a:stretch>
            <a:fillRect/>
          </a:stretch>
        </p:blipFill>
        <p:spPr>
          <a:xfrm>
            <a:off x="3375025" y="2767965"/>
            <a:ext cx="1328420" cy="444500"/>
          </a:xfrm>
          <a:prstGeom prst="rect">
            <a:avLst/>
          </a:prstGeom>
        </p:spPr>
      </p:pic>
      <p:pic>
        <p:nvPicPr>
          <p:cNvPr id="941" name="image929.jpeg" descr="source:si_idm747618608;FounderCES"/>
          <p:cNvPicPr>
            <a:picLocks noChangeAspect="1"/>
          </p:cNvPicPr>
          <p:nvPr>
            <p:custDataLst>
              <p:tags r:id="rId9"/>
            </p:custDataLst>
          </p:nvPr>
        </p:nvPicPr>
        <p:blipFill>
          <a:blip r:embed="rId10"/>
          <a:stretch>
            <a:fillRect/>
          </a:stretch>
        </p:blipFill>
        <p:spPr>
          <a:xfrm>
            <a:off x="3375025" y="3412490"/>
            <a:ext cx="1327785" cy="478155"/>
          </a:xfrm>
          <a:prstGeom prst="rect">
            <a:avLst/>
          </a:prstGeom>
        </p:spPr>
      </p:pic>
      <p:pic>
        <p:nvPicPr>
          <p:cNvPr id="942" name="image930.jpeg" descr="source:si_idm747567792;FounderCES"/>
          <p:cNvPicPr>
            <a:picLocks noChangeAspect="1"/>
          </p:cNvPicPr>
          <p:nvPr>
            <p:custDataLst>
              <p:tags r:id="rId11"/>
            </p:custDataLst>
          </p:nvPr>
        </p:nvPicPr>
        <p:blipFill>
          <a:blip r:embed="rId12"/>
          <a:stretch>
            <a:fillRect/>
          </a:stretch>
        </p:blipFill>
        <p:spPr>
          <a:xfrm>
            <a:off x="3301365" y="3900170"/>
            <a:ext cx="1237615" cy="431800"/>
          </a:xfrm>
          <a:prstGeom prst="rect">
            <a:avLst/>
          </a:prstGeom>
        </p:spPr>
      </p:pic>
      <p:pic>
        <p:nvPicPr>
          <p:cNvPr id="943" name="image931.jpeg" descr="source:si_idm747510576;FounderCES"/>
          <p:cNvPicPr>
            <a:picLocks noChangeAspect="1"/>
          </p:cNvPicPr>
          <p:nvPr>
            <p:custDataLst>
              <p:tags r:id="rId13"/>
            </p:custDataLst>
          </p:nvPr>
        </p:nvPicPr>
        <p:blipFill>
          <a:blip r:embed="rId14"/>
          <a:stretch>
            <a:fillRect/>
          </a:stretch>
        </p:blipFill>
        <p:spPr>
          <a:xfrm>
            <a:off x="3301365" y="4446905"/>
            <a:ext cx="1093470" cy="460375"/>
          </a:xfrm>
          <a:prstGeom prst="rect">
            <a:avLst/>
          </a:prstGeom>
        </p:spPr>
      </p:pic>
      <p:pic>
        <p:nvPicPr>
          <p:cNvPr id="944" name="image932.jpeg" descr="source:si_idm747408176;FounderCES"/>
          <p:cNvPicPr>
            <a:picLocks noChangeAspect="1"/>
          </p:cNvPicPr>
          <p:nvPr>
            <p:custDataLst>
              <p:tags r:id="rId15"/>
            </p:custDataLst>
          </p:nvPr>
        </p:nvPicPr>
        <p:blipFill>
          <a:blip r:embed="rId16"/>
          <a:stretch>
            <a:fillRect/>
          </a:stretch>
        </p:blipFill>
        <p:spPr>
          <a:xfrm>
            <a:off x="3299460" y="5321300"/>
            <a:ext cx="1202690" cy="508000"/>
          </a:xfrm>
          <a:prstGeom prst="rect">
            <a:avLst/>
          </a:prstGeom>
        </p:spPr>
      </p:pic>
      <p:sp>
        <p:nvSpPr>
          <p:cNvPr id="29" name="文本框 28"/>
          <p:cNvSpPr txBox="1"/>
          <p:nvPr/>
        </p:nvSpPr>
        <p:spPr>
          <a:xfrm>
            <a:off x="3375025" y="4926330"/>
            <a:ext cx="906780" cy="368300"/>
          </a:xfrm>
          <a:prstGeom prst="rect">
            <a:avLst/>
          </a:prstGeom>
          <a:noFill/>
        </p:spPr>
        <p:txBody>
          <a:bodyPr wrap="square" rtlCol="0">
            <a:spAutoFit/>
          </a:bodyPr>
          <a:p>
            <a:r>
              <a:rPr lang="en-US">
                <a:latin typeface="微软雅黑" panose="020B0503020204020204" charset="-122"/>
                <a:ea typeface="微软雅黑" panose="020B0503020204020204" charset="-122"/>
                <a:cs typeface="微软雅黑" panose="020B0503020204020204" charset="-122"/>
                <a:sym typeface="+mn-ea"/>
              </a:rPr>
              <a:t>—NH</a:t>
            </a:r>
            <a:r>
              <a:rPr lang="en-US" baseline="-25000">
                <a:latin typeface="微软雅黑" panose="020B0503020204020204" charset="-122"/>
                <a:ea typeface="微软雅黑" panose="020B0503020204020204" charset="-122"/>
                <a:cs typeface="微软雅黑" panose="020B0503020204020204" charset="-122"/>
                <a:sym typeface="+mn-ea"/>
              </a:rPr>
              <a:t>2 </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02" name="文本框 101"/>
          <p:cNvSpPr txBox="1"/>
          <p:nvPr/>
        </p:nvSpPr>
        <p:spPr>
          <a:xfrm>
            <a:off x="622300" y="928370"/>
            <a:ext cx="10944225" cy="191325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卤代苯的同系物发生卤代反应时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条件不同</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取代的位置不同。</a:t>
            </a:r>
            <a:r>
              <a:rPr lang="zh-CN" sz="2000" b="0" u="wavy">
                <a:solidFill>
                  <a:srgbClr val="FF0000"/>
                </a:solidFill>
                <a:latin typeface="微软雅黑" panose="020B0503020204020204" charset="-122"/>
                <a:ea typeface="微软雅黑" panose="020B0503020204020204" charset="-122"/>
                <a:cs typeface="微软雅黑" panose="020B0503020204020204" charset="-122"/>
              </a:rPr>
              <a:t>一般光照条件下发生烷基上的取代</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用</a:t>
            </a:r>
            <a:r>
              <a:rPr lang="en-US" sz="2000" b="0" u="wavy">
                <a:solidFill>
                  <a:srgbClr val="FF0000"/>
                </a:solidFill>
                <a:latin typeface="微软雅黑" panose="020B0503020204020204" charset="-122"/>
                <a:ea typeface="微软雅黑" panose="020B0503020204020204" charset="-122"/>
                <a:cs typeface="微软雅黑" panose="020B0503020204020204" charset="-122"/>
              </a:rPr>
              <a:t>FeBr</a:t>
            </a:r>
            <a:r>
              <a:rPr lang="en-US" sz="2000" b="0" u="wavy" baseline="-25000">
                <a:solidFill>
                  <a:srgbClr val="FF0000"/>
                </a:solidFill>
                <a:latin typeface="微软雅黑" panose="020B0503020204020204" charset="-122"/>
                <a:ea typeface="微软雅黑" panose="020B0503020204020204" charset="-122"/>
                <a:cs typeface="微软雅黑" panose="020B0503020204020204" charset="-122"/>
              </a:rPr>
              <a:t>3</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催化时</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发生苯环上的取代</a:t>
            </a:r>
            <a:r>
              <a:rPr lang="zh-CN" sz="2000" b="0">
                <a:solidFill>
                  <a:srgbClr val="FF0000"/>
                </a:solidFill>
                <a:latin typeface="微软雅黑" panose="020B0503020204020204" charset="-122"/>
                <a:ea typeface="微软雅黑" panose="020B0503020204020204" charset="-122"/>
                <a:cs typeface="微软雅黑" panose="020B0503020204020204" charset="-122"/>
              </a:rPr>
              <a:t>。</a:t>
            </a:r>
            <a:endParaRPr lang="zh-CN" altLang="en-US" sz="2000" b="0">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1553845" y="2572385"/>
            <a:ext cx="1384935" cy="586740"/>
          </a:xfrm>
          <a:prstGeom prst="rect">
            <a:avLst/>
          </a:prstGeom>
          <a:noFill/>
          <a:ln w="9525">
            <a:noFill/>
          </a:ln>
        </p:spPr>
      </p:pic>
      <p:sp>
        <p:nvSpPr>
          <p:cNvPr id="103" name="文本框 102"/>
          <p:cNvSpPr txBox="1"/>
          <p:nvPr/>
        </p:nvSpPr>
        <p:spPr>
          <a:xfrm>
            <a:off x="1995805" y="2625725"/>
            <a:ext cx="2096135" cy="480060"/>
          </a:xfrm>
          <a:prstGeom prst="rect">
            <a:avLst/>
          </a:prstGeom>
          <a:noFill/>
          <a:ln w="9525">
            <a:noFill/>
          </a:ln>
        </p:spPr>
        <p:txBody>
          <a:bodyPr wrap="square">
            <a:noAutofit/>
          </a:bodyPr>
          <a:p>
            <a:pPr indent="0" algn="ctr"/>
            <a:r>
              <a:rPr lang="en-US" sz="2000" b="0">
                <a:latin typeface="微软雅黑" panose="020B0503020204020204" charset="-122"/>
                <a:ea typeface="微软雅黑" panose="020B0503020204020204" charset="-122"/>
                <a:cs typeface="Times New Roman" panose="02020603050405020304" charset="0"/>
              </a:rPr>
              <a:t>+Br</a:t>
            </a:r>
            <a:r>
              <a:rPr lang="en-US" sz="2000" b="0" baseline="-25000">
                <a:latin typeface="微软雅黑" panose="020B0503020204020204" charset="-122"/>
                <a:ea typeface="微软雅黑" panose="020B0503020204020204" charset="-122"/>
                <a:cs typeface="Times New Roman" panose="02020603050405020304" charset="0"/>
              </a:rPr>
              <a:t>2</a:t>
            </a:r>
            <a:endParaRPr lang="en-US" altLang="en-US" sz="2000" b="0" baseline="-25000">
              <a:latin typeface="微软雅黑" panose="020B0503020204020204" charset="-122"/>
              <a:ea typeface="微软雅黑" panose="020B0503020204020204" charset="-122"/>
              <a:cs typeface="Times New Roman" panose="02020603050405020304" charset="0"/>
            </a:endParaRPr>
          </a:p>
        </p:txBody>
      </p:sp>
      <p:pic>
        <p:nvPicPr>
          <p:cNvPr id="4" name="图片 3"/>
          <p:cNvPicPr/>
          <p:nvPr/>
        </p:nvPicPr>
        <p:blipFill>
          <a:blip r:embed="rId2"/>
          <a:stretch>
            <a:fillRect/>
          </a:stretch>
        </p:blipFill>
        <p:spPr>
          <a:xfrm>
            <a:off x="3429635" y="2644140"/>
            <a:ext cx="662305" cy="327025"/>
          </a:xfrm>
          <a:prstGeom prst="rect">
            <a:avLst/>
          </a:prstGeom>
          <a:noFill/>
          <a:ln w="9525">
            <a:noFill/>
          </a:ln>
        </p:spPr>
      </p:pic>
      <p:pic>
        <p:nvPicPr>
          <p:cNvPr id="104" name="图片 103"/>
          <p:cNvPicPr/>
          <p:nvPr/>
        </p:nvPicPr>
        <p:blipFill>
          <a:blip r:embed="rId3"/>
          <a:stretch>
            <a:fillRect/>
          </a:stretch>
        </p:blipFill>
        <p:spPr>
          <a:xfrm>
            <a:off x="4091940" y="2572385"/>
            <a:ext cx="1312545" cy="587375"/>
          </a:xfrm>
          <a:prstGeom prst="rect">
            <a:avLst/>
          </a:prstGeom>
          <a:noFill/>
          <a:ln w="9525">
            <a:noFill/>
          </a:ln>
        </p:spPr>
      </p:pic>
      <p:sp>
        <p:nvSpPr>
          <p:cNvPr id="105" name="文本框 104"/>
          <p:cNvSpPr txBox="1"/>
          <p:nvPr/>
        </p:nvSpPr>
        <p:spPr>
          <a:xfrm>
            <a:off x="5056505" y="2644140"/>
            <a:ext cx="1524635" cy="398780"/>
          </a:xfrm>
          <a:prstGeom prst="rect">
            <a:avLst/>
          </a:prstGeom>
          <a:noFill/>
          <a:ln w="9525">
            <a:noFill/>
          </a:ln>
        </p:spPr>
        <p:txBody>
          <a:bodyPr wrap="square">
            <a:spAutoFit/>
          </a:bodyPr>
          <a:p>
            <a:pPr indent="0" algn="ctr"/>
            <a:r>
              <a:rPr lang="en-US" sz="2000" b="0">
                <a:latin typeface="微软雅黑" panose="020B0503020204020204" charset="-122"/>
                <a:ea typeface="微软雅黑" panose="020B0503020204020204" charset="-122"/>
                <a:cs typeface="Times New Roman" panose="02020603050405020304" charset="0"/>
              </a:rPr>
              <a:t>+HBr</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5" name="图片 4"/>
          <p:cNvPicPr/>
          <p:nvPr/>
        </p:nvPicPr>
        <p:blipFill>
          <a:blip r:embed="rId4"/>
          <a:stretch>
            <a:fillRect/>
          </a:stretch>
        </p:blipFill>
        <p:spPr>
          <a:xfrm>
            <a:off x="1553845" y="3472815"/>
            <a:ext cx="883920" cy="961390"/>
          </a:xfrm>
          <a:prstGeom prst="rect">
            <a:avLst/>
          </a:prstGeom>
          <a:noFill/>
          <a:ln w="9525">
            <a:noFill/>
          </a:ln>
        </p:spPr>
      </p:pic>
      <p:sp>
        <p:nvSpPr>
          <p:cNvPr id="106" name="文本框 105"/>
          <p:cNvSpPr txBox="1"/>
          <p:nvPr/>
        </p:nvSpPr>
        <p:spPr>
          <a:xfrm>
            <a:off x="1620520" y="3999230"/>
            <a:ext cx="2014220" cy="398780"/>
          </a:xfrm>
          <a:prstGeom prst="rect">
            <a:avLst/>
          </a:prstGeom>
          <a:noFill/>
          <a:ln w="9525">
            <a:noFill/>
          </a:ln>
        </p:spPr>
        <p:txBody>
          <a:bodyPr wrap="square">
            <a:spAutoFit/>
          </a:bodyPr>
          <a:p>
            <a:pPr indent="0" algn="ctr"/>
            <a:r>
              <a:rPr lang="en-US" sz="2000" b="0">
                <a:latin typeface="微软雅黑" panose="020B0503020204020204" charset="-122"/>
                <a:ea typeface="微软雅黑" panose="020B0503020204020204" charset="-122"/>
                <a:cs typeface="Times New Roman" panose="02020603050405020304" charset="0"/>
              </a:rPr>
              <a:t>+Br</a:t>
            </a:r>
            <a:r>
              <a:rPr lang="en-US" sz="2000" b="0" baseline="-25000">
                <a:latin typeface="微软雅黑" panose="020B0503020204020204" charset="-122"/>
                <a:ea typeface="微软雅黑" panose="020B0503020204020204" charset="-122"/>
                <a:cs typeface="Times New Roman" panose="02020603050405020304" charset="0"/>
              </a:rPr>
              <a:t>2</a:t>
            </a:r>
            <a:endParaRPr lang="en-US" altLang="en-US" sz="2000" b="0" baseline="-25000">
              <a:latin typeface="微软雅黑" panose="020B0503020204020204" charset="-122"/>
              <a:ea typeface="微软雅黑" panose="020B0503020204020204" charset="-122"/>
              <a:cs typeface="Times New Roman" panose="02020603050405020304" charset="0"/>
            </a:endParaRPr>
          </a:p>
        </p:txBody>
      </p:sp>
      <p:pic>
        <p:nvPicPr>
          <p:cNvPr id="7" name="图片 6"/>
          <p:cNvPicPr/>
          <p:nvPr/>
        </p:nvPicPr>
        <p:blipFill>
          <a:blip r:embed="rId5"/>
          <a:stretch>
            <a:fillRect/>
          </a:stretch>
        </p:blipFill>
        <p:spPr>
          <a:xfrm>
            <a:off x="2996565" y="3999230"/>
            <a:ext cx="774700" cy="340995"/>
          </a:xfrm>
          <a:prstGeom prst="rect">
            <a:avLst/>
          </a:prstGeom>
          <a:noFill/>
          <a:ln w="9525">
            <a:noFill/>
          </a:ln>
        </p:spPr>
      </p:pic>
      <p:pic>
        <p:nvPicPr>
          <p:cNvPr id="107" name="图片 106"/>
          <p:cNvPicPr/>
          <p:nvPr/>
        </p:nvPicPr>
        <p:blipFill>
          <a:blip r:embed="rId6"/>
          <a:stretch>
            <a:fillRect/>
          </a:stretch>
        </p:blipFill>
        <p:spPr>
          <a:xfrm>
            <a:off x="3930015" y="3582670"/>
            <a:ext cx="1126490" cy="851535"/>
          </a:xfrm>
          <a:prstGeom prst="rect">
            <a:avLst/>
          </a:prstGeom>
          <a:noFill/>
          <a:ln w="9525">
            <a:noFill/>
          </a:ln>
        </p:spPr>
      </p:pic>
      <p:sp>
        <p:nvSpPr>
          <p:cNvPr id="108" name="文本框 107"/>
          <p:cNvSpPr txBox="1"/>
          <p:nvPr/>
        </p:nvSpPr>
        <p:spPr>
          <a:xfrm>
            <a:off x="2872740" y="3999230"/>
            <a:ext cx="5080000" cy="398780"/>
          </a:xfrm>
          <a:prstGeom prst="rect">
            <a:avLst/>
          </a:prstGeom>
          <a:noFill/>
          <a:ln w="9525">
            <a:noFill/>
          </a:ln>
        </p:spPr>
        <p:txBody>
          <a:bodyPr>
            <a:spAutoFit/>
          </a:bodyPr>
          <a:p>
            <a:pPr indent="0" algn="ctr"/>
            <a:r>
              <a:rPr lang="en-US" sz="2000" b="0">
                <a:latin typeface="微软雅黑" panose="020B0503020204020204" charset="-122"/>
                <a:ea typeface="微软雅黑" panose="020B0503020204020204" charset="-122"/>
                <a:cs typeface="Times New Roman" panose="02020603050405020304" charset="0"/>
              </a:rPr>
              <a:t>+HBr↑</a:t>
            </a:r>
            <a:endParaRPr lang="en-US" altLang="en-US" sz="2000" b="0">
              <a:latin typeface="微软雅黑" panose="020B0503020204020204" charset="-122"/>
              <a:ea typeface="微软雅黑" panose="020B0503020204020204"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08" name="文本框 107"/>
          <p:cNvSpPr txBox="1"/>
          <p:nvPr/>
        </p:nvSpPr>
        <p:spPr>
          <a:xfrm>
            <a:off x="599440" y="933450"/>
            <a:ext cx="10749280" cy="115252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氧化苯与酸性高锰酸钾溶液不反应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而某些苯的同系物能使酸性高锰酸钾溶液褪色。</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custDataLst>
              <p:tags r:id="rId1"/>
            </p:custDataLst>
          </p:nvPr>
        </p:nvPicPr>
        <p:blipFill>
          <a:blip r:embed="rId2"/>
          <a:stretch>
            <a:fillRect/>
          </a:stretch>
        </p:blipFill>
        <p:spPr>
          <a:xfrm>
            <a:off x="1725930" y="2085975"/>
            <a:ext cx="1287780" cy="563880"/>
          </a:xfrm>
          <a:prstGeom prst="rect">
            <a:avLst/>
          </a:prstGeom>
          <a:noFill/>
          <a:ln w="9525">
            <a:noFill/>
          </a:ln>
        </p:spPr>
      </p:pic>
      <p:pic>
        <p:nvPicPr>
          <p:cNvPr id="109" name="图片 108"/>
          <p:cNvPicPr/>
          <p:nvPr>
            <p:custDataLst>
              <p:tags r:id="rId3"/>
            </p:custDataLst>
          </p:nvPr>
        </p:nvPicPr>
        <p:blipFill>
          <a:blip r:embed="rId4"/>
          <a:stretch>
            <a:fillRect/>
          </a:stretch>
        </p:blipFill>
        <p:spPr>
          <a:xfrm>
            <a:off x="3013710" y="2177415"/>
            <a:ext cx="921385" cy="390525"/>
          </a:xfrm>
          <a:prstGeom prst="rect">
            <a:avLst/>
          </a:prstGeom>
          <a:noFill/>
          <a:ln w="9525">
            <a:noFill/>
          </a:ln>
        </p:spPr>
      </p:pic>
      <p:pic>
        <p:nvPicPr>
          <p:cNvPr id="110" name="图片 109"/>
          <p:cNvPicPr/>
          <p:nvPr>
            <p:custDataLst>
              <p:tags r:id="rId5"/>
            </p:custDataLst>
          </p:nvPr>
        </p:nvPicPr>
        <p:blipFill>
          <a:blip r:embed="rId6"/>
          <a:stretch>
            <a:fillRect/>
          </a:stretch>
        </p:blipFill>
        <p:spPr>
          <a:xfrm>
            <a:off x="4057650" y="2085975"/>
            <a:ext cx="1340485" cy="563245"/>
          </a:xfrm>
          <a:prstGeom prst="rect">
            <a:avLst/>
          </a:prstGeom>
          <a:noFill/>
          <a:ln w="9525">
            <a:noFill/>
          </a:ln>
        </p:spPr>
      </p:pic>
      <p:sp>
        <p:nvSpPr>
          <p:cNvPr id="111" name="文本框 110"/>
          <p:cNvSpPr txBox="1"/>
          <p:nvPr/>
        </p:nvSpPr>
        <p:spPr>
          <a:xfrm>
            <a:off x="599440" y="2955290"/>
            <a:ext cx="8371840" cy="398780"/>
          </a:xfrm>
          <a:prstGeom prst="rect">
            <a:avLst/>
          </a:prstGeom>
          <a:noFill/>
          <a:ln w="9525">
            <a:noFill/>
          </a:ln>
        </p:spPr>
        <p:txBody>
          <a:bodyPr wrap="square">
            <a:spAutoFit/>
          </a:bodyPr>
          <a:p>
            <a:pPr indent="0"/>
            <a:r>
              <a:rPr lang="zh-CN" sz="2000" b="0" u="wavy">
                <a:solidFill>
                  <a:srgbClr val="FF0000"/>
                </a:solidFill>
                <a:latin typeface="微软雅黑" panose="020B0503020204020204" charset="-122"/>
                <a:ea typeface="微软雅黑" panose="020B0503020204020204" charset="-122"/>
                <a:cs typeface="微软雅黑" panose="020B0503020204020204" charset="-122"/>
              </a:rPr>
              <a:t>若与苯环相连的碳原子上有氢原子</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则最终被氧化为</a:t>
            </a:r>
            <a:endParaRPr lang="zh-CN" altLang="en-US" sz="2000" b="0" u="wavy">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7"/>
          <a:stretch>
            <a:fillRect/>
          </a:stretch>
        </p:blipFill>
        <p:spPr>
          <a:xfrm>
            <a:off x="6360160" y="2955290"/>
            <a:ext cx="1226185" cy="398780"/>
          </a:xfrm>
          <a:prstGeom prst="rect">
            <a:avLst/>
          </a:prstGeom>
          <a:noFill/>
          <a:ln w="9525">
            <a:noFill/>
          </a:ln>
        </p:spPr>
      </p:pic>
      <p:sp>
        <p:nvSpPr>
          <p:cNvPr id="112" name="文本框 111"/>
          <p:cNvSpPr txBox="1"/>
          <p:nvPr/>
        </p:nvSpPr>
        <p:spPr>
          <a:xfrm>
            <a:off x="7586345" y="2955290"/>
            <a:ext cx="5080000" cy="398780"/>
          </a:xfrm>
          <a:prstGeom prst="rect">
            <a:avLst/>
          </a:prstGeom>
          <a:noFill/>
          <a:ln w="9525">
            <a:noFill/>
          </a:ln>
        </p:spPr>
        <p:txBody>
          <a:bodyPr>
            <a:spAutoFit/>
          </a:bodyPr>
          <a:p>
            <a:pPr indent="0"/>
            <a:r>
              <a:rPr lang="en-US" sz="2000" b="0" u="wavy">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若与苯环相连的碳原子上无氢原</a:t>
            </a:r>
            <a:endParaRPr lang="zh-CN" altLang="en-US" sz="2000" b="0" u="wavy">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8"/>
          <a:stretch>
            <a:fillRect/>
          </a:stretch>
        </p:blipFill>
        <p:spPr>
          <a:xfrm>
            <a:off x="1376680" y="3429000"/>
            <a:ext cx="1379220" cy="338455"/>
          </a:xfrm>
          <a:prstGeom prst="rect">
            <a:avLst/>
          </a:prstGeom>
          <a:noFill/>
          <a:ln w="9525">
            <a:noFill/>
          </a:ln>
        </p:spPr>
      </p:pic>
      <p:sp>
        <p:nvSpPr>
          <p:cNvPr id="113" name="文本框 112"/>
          <p:cNvSpPr txBox="1"/>
          <p:nvPr/>
        </p:nvSpPr>
        <p:spPr>
          <a:xfrm>
            <a:off x="2755900" y="3368040"/>
            <a:ext cx="5080000" cy="398780"/>
          </a:xfrm>
          <a:prstGeom prst="rect">
            <a:avLst/>
          </a:prstGeom>
          <a:noFill/>
          <a:ln w="9525">
            <a:noFill/>
          </a:ln>
        </p:spPr>
        <p:txBody>
          <a:bodyPr>
            <a:spAutoFit/>
          </a:bodyPr>
          <a:p>
            <a:pPr indent="0"/>
            <a:r>
              <a:rPr lang="en-US" sz="2000" b="0" u="wavy">
                <a:solidFill>
                  <a:srgbClr val="FF0000"/>
                </a:solidFill>
                <a:latin typeface="方正书宋_GBK" charset="0"/>
                <a:ea typeface="宋体" panose="02010600030101010101" pitchFamily="2" charset="-122"/>
                <a:cs typeface="Times New Roman" panose="02020603050405020304" charset="0"/>
              </a:rPr>
              <a:t>],</a:t>
            </a:r>
            <a:r>
              <a:rPr lang="zh-CN" sz="2000" b="0" u="wavy">
                <a:solidFill>
                  <a:srgbClr val="FF0000"/>
                </a:solidFill>
                <a:cs typeface="方正书宋_GBK" charset="0"/>
              </a:rPr>
              <a:t>则不能被酸性</a:t>
            </a:r>
            <a:r>
              <a:rPr lang="en-US" sz="2000" b="0" u="wavy">
                <a:solidFill>
                  <a:srgbClr val="FF0000"/>
                </a:solidFill>
                <a:latin typeface="NEU-BZ" charset="0"/>
                <a:ea typeface="宋体" panose="02010600030101010101" pitchFamily="2" charset="-122"/>
                <a:cs typeface="Times New Roman" panose="02020603050405020304" charset="0"/>
              </a:rPr>
              <a:t>KMnO</a:t>
            </a:r>
            <a:r>
              <a:rPr lang="en-US" sz="2000" b="0" u="wavy" baseline="-25000">
                <a:solidFill>
                  <a:srgbClr val="FF0000"/>
                </a:solidFill>
                <a:latin typeface="NEU-BZ" charset="0"/>
                <a:ea typeface="宋体" panose="02010600030101010101" pitchFamily="2" charset="-122"/>
                <a:cs typeface="Times New Roman" panose="02020603050405020304" charset="0"/>
              </a:rPr>
              <a:t>4</a:t>
            </a:r>
            <a:r>
              <a:rPr lang="zh-CN" sz="2000" b="0" u="wavy">
                <a:solidFill>
                  <a:srgbClr val="FF0000"/>
                </a:solidFill>
                <a:cs typeface="方正书宋_GBK" charset="0"/>
              </a:rPr>
              <a:t>溶液氧化</a:t>
            </a:r>
            <a:r>
              <a:rPr lang="zh-CN" sz="2000" b="0">
                <a:solidFill>
                  <a:srgbClr val="FF0000"/>
                </a:solidFill>
                <a:cs typeface="方正书宋_GBK" charset="0"/>
              </a:rPr>
              <a:t>。</a:t>
            </a:r>
            <a:endParaRPr lang="zh-CN" altLang="en-US" sz="2000" b="0">
              <a:solidFill>
                <a:srgbClr val="FF0000"/>
              </a:solidFill>
              <a:cs typeface="方正书宋_GBK" charset="0"/>
            </a:endParaRPr>
          </a:p>
        </p:txBody>
      </p:sp>
      <p:sp>
        <p:nvSpPr>
          <p:cNvPr id="7" name="文本框 6"/>
          <p:cNvSpPr txBox="1"/>
          <p:nvPr/>
        </p:nvSpPr>
        <p:spPr>
          <a:xfrm>
            <a:off x="599440" y="3368040"/>
            <a:ext cx="2621915" cy="398780"/>
          </a:xfrm>
          <a:prstGeom prst="rect">
            <a:avLst/>
          </a:prstGeom>
          <a:noFill/>
        </p:spPr>
        <p:txBody>
          <a:bodyPr wrap="square" rtlCol="0" anchor="t">
            <a:spAutoFit/>
          </a:bodyPr>
          <a:p>
            <a:pPr indent="0"/>
            <a:r>
              <a:rPr lang="zh-CN" sz="2000" u="wavy">
                <a:solidFill>
                  <a:srgbClr val="FF0000"/>
                </a:solidFill>
                <a:latin typeface="微软雅黑" panose="020B0503020204020204" charset="-122"/>
                <a:ea typeface="微软雅黑" panose="020B0503020204020204" charset="-122"/>
                <a:cs typeface="微软雅黑" panose="020B0503020204020204" charset="-122"/>
                <a:sym typeface="+mn-ea"/>
              </a:rPr>
              <a:t>子</a:t>
            </a:r>
            <a:r>
              <a:rPr lang="en-US" sz="2000" u="wavy">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sz="2000" u="wavy">
                <a:solidFill>
                  <a:srgbClr val="FF0000"/>
                </a:solidFill>
                <a:latin typeface="微软雅黑" panose="020B0503020204020204" charset="-122"/>
                <a:ea typeface="微软雅黑" panose="020B0503020204020204" charset="-122"/>
                <a:cs typeface="微软雅黑" panose="020B0503020204020204" charset="-122"/>
                <a:sym typeface="+mn-ea"/>
              </a:rPr>
              <a:t>如</a:t>
            </a:r>
            <a:endParaRPr lang="zh-CN" altLang="en-US" sz="2000" u="wavy">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pic>
        <p:nvPicPr>
          <p:cNvPr id="8" name="图片 7"/>
          <p:cNvPicPr/>
          <p:nvPr/>
        </p:nvPicPr>
        <p:blipFill>
          <a:blip r:embed="rId9"/>
          <a:stretch>
            <a:fillRect/>
          </a:stretch>
        </p:blipFill>
        <p:spPr>
          <a:xfrm>
            <a:off x="599440" y="4090035"/>
            <a:ext cx="1348105" cy="395605"/>
          </a:xfrm>
          <a:prstGeom prst="rect">
            <a:avLst/>
          </a:prstGeom>
          <a:noFill/>
          <a:ln w="9525">
            <a:noFill/>
          </a:ln>
        </p:spPr>
      </p:pic>
      <p:sp>
        <p:nvSpPr>
          <p:cNvPr id="114" name="文本框 113"/>
          <p:cNvSpPr txBox="1"/>
          <p:nvPr/>
        </p:nvSpPr>
        <p:spPr>
          <a:xfrm>
            <a:off x="2053590" y="4090035"/>
            <a:ext cx="9295130" cy="995045"/>
          </a:xfrm>
          <a:prstGeom prst="rect">
            <a:avLst/>
          </a:prstGeom>
          <a:noFill/>
          <a:ln w="9525">
            <a:noFill/>
          </a:ln>
        </p:spPr>
        <p:txBody>
          <a:bodyPr>
            <a:noAutofit/>
          </a:bodyPr>
          <a:p>
            <a:pPr indent="0"/>
            <a:r>
              <a:rPr lang="zh-CN" b="0" u="wavy">
                <a:solidFill>
                  <a:schemeClr val="tx1"/>
                </a:solidFill>
                <a:cs typeface="方正楷体_GBK" charset="0"/>
              </a:rPr>
              <a:t>可以用酸性高锰酸钾溶液鉴别苯与苯的同系物</a:t>
            </a:r>
            <a:r>
              <a:rPr lang="en-US" b="0" u="wavy">
                <a:solidFill>
                  <a:schemeClr val="tx1"/>
                </a:solidFill>
                <a:latin typeface="方正楷体_GBK" charset="0"/>
                <a:ea typeface="宋体" panose="02010600030101010101" pitchFamily="2" charset="-122"/>
                <a:cs typeface="Times New Roman" panose="02020603050405020304" charset="0"/>
              </a:rPr>
              <a:t>(</a:t>
            </a:r>
            <a:r>
              <a:rPr lang="zh-CN" b="0" u="wavy">
                <a:solidFill>
                  <a:schemeClr val="tx1"/>
                </a:solidFill>
                <a:cs typeface="方正楷体_GBK" charset="0"/>
              </a:rPr>
              <a:t>与苯环相连的</a:t>
            </a:r>
            <a:r>
              <a:rPr lang="en-US" b="0" u="wavy">
                <a:solidFill>
                  <a:schemeClr val="tx1"/>
                </a:solidFill>
                <a:latin typeface="NEU-BZ" charset="0"/>
                <a:ea typeface="宋体" panose="02010600030101010101" pitchFamily="2" charset="-122"/>
                <a:cs typeface="Times New Roman" panose="02020603050405020304" charset="0"/>
              </a:rPr>
              <a:t>C</a:t>
            </a:r>
            <a:r>
              <a:rPr lang="zh-CN" b="0" u="wavy">
                <a:solidFill>
                  <a:schemeClr val="tx1"/>
                </a:solidFill>
                <a:cs typeface="方正楷体_GBK" charset="0"/>
              </a:rPr>
              <a:t>上有</a:t>
            </a:r>
            <a:r>
              <a:rPr lang="en-US" b="0" u="wavy">
                <a:solidFill>
                  <a:schemeClr val="tx1"/>
                </a:solidFill>
                <a:latin typeface="NEU-BZ" charset="0"/>
                <a:ea typeface="宋体" panose="02010600030101010101" pitchFamily="2" charset="-122"/>
                <a:cs typeface="Times New Roman" panose="02020603050405020304" charset="0"/>
              </a:rPr>
              <a:t>H</a:t>
            </a:r>
            <a:r>
              <a:rPr lang="en-US" b="0" u="wavy">
                <a:solidFill>
                  <a:schemeClr val="tx1"/>
                </a:solidFill>
                <a:latin typeface="方正楷体_GBK" charset="0"/>
                <a:ea typeface="宋体" panose="02010600030101010101" pitchFamily="2" charset="-122"/>
                <a:cs typeface="Times New Roman" panose="02020603050405020304" charset="0"/>
              </a:rPr>
              <a:t>)</a:t>
            </a:r>
            <a:r>
              <a:rPr lang="zh-CN" b="0">
                <a:solidFill>
                  <a:schemeClr val="tx1"/>
                </a:solidFill>
                <a:cs typeface="方正楷体_GBK" charset="0"/>
              </a:rPr>
              <a:t>。</a:t>
            </a:r>
            <a:endParaRPr lang="zh-CN" altLang="en-US" b="0">
              <a:solidFill>
                <a:schemeClr val="tx1"/>
              </a:solidFill>
              <a:cs typeface="方正楷体_GBK"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P211</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14" name="文本框 113"/>
          <p:cNvSpPr txBox="1"/>
          <p:nvPr/>
        </p:nvSpPr>
        <p:spPr>
          <a:xfrm>
            <a:off x="487680" y="1019810"/>
            <a:ext cx="5080000" cy="460375"/>
          </a:xfrm>
          <a:prstGeom prst="rect">
            <a:avLst/>
          </a:prstGeom>
          <a:noFill/>
          <a:ln w="9525">
            <a:noFill/>
          </a:ln>
        </p:spPr>
        <p:txBody>
          <a:bodyPr>
            <a:spAutoFit/>
          </a:bodyPr>
          <a:p>
            <a:pPr indent="0"/>
            <a:r>
              <a:rPr lang="en-US" sz="2400" b="0">
                <a:solidFill>
                  <a:srgbClr val="FF0000"/>
                </a:solidFill>
                <a:latin typeface="微软雅黑" panose="020B0503020204020204" charset="-122"/>
                <a:ea typeface="微软雅黑" panose="020B0503020204020204" charset="-122"/>
                <a:cs typeface="微软雅黑" panose="020B0503020204020204" charset="-122"/>
              </a:rPr>
              <a:t> </a:t>
            </a:r>
            <a:r>
              <a:rPr lang="zh-CN" sz="2400" b="0">
                <a:solidFill>
                  <a:srgbClr val="FF0000"/>
                </a:solidFill>
                <a:latin typeface="微软雅黑" panose="020B0503020204020204" charset="-122"/>
                <a:ea typeface="微软雅黑" panose="020B0503020204020204" charset="-122"/>
                <a:cs typeface="微软雅黑" panose="020B0503020204020204" charset="-122"/>
              </a:rPr>
              <a:t>典题例</a:t>
            </a:r>
            <a:r>
              <a:rPr lang="en-US" sz="2400" b="0">
                <a:solidFill>
                  <a:srgbClr val="FF0000"/>
                </a:solidFill>
                <a:latin typeface="微软雅黑" panose="020B0503020204020204" charset="-122"/>
                <a:ea typeface="微软雅黑" panose="020B0503020204020204" charset="-122"/>
                <a:cs typeface="微软雅黑" panose="020B0503020204020204" charset="-122"/>
              </a:rPr>
              <a:t>2</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487680" y="1358265"/>
            <a:ext cx="10779125" cy="146113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吉林东北师大附中</a:t>
            </a:r>
            <a:r>
              <a:rPr lang="en-US" sz="2000" b="0">
                <a:latin typeface="微软雅黑" panose="020B0503020204020204" charset="-122"/>
                <a:ea typeface="微软雅黑" panose="020B0503020204020204" charset="-122"/>
                <a:cs typeface="微软雅黑" panose="020B0503020204020204" charset="-122"/>
              </a:rPr>
              <a:t>2022</a:t>
            </a:r>
            <a:r>
              <a:rPr lang="zh-CN" sz="2000" b="0">
                <a:latin typeface="微软雅黑" panose="020B0503020204020204" charset="-122"/>
                <a:ea typeface="微软雅黑" panose="020B0503020204020204" charset="-122"/>
                <a:cs typeface="微软雅黑" panose="020B0503020204020204" charset="-122"/>
              </a:rPr>
              <a:t>一模</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有机物</a:t>
            </a:r>
            <a:r>
              <a:rPr lang="en-US" sz="2000" b="0">
                <a:latin typeface="微软雅黑" panose="020B0503020204020204" charset="-122"/>
                <a:ea typeface="微软雅黑" panose="020B0503020204020204" charset="-122"/>
                <a:cs typeface="微软雅黑" panose="020B0503020204020204" charset="-122"/>
              </a:rPr>
              <a:t>W</a:t>
            </a:r>
            <a:r>
              <a:rPr lang="zh-CN" sz="2000" b="0">
                <a:latin typeface="微软雅黑" panose="020B0503020204020204" charset="-122"/>
                <a:ea typeface="微软雅黑" panose="020B0503020204020204" charset="-122"/>
                <a:cs typeface="微软雅黑" panose="020B0503020204020204" charset="-122"/>
              </a:rPr>
              <a:t>在工业上常用作溶剂和香料</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其合成方法如图</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下列说法正确的是</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272" name="image260.jpeg" descr="source:si_idm754586800;FounderCES"/>
          <p:cNvPicPr>
            <a:picLocks noChangeAspect="1"/>
          </p:cNvPicPr>
          <p:nvPr>
            <p:custDataLst>
              <p:tags r:id="rId1"/>
            </p:custDataLst>
          </p:nvPr>
        </p:nvPicPr>
        <p:blipFill>
          <a:blip r:embed="rId2"/>
          <a:stretch>
            <a:fillRect/>
          </a:stretch>
        </p:blipFill>
        <p:spPr>
          <a:xfrm>
            <a:off x="1829435" y="2576195"/>
            <a:ext cx="1583055" cy="791210"/>
          </a:xfrm>
          <a:prstGeom prst="rect">
            <a:avLst/>
          </a:prstGeom>
        </p:spPr>
      </p:pic>
      <p:pic>
        <p:nvPicPr>
          <p:cNvPr id="273" name="image261.jpeg" descr="source:si_idm754583088;FounderCES"/>
          <p:cNvPicPr>
            <a:picLocks noChangeAspect="1"/>
          </p:cNvPicPr>
          <p:nvPr>
            <p:custDataLst>
              <p:tags r:id="rId3"/>
            </p:custDataLst>
          </p:nvPr>
        </p:nvPicPr>
        <p:blipFill>
          <a:blip r:embed="rId4"/>
          <a:stretch>
            <a:fillRect/>
          </a:stretch>
        </p:blipFill>
        <p:spPr>
          <a:xfrm>
            <a:off x="3351530" y="2529840"/>
            <a:ext cx="678180" cy="484505"/>
          </a:xfrm>
          <a:prstGeom prst="rect">
            <a:avLst/>
          </a:prstGeom>
        </p:spPr>
      </p:pic>
      <p:pic>
        <p:nvPicPr>
          <p:cNvPr id="274" name="image262.jpeg" descr="source:si_idm754564656;FounderCES"/>
          <p:cNvPicPr>
            <a:picLocks noChangeAspect="1"/>
          </p:cNvPicPr>
          <p:nvPr>
            <p:custDataLst>
              <p:tags r:id="rId5"/>
            </p:custDataLst>
          </p:nvPr>
        </p:nvPicPr>
        <p:blipFill>
          <a:blip r:embed="rId6"/>
          <a:stretch>
            <a:fillRect/>
          </a:stretch>
        </p:blipFill>
        <p:spPr>
          <a:xfrm>
            <a:off x="4029710" y="2529840"/>
            <a:ext cx="1981200" cy="837565"/>
          </a:xfrm>
          <a:prstGeom prst="rect">
            <a:avLst/>
          </a:prstGeom>
        </p:spPr>
      </p:pic>
      <p:pic>
        <p:nvPicPr>
          <p:cNvPr id="275" name="image263.jpeg" descr="source:si_idm754557232;FounderCES"/>
          <p:cNvPicPr>
            <a:picLocks noChangeAspect="1"/>
          </p:cNvPicPr>
          <p:nvPr>
            <p:custDataLst>
              <p:tags r:id="rId7"/>
            </p:custDataLst>
          </p:nvPr>
        </p:nvPicPr>
        <p:blipFill>
          <a:blip r:embed="rId4"/>
          <a:stretch>
            <a:fillRect/>
          </a:stretch>
        </p:blipFill>
        <p:spPr>
          <a:xfrm>
            <a:off x="6010910" y="2529840"/>
            <a:ext cx="692785" cy="495300"/>
          </a:xfrm>
          <a:prstGeom prst="rect">
            <a:avLst/>
          </a:prstGeom>
        </p:spPr>
      </p:pic>
      <p:pic>
        <p:nvPicPr>
          <p:cNvPr id="276" name="image264.jpeg" descr="source:si_idm754545968;FounderCES"/>
          <p:cNvPicPr>
            <a:picLocks noChangeAspect="1"/>
          </p:cNvPicPr>
          <p:nvPr>
            <p:custDataLst>
              <p:tags r:id="rId8"/>
            </p:custDataLst>
          </p:nvPr>
        </p:nvPicPr>
        <p:blipFill>
          <a:blip r:embed="rId9"/>
          <a:stretch>
            <a:fillRect/>
          </a:stretch>
        </p:blipFill>
        <p:spPr>
          <a:xfrm>
            <a:off x="6851650" y="2529840"/>
            <a:ext cx="2366645" cy="867410"/>
          </a:xfrm>
          <a:prstGeom prst="rect">
            <a:avLst/>
          </a:prstGeom>
        </p:spPr>
      </p:pic>
      <p:sp>
        <p:nvSpPr>
          <p:cNvPr id="4" name="文本框 3"/>
          <p:cNvSpPr txBox="1"/>
          <p:nvPr/>
        </p:nvSpPr>
        <p:spPr>
          <a:xfrm>
            <a:off x="930910" y="3429000"/>
            <a:ext cx="9293225" cy="2151380"/>
          </a:xfrm>
          <a:prstGeom prst="rect">
            <a:avLst/>
          </a:prstGeom>
          <a:noFill/>
          <a:ln w="9525">
            <a:noFill/>
          </a:ln>
        </p:spPr>
        <p:txBody>
          <a:bodyPr wrap="square">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A.M</a:t>
            </a:r>
            <a:r>
              <a:rPr lang="zh-CN" sz="2000" b="0">
                <a:latin typeface="微软雅黑" panose="020B0503020204020204" charset="-122"/>
                <a:ea typeface="微软雅黑" panose="020B0503020204020204" charset="-122"/>
                <a:cs typeface="微软雅黑" panose="020B0503020204020204" charset="-122"/>
              </a:rPr>
              <a:t>不能使酸性高锰酸钾溶液褪色</a:t>
            </a:r>
            <a:r>
              <a:rPr lang="en-US" sz="2000" b="0">
                <a:latin typeface="微软雅黑" panose="020B0503020204020204" charset="-122"/>
                <a:ea typeface="微软雅黑" panose="020B0503020204020204" charset="-122"/>
                <a:cs typeface="微软雅黑" panose="020B0503020204020204" charset="-122"/>
              </a:rPr>
              <a:t>B.N</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W</a:t>
            </a:r>
            <a:r>
              <a:rPr lang="zh-CN" sz="2000" b="0">
                <a:latin typeface="微软雅黑" panose="020B0503020204020204" charset="-122"/>
                <a:ea typeface="微软雅黑" panose="020B0503020204020204" charset="-122"/>
                <a:cs typeface="微软雅黑" panose="020B0503020204020204" charset="-122"/>
              </a:rPr>
              <a:t>组成上相差一个</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原子团</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所以互为同系物</a:t>
            </a:r>
            <a:r>
              <a:rPr lang="en-US" sz="2000" b="0">
                <a:latin typeface="微软雅黑" panose="020B0503020204020204" charset="-122"/>
                <a:ea typeface="微软雅黑" panose="020B0503020204020204" charset="-122"/>
                <a:cs typeface="微软雅黑" panose="020B0503020204020204" charset="-122"/>
              </a:rPr>
              <a:t>C.M</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N</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W</a:t>
            </a:r>
            <a:r>
              <a:rPr lang="zh-CN" sz="2000" b="0">
                <a:latin typeface="微软雅黑" panose="020B0503020204020204" charset="-122"/>
                <a:ea typeface="微软雅黑" panose="020B0503020204020204" charset="-122"/>
                <a:cs typeface="微软雅黑" panose="020B0503020204020204" charset="-122"/>
              </a:rPr>
              <a:t>均能发生加成反应和取代反应</a:t>
            </a:r>
            <a:r>
              <a:rPr lang="en-US" sz="2000" b="0">
                <a:latin typeface="微软雅黑" panose="020B0503020204020204" charset="-122"/>
                <a:ea typeface="微软雅黑" panose="020B0503020204020204" charset="-122"/>
                <a:cs typeface="微软雅黑" panose="020B0503020204020204" charset="-122"/>
              </a:rPr>
              <a:t>D.1 mol W</a:t>
            </a:r>
            <a:r>
              <a:rPr lang="zh-CN" sz="2000" b="0">
                <a:latin typeface="微软雅黑" panose="020B0503020204020204" charset="-122"/>
                <a:ea typeface="微软雅黑" panose="020B0503020204020204" charset="-122"/>
                <a:cs typeface="微软雅黑" panose="020B0503020204020204" charset="-122"/>
              </a:rPr>
              <a:t>最多可与</a:t>
            </a:r>
            <a:r>
              <a:rPr lang="en-US" sz="2000" b="0">
                <a:latin typeface="微软雅黑" panose="020B0503020204020204" charset="-122"/>
                <a:ea typeface="微软雅黑" panose="020B0503020204020204" charset="-122"/>
                <a:cs typeface="微软雅黑" panose="020B0503020204020204" charset="-122"/>
              </a:rPr>
              <a:t>2 mol NaOH</a:t>
            </a:r>
            <a:r>
              <a:rPr lang="zh-CN" sz="2000" b="0">
                <a:latin typeface="微软雅黑" panose="020B0503020204020204" charset="-122"/>
                <a:ea typeface="微软雅黑" panose="020B0503020204020204" charset="-122"/>
                <a:cs typeface="微软雅黑" panose="020B0503020204020204" charset="-122"/>
              </a:rPr>
              <a:t>发生反应</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658620" y="1936115"/>
            <a:ext cx="4064000" cy="398780"/>
          </a:xfrm>
          <a:prstGeom prst="rect">
            <a:avLst/>
          </a:prstGeom>
          <a:noFill/>
        </p:spPr>
        <p:txBody>
          <a:bodyPr wrap="square" rtlCol="0">
            <a:spAutoFit/>
          </a:bodyPr>
          <a:p>
            <a:r>
              <a:rPr lang="en-US" altLang="zh-CN" sz="2000">
                <a:solidFill>
                  <a:srgbClr val="FF0000"/>
                </a:solidFill>
                <a:latin typeface="微软雅黑" panose="020B0503020204020204" charset="-122"/>
                <a:ea typeface="微软雅黑" panose="020B0503020204020204" charset="-122"/>
              </a:rPr>
              <a:t>C</a:t>
            </a:r>
            <a:endParaRPr lang="en-US" altLang="zh-CN" sz="2000">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5" grpId="0"/>
      <p:bldP spid="5" grpId="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P211</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14" name="文本框 113"/>
          <p:cNvSpPr txBox="1"/>
          <p:nvPr/>
        </p:nvSpPr>
        <p:spPr>
          <a:xfrm>
            <a:off x="675640" y="1054735"/>
            <a:ext cx="10824845" cy="3956685"/>
          </a:xfrm>
          <a:prstGeom prst="rect">
            <a:avLst/>
          </a:prstGeom>
          <a:noFill/>
          <a:ln w="9525">
            <a:noFill/>
          </a:ln>
        </p:spPr>
        <p:txBody>
          <a:bodyPr>
            <a:no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【解析】</a:t>
            </a:r>
            <a:r>
              <a:rPr lang="en-US" sz="2000" b="0">
                <a:latin typeface="微软雅黑" panose="020B0503020204020204" charset="-122"/>
                <a:ea typeface="微软雅黑" panose="020B0503020204020204" charset="-122"/>
                <a:cs typeface="微软雅黑" panose="020B0503020204020204" charset="-122"/>
              </a:rPr>
              <a:t>M</a:t>
            </a:r>
            <a:r>
              <a:rPr lang="zh-CN" sz="2000" b="0">
                <a:latin typeface="微软雅黑" panose="020B0503020204020204" charset="-122"/>
                <a:ea typeface="微软雅黑" panose="020B0503020204020204" charset="-122"/>
                <a:cs typeface="微软雅黑" panose="020B0503020204020204" charset="-122"/>
              </a:rPr>
              <a:t>为甲苯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与苯环相连的</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原子上有</a:t>
            </a:r>
            <a:r>
              <a:rPr lang="en-US" sz="2000" b="0">
                <a:latin typeface="微软雅黑" panose="020B0503020204020204" charset="-122"/>
                <a:ea typeface="微软雅黑" panose="020B0503020204020204" charset="-122"/>
                <a:cs typeface="微软雅黑" panose="020B0503020204020204" charset="-122"/>
              </a:rPr>
              <a:t>H</a:t>
            </a:r>
            <a:r>
              <a:rPr lang="zh-CN" sz="2000" b="0">
                <a:latin typeface="微软雅黑" panose="020B0503020204020204" charset="-122"/>
                <a:ea typeface="微软雅黑" panose="020B0503020204020204" charset="-122"/>
                <a:cs typeface="微软雅黑" panose="020B0503020204020204" charset="-122"/>
              </a:rPr>
              <a:t>原子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能被酸性高锰酸钾溶液氧化为苯甲酸</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可使酸性高锰酸钾溶液褪色</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故</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;N</a:t>
            </a:r>
            <a:r>
              <a:rPr lang="zh-CN" sz="2000" b="0">
                <a:latin typeface="微软雅黑" panose="020B0503020204020204" charset="-122"/>
                <a:ea typeface="微软雅黑" panose="020B0503020204020204" charset="-122"/>
                <a:cs typeface="微软雅黑" panose="020B0503020204020204" charset="-122"/>
              </a:rPr>
              <a:t>为羧酸</a:t>
            </a:r>
            <a:r>
              <a:rPr lang="en-US" sz="2000" b="0">
                <a:latin typeface="微软雅黑" panose="020B0503020204020204" charset="-122"/>
                <a:ea typeface="微软雅黑" panose="020B0503020204020204" charset="-122"/>
                <a:cs typeface="微软雅黑" panose="020B0503020204020204" charset="-122"/>
              </a:rPr>
              <a:t>,W</a:t>
            </a:r>
            <a:r>
              <a:rPr lang="zh-CN" sz="2000" b="0">
                <a:latin typeface="微软雅黑" panose="020B0503020204020204" charset="-122"/>
                <a:ea typeface="微软雅黑" panose="020B0503020204020204" charset="-122"/>
                <a:cs typeface="微软雅黑" panose="020B0503020204020204" charset="-122"/>
              </a:rPr>
              <a:t>为酯</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二者的物质类别不同</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不互为同系物</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故</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;M</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N</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W</a:t>
            </a:r>
            <a:r>
              <a:rPr lang="zh-CN" sz="2000" b="0">
                <a:latin typeface="微软雅黑" panose="020B0503020204020204" charset="-122"/>
                <a:ea typeface="微软雅黑" panose="020B0503020204020204" charset="-122"/>
                <a:cs typeface="微软雅黑" panose="020B0503020204020204" charset="-122"/>
              </a:rPr>
              <a:t>中苯环均能发生加成反应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甲苯能发生卤代或硝化反应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为取代反应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苯甲酸能与醇发生取代反应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酯类的水解反应为取代反应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故</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;W</a:t>
            </a:r>
            <a:r>
              <a:rPr lang="zh-CN" sz="2000" b="0">
                <a:latin typeface="微软雅黑" panose="020B0503020204020204" charset="-122"/>
                <a:ea typeface="微软雅黑" panose="020B0503020204020204" charset="-122"/>
                <a:cs typeface="微软雅黑" panose="020B0503020204020204" charset="-122"/>
              </a:rPr>
              <a:t>中含有酯基</a:t>
            </a:r>
            <a:r>
              <a:rPr lang="en-US" sz="2000" b="0">
                <a:latin typeface="微软雅黑" panose="020B0503020204020204" charset="-122"/>
                <a:ea typeface="微软雅黑" panose="020B0503020204020204" charset="-122"/>
                <a:cs typeface="微软雅黑" panose="020B0503020204020204" charset="-122"/>
              </a:rPr>
              <a:t>,1</a:t>
            </a:r>
            <a:r>
              <a:rPr lang="en-US" sz="2000" b="0">
                <a:latin typeface="微软雅黑" panose="020B0503020204020204" charset="-122"/>
                <a:ea typeface="微软雅黑" panose="020B0503020204020204" charset="-122"/>
                <a:cs typeface="微软雅黑" panose="020B0503020204020204" charset="-122"/>
              </a:rPr>
              <a:t> mol</a:t>
            </a:r>
            <a:r>
              <a:rPr lang="zh-CN" sz="2000" b="0">
                <a:latin typeface="微软雅黑" panose="020B0503020204020204" charset="-122"/>
                <a:ea typeface="微软雅黑" panose="020B0503020204020204" charset="-122"/>
                <a:cs typeface="微软雅黑" panose="020B0503020204020204" charset="-122"/>
              </a:rPr>
              <a:t>该酯基最多消耗</a:t>
            </a:r>
            <a:r>
              <a:rPr lang="en-US" sz="2000" b="0">
                <a:latin typeface="微软雅黑" panose="020B0503020204020204" charset="-122"/>
                <a:ea typeface="微软雅黑" panose="020B0503020204020204" charset="-122"/>
                <a:cs typeface="微软雅黑" panose="020B0503020204020204" charset="-122"/>
              </a:rPr>
              <a:t>1 </a:t>
            </a:r>
            <a:r>
              <a:rPr lang="en-US" sz="2000" b="0">
                <a:latin typeface="微软雅黑" panose="020B0503020204020204" charset="-122"/>
                <a:ea typeface="微软雅黑" panose="020B0503020204020204" charset="-122"/>
                <a:cs typeface="微软雅黑" panose="020B0503020204020204" charset="-122"/>
              </a:rPr>
              <a:t>mol </a:t>
            </a:r>
            <a:r>
              <a:rPr lang="en-US" sz="2000" b="0">
                <a:latin typeface="微软雅黑" panose="020B0503020204020204" charset="-122"/>
                <a:ea typeface="微软雅黑" panose="020B0503020204020204" charset="-122"/>
                <a:cs typeface="微软雅黑" panose="020B0503020204020204" charset="-122"/>
              </a:rPr>
              <a:t>NaOH,</a:t>
            </a:r>
            <a:r>
              <a:rPr lang="zh-CN" sz="2000" b="0">
                <a:latin typeface="微软雅黑" panose="020B0503020204020204" charset="-122"/>
                <a:ea typeface="微软雅黑" panose="020B0503020204020204" charset="-122"/>
                <a:cs typeface="微软雅黑" panose="020B0503020204020204" charset="-122"/>
              </a:rPr>
              <a:t>故</a:t>
            </a: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错误。</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3994785" y="3497580"/>
            <a:ext cx="7058660"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卤代烃</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
        <p:nvSpPr>
          <p:cNvPr id="2" name="文本框 1"/>
          <p:cNvSpPr txBox="1"/>
          <p:nvPr/>
        </p:nvSpPr>
        <p:spPr>
          <a:xfrm>
            <a:off x="1849120" y="3497580"/>
            <a:ext cx="1545590" cy="521970"/>
          </a:xfrm>
          <a:prstGeom prst="rect">
            <a:avLst/>
          </a:prstGeom>
          <a:noFill/>
        </p:spPr>
        <p:txBody>
          <a:bodyPr wrap="square" rtlCol="0">
            <a:spAutoFit/>
          </a:bodyPr>
          <a:p>
            <a:r>
              <a:rPr lang="zh-CN" sz="2800" dirty="0">
                <a:solidFill>
                  <a:schemeClr val="bg1"/>
                </a:solidFill>
                <a:latin typeface="微软雅黑" panose="020B0503020204020204" charset="-122"/>
                <a:ea typeface="微软雅黑" panose="020B0503020204020204" charset="-122"/>
                <a:cs typeface="微软雅黑" panose="020B0503020204020204" charset="-122"/>
                <a:sym typeface="+mn-ea"/>
              </a:rPr>
              <a:t>考点</a:t>
            </a:r>
            <a:r>
              <a:rPr lang="en-US" altLang="zh-CN" sz="2800" dirty="0">
                <a:solidFill>
                  <a:schemeClr val="bg1"/>
                </a:solidFill>
                <a:latin typeface="微软雅黑" panose="020B0503020204020204" charset="-122"/>
                <a:ea typeface="微软雅黑" panose="020B0503020204020204" charset="-122"/>
                <a:cs typeface="微软雅黑" panose="020B0503020204020204" charset="-122"/>
                <a:sym typeface="+mn-ea"/>
              </a:rPr>
              <a:t>52</a:t>
            </a:r>
            <a:endParaRPr lang="en-US" altLang="zh-CN" sz="2800"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4" name="文本框 3"/>
          <p:cNvSpPr txBox="1"/>
          <p:nvPr/>
        </p:nvSpPr>
        <p:spPr>
          <a:xfrm>
            <a:off x="637540" y="971550"/>
            <a:ext cx="10916920" cy="210502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卤代烃的定义烃分子中的氢原子被卤素原子取代后生成的化合物叫卤代烃</a:t>
            </a:r>
            <a:r>
              <a:rPr lang="en-US" sz="2000" b="0">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其官能团为碳卤键</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或卤素原子</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a:solidFill>
                  <a:srgbClr val="FF0000"/>
                </a:solidFill>
                <a:latin typeface="微软雅黑" panose="020B0503020204020204" charset="-122"/>
                <a:ea typeface="微软雅黑" panose="020B0503020204020204" charset="-122"/>
                <a:cs typeface="微软雅黑" panose="020B0503020204020204" charset="-122"/>
              </a:rPr>
              <a:t>。</a:t>
            </a:r>
            <a:endParaRPr lang="zh-CN" altLang="en-US" sz="2000"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37540" y="1876425"/>
            <a:ext cx="10749280" cy="4326890"/>
          </a:xfrm>
          <a:prstGeom prst="rect">
            <a:avLst/>
          </a:prstGeom>
          <a:noFill/>
          <a:ln w="9525">
            <a:noFill/>
          </a:ln>
        </p:spPr>
        <p:txBody>
          <a:bodyPr>
            <a:no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a:solidFill>
                  <a:schemeClr val="tx1"/>
                </a:solidFill>
                <a:latin typeface="微软雅黑" panose="020B0503020204020204" charset="-122"/>
                <a:ea typeface="微软雅黑" panose="020B0503020204020204" charset="-122"/>
                <a:cs typeface="微软雅黑" panose="020B0503020204020204" charset="-122"/>
              </a:rPr>
              <a:t>卤代烃的物理性质</a:t>
            </a:r>
            <a:r>
              <a:rPr lang="en-US" sz="2000" b="0">
                <a:solidFill>
                  <a:schemeClr val="tx1"/>
                </a:solidFill>
                <a:latin typeface="微软雅黑" panose="020B0503020204020204" charset="-122"/>
                <a:ea typeface="微软雅黑" panose="020B0503020204020204" charset="-122"/>
                <a:cs typeface="微软雅黑" panose="020B0503020204020204" charset="-122"/>
              </a:rPr>
              <a:t>(1)</a:t>
            </a:r>
            <a:r>
              <a:rPr lang="zh-CN" sz="2000" b="0">
                <a:solidFill>
                  <a:schemeClr val="tx1"/>
                </a:solidFill>
                <a:latin typeface="微软雅黑" panose="020B0503020204020204" charset="-122"/>
                <a:ea typeface="微软雅黑" panose="020B0503020204020204" charset="-122"/>
                <a:cs typeface="微软雅黑" panose="020B0503020204020204" charset="-122"/>
              </a:rPr>
              <a:t>状态</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通常情况下</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除</a:t>
            </a:r>
            <a:r>
              <a:rPr lang="en-US" sz="2000" b="0" u="wavy">
                <a:solidFill>
                  <a:srgbClr val="FF0000"/>
                </a:solidFill>
                <a:latin typeface="微软雅黑" panose="020B0503020204020204" charset="-122"/>
                <a:ea typeface="微软雅黑" panose="020B0503020204020204" charset="-122"/>
                <a:cs typeface="微软雅黑" panose="020B0503020204020204" charset="-122"/>
              </a:rPr>
              <a:t>CH</a:t>
            </a:r>
            <a:r>
              <a:rPr lang="en-US" sz="2000" b="0" u="wavy" baseline="-25000">
                <a:solidFill>
                  <a:srgbClr val="FF0000"/>
                </a:solidFill>
                <a:latin typeface="微软雅黑" panose="020B0503020204020204" charset="-122"/>
                <a:ea typeface="微软雅黑" panose="020B0503020204020204" charset="-122"/>
                <a:cs typeface="微软雅黑" panose="020B0503020204020204" charset="-122"/>
              </a:rPr>
              <a:t>3</a:t>
            </a:r>
            <a:r>
              <a:rPr lang="en-US" sz="2000" b="0" u="wavy">
                <a:solidFill>
                  <a:srgbClr val="FF0000"/>
                </a:solidFill>
                <a:latin typeface="微软雅黑" panose="020B0503020204020204" charset="-122"/>
                <a:ea typeface="微软雅黑" panose="020B0503020204020204" charset="-122"/>
                <a:cs typeface="微软雅黑" panose="020B0503020204020204" charset="-122"/>
              </a:rPr>
              <a:t>Cl</a:t>
            </a:r>
            <a:r>
              <a:rPr lang="zh-CN" sz="2000" b="0" u="wavy">
                <a:solidFill>
                  <a:srgbClr val="FF0000"/>
                </a:solidFill>
                <a:latin typeface="微软雅黑" panose="020B0503020204020204" charset="-122"/>
                <a:ea typeface="微软雅黑" panose="020B0503020204020204" charset="-122"/>
                <a:cs typeface="微软雅黑" panose="020B0503020204020204" charset="-122"/>
              </a:rPr>
              <a:t>等少数卤代烃为气体外</a:t>
            </a:r>
            <a:r>
              <a:rPr lang="en-US" sz="2000" b="0" u="wavy">
                <a:solidFill>
                  <a:srgbClr val="FF0000"/>
                </a:solidFill>
                <a:latin typeface="微软雅黑" panose="020B0503020204020204" charset="-122"/>
                <a:ea typeface="微软雅黑" panose="020B0503020204020204" charset="-122"/>
                <a:cs typeface="微软雅黑" panose="020B0503020204020204" charset="-122"/>
              </a:rPr>
              <a:t>,</a:t>
            </a:r>
            <a:r>
              <a:rPr lang="zh-CN" sz="2000" b="0" u="wavy">
                <a:solidFill>
                  <a:srgbClr val="FF0000"/>
                </a:solidFill>
                <a:latin typeface="微软雅黑" panose="020B0503020204020204" charset="-122"/>
                <a:ea typeface="微软雅黑" panose="020B0503020204020204" charset="-122"/>
                <a:cs typeface="微软雅黑" panose="020B0503020204020204" charset="-122"/>
              </a:rPr>
              <a:t>大多为液体或固体</a:t>
            </a:r>
            <a:r>
              <a:rPr lang="zh-CN" sz="2000" b="0">
                <a:solidFill>
                  <a:srgbClr val="FF0000"/>
                </a:solidFill>
                <a:latin typeface="微软雅黑" panose="020B0503020204020204" charset="-122"/>
                <a:ea typeface="微软雅黑" panose="020B0503020204020204" charset="-122"/>
                <a:cs typeface="微软雅黑" panose="020B0503020204020204" charset="-122"/>
              </a:rPr>
              <a:t>。</a:t>
            </a:r>
            <a:endParaRPr lang="en-US" sz="2000" b="0">
              <a:solidFill>
                <a:srgbClr val="FF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a:solidFill>
                  <a:schemeClr val="tx1"/>
                </a:solidFill>
                <a:latin typeface="微软雅黑" panose="020B0503020204020204" charset="-122"/>
                <a:ea typeface="微软雅黑" panose="020B0503020204020204" charset="-122"/>
                <a:cs typeface="微软雅黑" panose="020B0503020204020204" charset="-122"/>
              </a:rPr>
              <a:t>沸点</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比相同碳原子数的烷烃沸点高</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一般卤代烃的沸点随碳原子数的增加而升高</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烃基相同</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而卤素原子不同时</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沸点随卤素原子相对原子质量的增大而升高。</a:t>
            </a:r>
            <a:r>
              <a:rPr lang="en-US" sz="2000" b="0">
                <a:solidFill>
                  <a:schemeClr val="tx1"/>
                </a:solidFill>
                <a:latin typeface="微软雅黑" panose="020B0503020204020204" charset="-122"/>
                <a:ea typeface="微软雅黑" panose="020B0503020204020204" charset="-122"/>
                <a:cs typeface="微软雅黑" panose="020B0503020204020204" charset="-122"/>
              </a:rPr>
              <a:t>(</a:t>
            </a:r>
            <a:r>
              <a:rPr lang="en-US" sz="2000" b="0">
                <a:solidFill>
                  <a:schemeClr val="tx1"/>
                </a:solidFill>
                <a:latin typeface="微软雅黑" panose="020B0503020204020204" charset="-122"/>
                <a:ea typeface="微软雅黑" panose="020B0503020204020204" charset="-122"/>
                <a:cs typeface="微软雅黑" panose="020B0503020204020204" charset="-122"/>
              </a:rPr>
              <a:t>3)</a:t>
            </a:r>
            <a:r>
              <a:rPr lang="zh-CN" sz="2000" b="0">
                <a:solidFill>
                  <a:schemeClr val="tx1"/>
                </a:solidFill>
                <a:latin typeface="微软雅黑" panose="020B0503020204020204" charset="-122"/>
                <a:ea typeface="微软雅黑" panose="020B0503020204020204" charset="-122"/>
                <a:cs typeface="微软雅黑" panose="020B0503020204020204" charset="-122"/>
              </a:rPr>
              <a:t>溶解性</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不溶于水</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可溶于有机溶剂。</a:t>
            </a:r>
            <a:r>
              <a:rPr lang="en-US" sz="2000" b="0">
                <a:solidFill>
                  <a:schemeClr val="tx1"/>
                </a:solidFill>
                <a:latin typeface="微软雅黑" panose="020B0503020204020204" charset="-122"/>
                <a:ea typeface="微软雅黑" panose="020B0503020204020204" charset="-122"/>
                <a:cs typeface="微软雅黑" panose="020B0503020204020204" charset="-122"/>
              </a:rPr>
              <a:t>(</a:t>
            </a:r>
            <a:r>
              <a:rPr lang="en-US" sz="2000" b="0">
                <a:solidFill>
                  <a:schemeClr val="tx1"/>
                </a:solidFill>
                <a:latin typeface="微软雅黑" panose="020B0503020204020204" charset="-122"/>
                <a:ea typeface="微软雅黑" panose="020B0503020204020204" charset="-122"/>
                <a:cs typeface="微软雅黑" panose="020B0503020204020204" charset="-122"/>
              </a:rPr>
              <a:t>4)</a:t>
            </a:r>
            <a:r>
              <a:rPr lang="zh-CN" sz="2000" b="0">
                <a:solidFill>
                  <a:schemeClr val="tx1"/>
                </a:solidFill>
                <a:latin typeface="微软雅黑" panose="020B0503020204020204" charset="-122"/>
                <a:ea typeface="微软雅黑" panose="020B0503020204020204" charset="-122"/>
                <a:cs typeface="微软雅黑" panose="020B0503020204020204" charset="-122"/>
              </a:rPr>
              <a:t>密度</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比相同碳原子数的烃密度大</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密度一般随烃基中碳原子数目的增加而减小。</a:t>
            </a:r>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15" name="文本框 114"/>
          <p:cNvSpPr txBox="1"/>
          <p:nvPr/>
        </p:nvSpPr>
        <p:spPr>
          <a:xfrm>
            <a:off x="650240" y="931545"/>
            <a:ext cx="11099165" cy="146113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卤代烃的化学性质</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水解反应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取代反应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在</a:t>
            </a:r>
            <a:r>
              <a:rPr lang="en-US" sz="2000" b="0">
                <a:latin typeface="微软雅黑" panose="020B0503020204020204" charset="-122"/>
                <a:ea typeface="微软雅黑" panose="020B0503020204020204" charset="-122"/>
                <a:cs typeface="微软雅黑" panose="020B0503020204020204" charset="-122"/>
              </a:rPr>
              <a:t>NaOH</a:t>
            </a:r>
            <a:r>
              <a:rPr lang="zh-CN" sz="2000" b="0">
                <a:latin typeface="微软雅黑" panose="020B0503020204020204" charset="-122"/>
                <a:ea typeface="微软雅黑" panose="020B0503020204020204" charset="-122"/>
                <a:cs typeface="微软雅黑" panose="020B0503020204020204" charset="-122"/>
              </a:rPr>
              <a:t>的水溶液中加热</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47420" y="2135505"/>
            <a:ext cx="5080000" cy="398780"/>
          </a:xfrm>
          <a:prstGeom prst="rect">
            <a:avLst/>
          </a:prstGeom>
          <a:noFill/>
          <a:ln w="9525">
            <a:noFill/>
          </a:ln>
        </p:spPr>
        <p:txBody>
          <a:bodyPr>
            <a:spAutoFit/>
          </a:bodyPr>
          <a:p>
            <a:pPr indent="0" algn="ctr"/>
            <a:r>
              <a:rPr lang="en-US" sz="2000" b="0">
                <a:latin typeface="微软雅黑" panose="020B0503020204020204" charset="-122"/>
                <a:ea typeface="微软雅黑" panose="020B0503020204020204" charset="-122"/>
                <a:cs typeface="Times New Roman" panose="02020603050405020304" charset="0"/>
              </a:rPr>
              <a:t>R</a:t>
            </a:r>
            <a:r>
              <a:rPr lang="en-US" sz="2000" b="0">
                <a:latin typeface="微软雅黑" panose="020B0503020204020204" charset="-122"/>
                <a:ea typeface="微软雅黑" panose="020B0503020204020204" charset="-122"/>
              </a:rPr>
              <a:t>—</a:t>
            </a:r>
            <a:r>
              <a:rPr lang="en-US" sz="2000" b="0">
                <a:latin typeface="微软雅黑" panose="020B0503020204020204" charset="-122"/>
                <a:ea typeface="微软雅黑" panose="020B0503020204020204" charset="-122"/>
                <a:cs typeface="Times New Roman" panose="02020603050405020304" charset="0"/>
              </a:rPr>
              <a:t>X+NaOH</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4" name="图片 3"/>
          <p:cNvPicPr/>
          <p:nvPr/>
        </p:nvPicPr>
        <p:blipFill>
          <a:blip r:embed="rId1"/>
          <a:stretch>
            <a:fillRect/>
          </a:stretch>
        </p:blipFill>
        <p:spPr>
          <a:xfrm>
            <a:off x="4256405" y="2016125"/>
            <a:ext cx="700405" cy="518160"/>
          </a:xfrm>
          <a:prstGeom prst="rect">
            <a:avLst/>
          </a:prstGeom>
          <a:noFill/>
          <a:ln w="9525">
            <a:noFill/>
          </a:ln>
        </p:spPr>
      </p:pic>
      <p:sp>
        <p:nvSpPr>
          <p:cNvPr id="116" name="文本框 115"/>
          <p:cNvSpPr txBox="1"/>
          <p:nvPr/>
        </p:nvSpPr>
        <p:spPr>
          <a:xfrm>
            <a:off x="4956810" y="2135505"/>
            <a:ext cx="3343275" cy="398780"/>
          </a:xfrm>
          <a:prstGeom prst="rect">
            <a:avLst/>
          </a:prstGeom>
          <a:noFill/>
          <a:ln w="9525">
            <a:noFill/>
          </a:ln>
        </p:spPr>
        <p:txBody>
          <a:bodyPr wrap="square">
            <a:spAutoFit/>
          </a:bodyPr>
          <a:p>
            <a:pPr indent="0" algn="ctr"/>
            <a:r>
              <a:rPr lang="en-US" sz="2000" b="0">
                <a:latin typeface="微软雅黑" panose="020B0503020204020204" charset="-122"/>
                <a:ea typeface="微软雅黑" panose="020B0503020204020204" charset="-122"/>
                <a:cs typeface="微软雅黑" panose="020B0503020204020204" charset="-122"/>
              </a:rPr>
              <a:t>ROH+NaX(X</a:t>
            </a:r>
            <a:r>
              <a:rPr lang="zh-CN" sz="2000" b="0">
                <a:latin typeface="微软雅黑" panose="020B0503020204020204" charset="-122"/>
                <a:ea typeface="微软雅黑" panose="020B0503020204020204" charset="-122"/>
                <a:cs typeface="微软雅黑" panose="020B0503020204020204" charset="-122"/>
              </a:rPr>
              <a:t>为卤素原子</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50240" y="2534285"/>
            <a:ext cx="10810240" cy="2476500"/>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消去反应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在</a:t>
            </a:r>
            <a:r>
              <a:rPr lang="en-US" sz="2000" b="0">
                <a:latin typeface="微软雅黑" panose="020B0503020204020204" charset="-122"/>
                <a:ea typeface="微软雅黑" panose="020B0503020204020204" charset="-122"/>
                <a:cs typeface="微软雅黑" panose="020B0503020204020204" charset="-122"/>
              </a:rPr>
              <a:t>NaOH</a:t>
            </a:r>
            <a:r>
              <a:rPr lang="zh-CN" sz="2000" b="0">
                <a:latin typeface="微软雅黑" panose="020B0503020204020204" charset="-122"/>
                <a:ea typeface="微软雅黑" panose="020B0503020204020204" charset="-122"/>
                <a:cs typeface="微软雅黑" panose="020B0503020204020204" charset="-122"/>
              </a:rPr>
              <a:t>的醇溶液中加热在一定条件下</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从一个有机物分子内脱去一个或几个小分子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a:t>
            </a:r>
            <a:r>
              <a:rPr lang="en-US" sz="2000" b="0">
                <a:latin typeface="微软雅黑" panose="020B0503020204020204" charset="-122"/>
                <a:ea typeface="微软雅黑" panose="020B0503020204020204" charset="-122"/>
                <a:cs typeface="微软雅黑" panose="020B0503020204020204" charset="-122"/>
              </a:rPr>
              <a:t>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HX</a:t>
            </a:r>
            <a:r>
              <a:rPr lang="zh-CN" sz="2000" b="0">
                <a:latin typeface="微软雅黑" panose="020B0503020204020204" charset="-122"/>
                <a:ea typeface="微软雅黑" panose="020B0503020204020204" charset="-122"/>
                <a:cs typeface="微软雅黑" panose="020B0503020204020204" charset="-122"/>
              </a:rPr>
              <a:t>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生成含不饱和键的化合物的反应称为消去反应。卤代烃发生消去反应可生成烯烃、炔烃等。</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283" name="image271.jpeg"/>
          <p:cNvPicPr>
            <a:picLocks noChangeAspect="1"/>
          </p:cNvPicPr>
          <p:nvPr>
            <p:custDataLst>
              <p:tags r:id="rId2"/>
            </p:custDataLst>
          </p:nvPr>
        </p:nvPicPr>
        <p:blipFill>
          <a:blip r:embed="rId3"/>
          <a:stretch>
            <a:fillRect/>
          </a:stretch>
        </p:blipFill>
        <p:spPr>
          <a:xfrm>
            <a:off x="2068830" y="4578985"/>
            <a:ext cx="1287780" cy="858520"/>
          </a:xfrm>
          <a:prstGeom prst="rect">
            <a:avLst/>
          </a:prstGeom>
        </p:spPr>
      </p:pic>
      <p:sp>
        <p:nvSpPr>
          <p:cNvPr id="7" name="文本框 6"/>
          <p:cNvSpPr txBox="1"/>
          <p:nvPr/>
        </p:nvSpPr>
        <p:spPr>
          <a:xfrm>
            <a:off x="3356610" y="464248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+NaOH</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284" name="image272.jpeg" descr="source:si_idm760185008;FounderCES"/>
          <p:cNvPicPr>
            <a:picLocks noChangeAspect="1"/>
          </p:cNvPicPr>
          <p:nvPr>
            <p:custDataLst>
              <p:tags r:id="rId4"/>
            </p:custDataLst>
          </p:nvPr>
        </p:nvPicPr>
        <p:blipFill>
          <a:blip r:embed="rId5"/>
          <a:stretch>
            <a:fillRect/>
          </a:stretch>
        </p:blipFill>
        <p:spPr>
          <a:xfrm>
            <a:off x="4474210" y="4532630"/>
            <a:ext cx="600075" cy="751205"/>
          </a:xfrm>
          <a:prstGeom prst="rect">
            <a:avLst/>
          </a:prstGeom>
        </p:spPr>
      </p:pic>
      <p:sp>
        <p:nvSpPr>
          <p:cNvPr id="8" name="文本框 7"/>
          <p:cNvSpPr txBox="1"/>
          <p:nvPr/>
        </p:nvSpPr>
        <p:spPr>
          <a:xfrm>
            <a:off x="5074285" y="464248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R</a:t>
            </a:r>
            <a:r>
              <a:rPr lang="en-US" sz="2000" b="0">
                <a:latin typeface="微软雅黑" panose="020B0503020204020204" charset="-122"/>
                <a:ea typeface="微软雅黑" panose="020B0503020204020204" charset="-122"/>
              </a:rPr>
              <a:t>—</a:t>
            </a:r>
            <a:r>
              <a:rPr lang="en-US" sz="2000" b="0">
                <a:latin typeface="微软雅黑" panose="020B0503020204020204" charset="-122"/>
                <a:ea typeface="微软雅黑" panose="020B0503020204020204" charset="-122"/>
                <a:cs typeface="Times New Roman" panose="02020603050405020304" charset="0"/>
              </a:rPr>
              <a:t>CH</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9" name="图片 8"/>
          <p:cNvPicPr/>
          <p:nvPr/>
        </p:nvPicPr>
        <p:blipFill>
          <a:blip r:embed="rId6"/>
          <a:stretch>
            <a:fillRect/>
          </a:stretch>
        </p:blipFill>
        <p:spPr>
          <a:xfrm>
            <a:off x="6027420" y="4737100"/>
            <a:ext cx="382270" cy="273685"/>
          </a:xfrm>
          <a:prstGeom prst="rect">
            <a:avLst/>
          </a:prstGeom>
          <a:noFill/>
          <a:ln w="9525">
            <a:noFill/>
          </a:ln>
        </p:spPr>
      </p:pic>
      <p:sp>
        <p:nvSpPr>
          <p:cNvPr id="117" name="文本框 116"/>
          <p:cNvSpPr txBox="1"/>
          <p:nvPr/>
        </p:nvSpPr>
        <p:spPr>
          <a:xfrm>
            <a:off x="6409690" y="464248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+NaX+H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a:t>
            </a:r>
            <a:endParaRPr lang="en-US" altLang="en-US" sz="2000" b="0">
              <a:latin typeface="微软雅黑" panose="020B0503020204020204" charset="-122"/>
              <a:ea typeface="微软雅黑" panose="020B0503020204020204"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pic>
        <p:nvPicPr>
          <p:cNvPr id="286" name="image274.jpeg" descr="source:si_idm760146992;FounderCES"/>
          <p:cNvPicPr>
            <a:picLocks noChangeAspect="1"/>
          </p:cNvPicPr>
          <p:nvPr>
            <p:custDataLst>
              <p:tags r:id="rId1"/>
            </p:custDataLst>
          </p:nvPr>
        </p:nvPicPr>
        <p:blipFill>
          <a:blip r:embed="rId2"/>
          <a:stretch>
            <a:fillRect/>
          </a:stretch>
        </p:blipFill>
        <p:spPr>
          <a:xfrm>
            <a:off x="1674495" y="1386205"/>
            <a:ext cx="1819275" cy="695960"/>
          </a:xfrm>
          <a:prstGeom prst="rect">
            <a:avLst/>
          </a:prstGeom>
        </p:spPr>
      </p:pic>
      <p:sp>
        <p:nvSpPr>
          <p:cNvPr id="117" name="文本框 116"/>
          <p:cNvSpPr txBox="1"/>
          <p:nvPr/>
        </p:nvSpPr>
        <p:spPr>
          <a:xfrm>
            <a:off x="3388360" y="129032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+2NaOH</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287" name="image275.jpeg" descr="source:si_idm760131120;FounderCES"/>
          <p:cNvPicPr>
            <a:picLocks noChangeAspect="1"/>
          </p:cNvPicPr>
          <p:nvPr>
            <p:custDataLst>
              <p:tags r:id="rId3"/>
            </p:custDataLst>
          </p:nvPr>
        </p:nvPicPr>
        <p:blipFill>
          <a:blip r:embed="rId4"/>
          <a:stretch>
            <a:fillRect/>
          </a:stretch>
        </p:blipFill>
        <p:spPr>
          <a:xfrm>
            <a:off x="4672330" y="1261110"/>
            <a:ext cx="580390" cy="725170"/>
          </a:xfrm>
          <a:prstGeom prst="rect">
            <a:avLst/>
          </a:prstGeom>
        </p:spPr>
      </p:pic>
      <p:pic>
        <p:nvPicPr>
          <p:cNvPr id="288" name="image276.jpeg" descr="source:si_idm760121264;FounderCES"/>
          <p:cNvPicPr>
            <a:picLocks noChangeAspect="1"/>
          </p:cNvPicPr>
          <p:nvPr>
            <p:custDataLst>
              <p:tags r:id="rId5"/>
            </p:custDataLst>
          </p:nvPr>
        </p:nvPicPr>
        <p:blipFill>
          <a:blip r:embed="rId6"/>
          <a:stretch>
            <a:fillRect/>
          </a:stretch>
        </p:blipFill>
        <p:spPr>
          <a:xfrm>
            <a:off x="5329555" y="1386205"/>
            <a:ext cx="1929765" cy="598805"/>
          </a:xfrm>
          <a:prstGeom prst="rect">
            <a:avLst/>
          </a:prstGeom>
        </p:spPr>
      </p:pic>
      <p:sp>
        <p:nvSpPr>
          <p:cNvPr id="3" name="文本框 2"/>
          <p:cNvSpPr txBox="1"/>
          <p:nvPr/>
        </p:nvSpPr>
        <p:spPr>
          <a:xfrm>
            <a:off x="7259320" y="138620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+2NaCl+2H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a:t>
            </a:r>
            <a:endParaRPr lang="en-US" altLang="en-US" sz="2000" b="0">
              <a:latin typeface="微软雅黑" panose="020B0503020204020204" charset="-122"/>
              <a:ea typeface="微软雅黑" panose="020B0503020204020204" charset="-122"/>
              <a:cs typeface="Times New Roman" panose="02020603050405020304" charset="0"/>
            </a:endParaRPr>
          </a:p>
        </p:txBody>
      </p:sp>
      <p:sp>
        <p:nvSpPr>
          <p:cNvPr id="4" name="文本框 3"/>
          <p:cNvSpPr txBox="1"/>
          <p:nvPr/>
        </p:nvSpPr>
        <p:spPr>
          <a:xfrm>
            <a:off x="640080" y="2215515"/>
            <a:ext cx="6619240"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卤代烯烃的加聚反应</a:t>
            </a:r>
            <a:r>
              <a:rPr lang="en-US" sz="2000" b="0" i="1">
                <a:latin typeface="微软雅黑" panose="020B0503020204020204" charset="-122"/>
                <a:ea typeface="微软雅黑" panose="020B0503020204020204" charset="-122"/>
                <a:cs typeface="微软雅黑" panose="020B0503020204020204" charset="-122"/>
              </a:rPr>
              <a:t>n</a:t>
            </a:r>
            <a:r>
              <a:rPr lang="en-US" sz="2000" b="0">
                <a:latin typeface="微软雅黑" panose="020B0503020204020204" charset="-122"/>
                <a:ea typeface="微软雅黑" panose="020B0503020204020204" charset="-122"/>
                <a:cs typeface="微软雅黑" panose="020B0503020204020204" charset="-122"/>
              </a:rPr>
              <a:t>CF</a:t>
            </a:r>
            <a:r>
              <a:rPr lang="en-US" sz="2000" b="0" baseline="-25000">
                <a:latin typeface="微软雅黑" panose="020B0503020204020204" charset="-122"/>
                <a:ea typeface="微软雅黑" panose="020B0503020204020204" charset="-122"/>
                <a:cs typeface="微软雅黑" panose="020B0503020204020204" charset="-122"/>
              </a:rPr>
              <a:t>2</a:t>
            </a:r>
            <a:endParaRPr lang="en-US" altLang="en-US" sz="2000" b="0" baseline="-2500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7"/>
          <a:stretch>
            <a:fillRect/>
          </a:stretch>
        </p:blipFill>
        <p:spPr>
          <a:xfrm>
            <a:off x="1391920" y="2880360"/>
            <a:ext cx="283210" cy="205740"/>
          </a:xfrm>
          <a:prstGeom prst="rect">
            <a:avLst/>
          </a:prstGeom>
          <a:noFill/>
          <a:ln w="9525">
            <a:noFill/>
          </a:ln>
        </p:spPr>
      </p:pic>
      <p:sp>
        <p:nvSpPr>
          <p:cNvPr id="118" name="文本框 117"/>
          <p:cNvSpPr txBox="1"/>
          <p:nvPr/>
        </p:nvSpPr>
        <p:spPr>
          <a:xfrm>
            <a:off x="1674495" y="277749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CF</a:t>
            </a:r>
            <a:r>
              <a:rPr lang="en-US" sz="2000" b="0" baseline="-25000">
                <a:latin typeface="微软雅黑" panose="020B0503020204020204" charset="-122"/>
                <a:ea typeface="微软雅黑" panose="020B0503020204020204" charset="-122"/>
                <a:cs typeface="Times New Roman" panose="02020603050405020304" charset="0"/>
              </a:rPr>
              <a:t>2</a:t>
            </a:r>
            <a:endParaRPr lang="en-US" altLang="en-US" sz="2000" b="0" baseline="-25000">
              <a:latin typeface="微软雅黑" panose="020B0503020204020204" charset="-122"/>
              <a:ea typeface="微软雅黑" panose="020B0503020204020204" charset="-122"/>
              <a:cs typeface="Times New Roman" panose="02020603050405020304" charset="0"/>
            </a:endParaRPr>
          </a:p>
        </p:txBody>
      </p:sp>
      <p:pic>
        <p:nvPicPr>
          <p:cNvPr id="6" name="图片 5"/>
          <p:cNvPicPr/>
          <p:nvPr/>
        </p:nvPicPr>
        <p:blipFill>
          <a:blip r:embed="rId8"/>
          <a:stretch>
            <a:fillRect/>
          </a:stretch>
        </p:blipFill>
        <p:spPr>
          <a:xfrm>
            <a:off x="2271395" y="2880360"/>
            <a:ext cx="442595" cy="259080"/>
          </a:xfrm>
          <a:prstGeom prst="rect">
            <a:avLst/>
          </a:prstGeom>
          <a:noFill/>
          <a:ln w="9525">
            <a:noFill/>
          </a:ln>
        </p:spPr>
      </p:pic>
      <p:sp>
        <p:nvSpPr>
          <p:cNvPr id="119" name="文本框 118"/>
          <p:cNvSpPr txBox="1"/>
          <p:nvPr/>
        </p:nvSpPr>
        <p:spPr>
          <a:xfrm>
            <a:off x="2713990" y="2827020"/>
            <a:ext cx="5080000" cy="368300"/>
          </a:xfrm>
          <a:prstGeom prst="rect">
            <a:avLst/>
          </a:prstGeom>
          <a:noFill/>
          <a:ln w="9525">
            <a:noFill/>
          </a:ln>
        </p:spPr>
        <p:txBody>
          <a:bodyPr>
            <a:spAutoFit/>
          </a:bodyPr>
          <a:p>
            <a:pPr indent="0"/>
            <a:r>
              <a:rPr lang="en-US" b="0">
                <a:latin typeface="NEU-BZ" charset="0"/>
                <a:ea typeface="宋体" panose="02010600030101010101" pitchFamily="2" charset="-122"/>
                <a:cs typeface="Times New Roman" panose="02020603050405020304" charset="0"/>
              </a:rPr>
              <a:t>CF</a:t>
            </a:r>
            <a:r>
              <a:rPr lang="en-US" b="0" baseline="-25000">
                <a:latin typeface="NEU-BZ" charset="0"/>
                <a:ea typeface="宋体" panose="02010600030101010101" pitchFamily="2" charset="-122"/>
                <a:cs typeface="Times New Roman" panose="02020603050405020304" charset="0"/>
              </a:rPr>
              <a:t>2</a:t>
            </a:r>
            <a:r>
              <a:rPr lang="en-US" b="0">
                <a:latin typeface="方正书宋_GBK" charset="0"/>
                <a:ea typeface="宋体" panose="02010600030101010101" pitchFamily="2" charset="-122"/>
              </a:rPr>
              <a:t>—</a:t>
            </a:r>
            <a:r>
              <a:rPr lang="en-US" b="0">
                <a:latin typeface="NEU-BZ" charset="0"/>
                <a:ea typeface="宋体" panose="02010600030101010101" pitchFamily="2" charset="-122"/>
                <a:cs typeface="Times New Roman" panose="02020603050405020304" charset="0"/>
              </a:rPr>
              <a:t>CF</a:t>
            </a:r>
            <a:r>
              <a:rPr lang="en-US" b="0" baseline="-25000">
                <a:latin typeface="NEU-BZ" charset="0"/>
                <a:ea typeface="宋体" panose="02010600030101010101" pitchFamily="2" charset="-122"/>
                <a:cs typeface="Times New Roman" panose="02020603050405020304" charset="0"/>
              </a:rPr>
              <a:t>2</a:t>
            </a:r>
            <a:endParaRPr lang="en-US" altLang="en-US" b="0">
              <a:latin typeface="NEU-BZ" charset="0"/>
              <a:cs typeface="NEU-BZ" charset="0"/>
            </a:endParaRPr>
          </a:p>
        </p:txBody>
      </p:sp>
      <p:sp>
        <p:nvSpPr>
          <p:cNvPr id="7" name="文本框 6"/>
          <p:cNvSpPr txBox="1"/>
          <p:nvPr/>
        </p:nvSpPr>
        <p:spPr>
          <a:xfrm>
            <a:off x="640080" y="336359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卤代烃中卤素原子的检验</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1254760" y="403987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RX</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9" name="图片 8"/>
          <p:cNvPicPr/>
          <p:nvPr/>
        </p:nvPicPr>
        <p:blipFill>
          <a:blip r:embed="rId9"/>
          <a:stretch>
            <a:fillRect/>
          </a:stretch>
        </p:blipFill>
        <p:spPr>
          <a:xfrm>
            <a:off x="1788160" y="4039870"/>
            <a:ext cx="1104900" cy="575945"/>
          </a:xfrm>
          <a:prstGeom prst="rect">
            <a:avLst/>
          </a:prstGeom>
          <a:noFill/>
          <a:ln w="9525">
            <a:noFill/>
          </a:ln>
        </p:spPr>
      </p:pic>
      <p:sp>
        <p:nvSpPr>
          <p:cNvPr id="120" name="文本框 119"/>
          <p:cNvSpPr txBox="1"/>
          <p:nvPr/>
        </p:nvSpPr>
        <p:spPr>
          <a:xfrm>
            <a:off x="2893060" y="403987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R—OH</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NaX</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NaOH</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293" name="image281.jpeg" descr="source:si_idm799068336;FounderCES"/>
          <p:cNvPicPr>
            <a:picLocks noChangeAspect="1"/>
          </p:cNvPicPr>
          <p:nvPr>
            <p:custDataLst>
              <p:tags r:id="rId10"/>
            </p:custDataLst>
          </p:nvPr>
        </p:nvPicPr>
        <p:blipFill>
          <a:blip r:embed="rId11"/>
          <a:stretch>
            <a:fillRect/>
          </a:stretch>
        </p:blipFill>
        <p:spPr>
          <a:xfrm>
            <a:off x="1037590" y="4839970"/>
            <a:ext cx="1233805" cy="344805"/>
          </a:xfrm>
          <a:prstGeom prst="rect">
            <a:avLst/>
          </a:prstGeom>
        </p:spPr>
      </p:pic>
      <p:sp>
        <p:nvSpPr>
          <p:cNvPr id="10" name="文本框 9"/>
          <p:cNvSpPr txBox="1"/>
          <p:nvPr/>
        </p:nvSpPr>
        <p:spPr>
          <a:xfrm>
            <a:off x="2179320" y="4814570"/>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R—OH</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NaX</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NaNO</a:t>
            </a:r>
            <a:r>
              <a:rPr lang="en-US" sz="2000" b="0" baseline="-25000">
                <a:latin typeface="微软雅黑" panose="020B0503020204020204" charset="-122"/>
                <a:ea typeface="微软雅黑" panose="020B0503020204020204" charset="-122"/>
                <a:cs typeface="微软雅黑" panose="020B0503020204020204" charset="-122"/>
              </a:rPr>
              <a:t>3</a:t>
            </a:r>
            <a:endParaRPr lang="en-US" altLang="en-US" sz="2000" b="0" baseline="-25000">
              <a:latin typeface="微软雅黑" panose="020B0503020204020204" charset="-122"/>
              <a:ea typeface="微软雅黑" panose="020B0503020204020204" charset="-122"/>
              <a:cs typeface="微软雅黑" panose="020B0503020204020204" charset="-122"/>
            </a:endParaRPr>
          </a:p>
        </p:txBody>
      </p:sp>
      <p:pic>
        <p:nvPicPr>
          <p:cNvPr id="294" name="image282.jpeg" descr="source:si_idm799046832;FounderCES"/>
          <p:cNvPicPr>
            <a:picLocks noChangeAspect="1"/>
          </p:cNvPicPr>
          <p:nvPr>
            <p:custDataLst>
              <p:tags r:id="rId12"/>
            </p:custDataLst>
          </p:nvPr>
        </p:nvPicPr>
        <p:blipFill>
          <a:blip r:embed="rId13"/>
          <a:stretch>
            <a:fillRect/>
          </a:stretch>
        </p:blipFill>
        <p:spPr>
          <a:xfrm>
            <a:off x="5030470" y="4801235"/>
            <a:ext cx="1445260" cy="374015"/>
          </a:xfrm>
          <a:prstGeom prst="rect">
            <a:avLst/>
          </a:prstGeom>
        </p:spPr>
      </p:pic>
      <p:pic>
        <p:nvPicPr>
          <p:cNvPr id="11" name="图片 10"/>
          <p:cNvPicPr/>
          <p:nvPr>
            <p:custDataLst>
              <p:tags r:id="rId14"/>
            </p:custDataLst>
          </p:nvPr>
        </p:nvPicPr>
        <p:blipFill>
          <a:blip r:embed="rId15"/>
          <a:stretch>
            <a:fillRect/>
          </a:stretch>
        </p:blipFill>
        <p:spPr>
          <a:xfrm>
            <a:off x="6621780" y="4237355"/>
            <a:ext cx="2606040" cy="1184910"/>
          </a:xfrm>
          <a:prstGeom prst="rect">
            <a:avLst/>
          </a:prstGeom>
          <a:noFill/>
          <a:ln w="9525">
            <a:noFill/>
          </a:ln>
        </p:spPr>
      </p:pic>
      <p:pic>
        <p:nvPicPr>
          <p:cNvPr id="295" name="image283.jpeg"/>
          <p:cNvPicPr>
            <a:picLocks noChangeAspect="1"/>
          </p:cNvPicPr>
          <p:nvPr>
            <p:custDataLst>
              <p:tags r:id="rId16"/>
            </p:custDataLst>
          </p:nvPr>
        </p:nvPicPr>
        <p:blipFill>
          <a:blip r:embed="rId17"/>
          <a:stretch>
            <a:fillRect/>
          </a:stretch>
        </p:blipFill>
        <p:spPr>
          <a:xfrm>
            <a:off x="605790" y="5392420"/>
            <a:ext cx="1182370" cy="362585"/>
          </a:xfrm>
          <a:prstGeom prst="rect">
            <a:avLst/>
          </a:prstGeom>
        </p:spPr>
      </p:pic>
      <p:sp>
        <p:nvSpPr>
          <p:cNvPr id="121" name="文本框 120"/>
          <p:cNvSpPr txBox="1"/>
          <p:nvPr/>
        </p:nvSpPr>
        <p:spPr>
          <a:xfrm>
            <a:off x="1883410" y="5425440"/>
            <a:ext cx="5672455" cy="398780"/>
          </a:xfrm>
          <a:prstGeom prst="rect">
            <a:avLst/>
          </a:prstGeom>
          <a:noFill/>
          <a:ln w="9525">
            <a:noFill/>
          </a:ln>
        </p:spPr>
        <p:txBody>
          <a:bodyPr wrap="square">
            <a:spAutoFit/>
          </a:bodyPr>
          <a:p>
            <a:pPr indent="0"/>
            <a:r>
              <a:rPr lang="zh-CN" sz="2000" b="1">
                <a:latin typeface="微软雅黑" panose="020B0503020204020204" charset="-122"/>
                <a:ea typeface="微软雅黑" panose="020B0503020204020204" charset="-122"/>
                <a:cs typeface="微软雅黑" panose="020B0503020204020204" charset="-122"/>
              </a:rPr>
              <a:t>水解后不要遗漏加入稀硝酸中和</a:t>
            </a:r>
            <a:r>
              <a:rPr lang="en-US" sz="2000" b="1">
                <a:latin typeface="微软雅黑" panose="020B0503020204020204" charset="-122"/>
                <a:ea typeface="微软雅黑" panose="020B0503020204020204" charset="-122"/>
                <a:cs typeface="微软雅黑" panose="020B0503020204020204" charset="-122"/>
              </a:rPr>
              <a:t>NaOH</a:t>
            </a:r>
            <a:r>
              <a:rPr lang="zh-CN" sz="2000" b="1">
                <a:latin typeface="微软雅黑" panose="020B0503020204020204" charset="-122"/>
                <a:ea typeface="微软雅黑" panose="020B0503020204020204" charset="-122"/>
                <a:cs typeface="微软雅黑" panose="020B0503020204020204" charset="-122"/>
              </a:rPr>
              <a:t>的步骤。</a:t>
            </a:r>
            <a:endParaRPr lang="zh-CN" altLang="en-US" sz="20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21" name="文本框 120"/>
          <p:cNvSpPr txBox="1"/>
          <p:nvPr/>
        </p:nvSpPr>
        <p:spPr>
          <a:xfrm>
            <a:off x="645160" y="1019810"/>
            <a:ext cx="7426960" cy="460375"/>
          </a:xfrm>
          <a:prstGeom prst="rect">
            <a:avLst/>
          </a:prstGeom>
          <a:noFill/>
          <a:ln w="9525">
            <a:noFill/>
          </a:ln>
        </p:spPr>
        <p:txBody>
          <a:bodyPr wrap="square">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1</a:t>
            </a:r>
            <a:r>
              <a:rPr lang="zh-CN" sz="2400" b="0">
                <a:latin typeface="微软雅黑" panose="020B0503020204020204" charset="-122"/>
                <a:ea typeface="微软雅黑" panose="020B0503020204020204" charset="-122"/>
                <a:cs typeface="微软雅黑" panose="020B0503020204020204" charset="-122"/>
              </a:rPr>
              <a:t>　卤代烃的水解反应和消去反应</a:t>
            </a:r>
            <a:endParaRPr lang="zh-CN" altLang="en-US" sz="24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45160" y="1373505"/>
            <a:ext cx="11069320" cy="2673985"/>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注意两种反应的条件</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卤代烃发生水解反应的条件</a:t>
            </a:r>
            <a:r>
              <a:rPr lang="en-US" sz="2000" b="0">
                <a:latin typeface="微软雅黑" panose="020B0503020204020204" charset="-122"/>
                <a:ea typeface="微软雅黑" panose="020B0503020204020204" charset="-122"/>
                <a:cs typeface="微软雅黑" panose="020B0503020204020204" charset="-122"/>
              </a:rPr>
              <a:t>:NaOH</a:t>
            </a:r>
            <a:r>
              <a:rPr lang="zh-CN" sz="2000" b="0">
                <a:latin typeface="微软雅黑" panose="020B0503020204020204" charset="-122"/>
                <a:ea typeface="微软雅黑" panose="020B0503020204020204" charset="-122"/>
                <a:cs typeface="微软雅黑" panose="020B0503020204020204" charset="-122"/>
              </a:rPr>
              <a:t>水溶液、加热。</a:t>
            </a:r>
            <a:r>
              <a:rPr lang="en-US" sz="2000" b="0">
                <a:latin typeface="微软雅黑" panose="020B0503020204020204" charset="-122"/>
                <a:ea typeface="微软雅黑" panose="020B0503020204020204" charset="-122"/>
                <a:cs typeface="微软雅黑" panose="020B0503020204020204" charset="-122"/>
              </a:rPr>
              <a:t>(2)</a:t>
            </a:r>
            <a:r>
              <a:rPr lang="zh-CN" sz="2000" b="0">
                <a:latin typeface="微软雅黑" panose="020B0503020204020204" charset="-122"/>
                <a:ea typeface="微软雅黑" panose="020B0503020204020204" charset="-122"/>
                <a:cs typeface="微软雅黑" panose="020B0503020204020204" charset="-122"/>
              </a:rPr>
              <a:t>卤代烃发生消去反应的条件</a:t>
            </a:r>
            <a:r>
              <a:rPr lang="en-US" sz="2000" b="0">
                <a:latin typeface="微软雅黑" panose="020B0503020204020204" charset="-122"/>
                <a:ea typeface="微软雅黑" panose="020B0503020204020204" charset="-122"/>
                <a:cs typeface="微软雅黑" panose="020B0503020204020204" charset="-122"/>
              </a:rPr>
              <a:t>:NaOH</a:t>
            </a:r>
            <a:r>
              <a:rPr lang="zh-CN" sz="2000" b="0">
                <a:latin typeface="微软雅黑" panose="020B0503020204020204" charset="-122"/>
                <a:ea typeface="微软雅黑" panose="020B0503020204020204" charset="-122"/>
                <a:cs typeface="微软雅黑" panose="020B0503020204020204" charset="-122"/>
              </a:rPr>
              <a:t>醇溶液、加热。</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45160" y="2713990"/>
            <a:ext cx="10931525" cy="1094740"/>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能发生两种反应的卤代烃的结构特点</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分子中只要有</a:t>
            </a:r>
            <a:r>
              <a:rPr lang="en-US" sz="2000" b="0">
                <a:latin typeface="微软雅黑" panose="020B0503020204020204" charset="-122"/>
                <a:ea typeface="微软雅黑" panose="020B0503020204020204" charset="-122"/>
                <a:cs typeface="微软雅黑" panose="020B0503020204020204" charset="-122"/>
              </a:rPr>
              <a:t>—X,</a:t>
            </a:r>
            <a:r>
              <a:rPr lang="zh-CN" sz="2000" b="0">
                <a:latin typeface="微软雅黑" panose="020B0503020204020204" charset="-122"/>
                <a:ea typeface="微软雅黑" panose="020B0503020204020204" charset="-122"/>
                <a:cs typeface="微软雅黑" panose="020B0503020204020204" charset="-122"/>
              </a:rPr>
              <a:t>在一定条件下就能水解</a:t>
            </a:r>
            <a:r>
              <a:rPr lang="en-US" sz="2000" b="0">
                <a:latin typeface="微软雅黑" panose="020B0503020204020204" charset="-122"/>
                <a:ea typeface="微软雅黑" panose="020B0503020204020204" charset="-122"/>
                <a:cs typeface="微软雅黑" panose="020B0503020204020204" charset="-122"/>
              </a:rPr>
              <a:t>(X</a:t>
            </a:r>
            <a:r>
              <a:rPr lang="zh-CN" sz="2000" b="0">
                <a:latin typeface="微软雅黑" panose="020B0503020204020204" charset="-122"/>
                <a:ea typeface="微软雅黑" panose="020B0503020204020204" charset="-122"/>
                <a:cs typeface="微软雅黑" panose="020B0503020204020204" charset="-122"/>
              </a:rPr>
              <a:t>为卤素</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a:off x="1524000" y="3943350"/>
            <a:ext cx="4843932" cy="778728"/>
            <a:chOff x="2208" y="5998"/>
            <a:chExt cx="6812" cy="913"/>
          </a:xfrm>
        </p:grpSpPr>
        <p:pic>
          <p:nvPicPr>
            <p:cNvPr id="5" name="图片 4"/>
            <p:cNvPicPr/>
            <p:nvPr/>
          </p:nvPicPr>
          <p:blipFill>
            <a:blip r:embed="rId1"/>
            <a:stretch>
              <a:fillRect/>
            </a:stretch>
          </p:blipFill>
          <p:spPr>
            <a:xfrm>
              <a:off x="2208" y="6000"/>
              <a:ext cx="1608" cy="696"/>
            </a:xfrm>
            <a:prstGeom prst="rect">
              <a:avLst/>
            </a:prstGeom>
            <a:noFill/>
            <a:ln w="9525">
              <a:noFill/>
            </a:ln>
          </p:spPr>
        </p:pic>
        <p:sp>
          <p:nvSpPr>
            <p:cNvPr id="122" name="文本框 121"/>
            <p:cNvSpPr txBox="1"/>
            <p:nvPr/>
          </p:nvSpPr>
          <p:spPr>
            <a:xfrm>
              <a:off x="2831" y="6000"/>
              <a:ext cx="2625" cy="468"/>
            </a:xfrm>
            <a:prstGeom prst="rect">
              <a:avLst/>
            </a:prstGeom>
            <a:noFill/>
            <a:ln w="9525">
              <a:noFill/>
            </a:ln>
          </p:spPr>
          <p:txBody>
            <a:bodyPr wrap="square">
              <a:spAutoFit/>
            </a:bodyPr>
            <a:p>
              <a:pPr indent="0" algn="ctr"/>
              <a:r>
                <a:rPr lang="en-US" b="0">
                  <a:latin typeface="NEU-BZ" charset="0"/>
                  <a:ea typeface="宋体" panose="02010600030101010101" pitchFamily="2" charset="-122"/>
                  <a:cs typeface="Times New Roman" panose="02020603050405020304" charset="0"/>
                </a:rPr>
                <a:t>+</a:t>
              </a:r>
              <a:r>
                <a:rPr lang="en-US" sz="2000" b="0">
                  <a:latin typeface="微软雅黑" panose="020B0503020204020204" charset="-122"/>
                  <a:ea typeface="微软雅黑" panose="020B0503020204020204" charset="-122"/>
                  <a:cs typeface="Times New Roman" panose="02020603050405020304" charset="0"/>
                </a:rPr>
                <a:t>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123" name="图片 122"/>
            <p:cNvPicPr/>
            <p:nvPr/>
          </p:nvPicPr>
          <p:blipFill>
            <a:blip r:embed="rId2"/>
            <a:stretch>
              <a:fillRect/>
            </a:stretch>
          </p:blipFill>
          <p:spPr>
            <a:xfrm>
              <a:off x="6216" y="5998"/>
              <a:ext cx="1547" cy="913"/>
            </a:xfrm>
            <a:prstGeom prst="rect">
              <a:avLst/>
            </a:prstGeom>
            <a:noFill/>
            <a:ln w="9525">
              <a:noFill/>
            </a:ln>
          </p:spPr>
        </p:pic>
        <p:grpSp>
          <p:nvGrpSpPr>
            <p:cNvPr id="11" name="组合 10"/>
            <p:cNvGrpSpPr/>
            <p:nvPr/>
          </p:nvGrpSpPr>
          <p:grpSpPr>
            <a:xfrm>
              <a:off x="4800" y="6155"/>
              <a:ext cx="4220" cy="529"/>
              <a:chOff x="4800" y="6155"/>
              <a:chExt cx="4220" cy="529"/>
            </a:xfrm>
          </p:grpSpPr>
          <p:pic>
            <p:nvPicPr>
              <p:cNvPr id="7" name="图片 6"/>
              <p:cNvPicPr/>
              <p:nvPr/>
            </p:nvPicPr>
            <p:blipFill>
              <a:blip r:embed="rId3"/>
              <a:stretch>
                <a:fillRect/>
              </a:stretch>
            </p:blipFill>
            <p:spPr>
              <a:xfrm>
                <a:off x="4800" y="6155"/>
                <a:ext cx="1416" cy="529"/>
              </a:xfrm>
              <a:prstGeom prst="rect">
                <a:avLst/>
              </a:prstGeom>
              <a:noFill/>
              <a:ln w="9525">
                <a:noFill/>
              </a:ln>
            </p:spPr>
          </p:pic>
          <p:sp>
            <p:nvSpPr>
              <p:cNvPr id="124" name="文本框 123"/>
              <p:cNvSpPr txBox="1"/>
              <p:nvPr/>
            </p:nvSpPr>
            <p:spPr>
              <a:xfrm>
                <a:off x="7763" y="6155"/>
                <a:ext cx="1257" cy="468"/>
              </a:xfrm>
              <a:prstGeom prst="rect">
                <a:avLst/>
              </a:prstGeom>
              <a:noFill/>
              <a:ln w="9525">
                <a:noFill/>
              </a:ln>
            </p:spPr>
            <p:txBody>
              <a:bodyPr wrap="square">
                <a:spAutoFit/>
              </a:bodyPr>
              <a:p>
                <a:pPr indent="0" algn="ctr"/>
                <a:r>
                  <a:rPr lang="en-US" sz="2000" b="0">
                    <a:latin typeface="微软雅黑" panose="020B0503020204020204" charset="-122"/>
                    <a:ea typeface="微软雅黑" panose="020B0503020204020204" charset="-122"/>
                    <a:cs typeface="Times New Roman" panose="02020603050405020304" charset="0"/>
                  </a:rPr>
                  <a:t>+HX,</a:t>
                </a:r>
                <a:endParaRPr lang="en-US" altLang="en-US" sz="2000" b="0">
                  <a:latin typeface="微软雅黑" panose="020B0503020204020204" charset="-122"/>
                  <a:ea typeface="微软雅黑" panose="020B0503020204020204" charset="-122"/>
                  <a:cs typeface="Times New Roman" panose="02020603050405020304" charset="0"/>
                </a:endParaRPr>
              </a:p>
            </p:txBody>
          </p:sp>
        </p:grpSp>
      </p:grpSp>
      <p:grpSp>
        <p:nvGrpSpPr>
          <p:cNvPr id="10" name="组合 9"/>
          <p:cNvGrpSpPr/>
          <p:nvPr/>
        </p:nvGrpSpPr>
        <p:grpSpPr>
          <a:xfrm>
            <a:off x="1536700" y="4856480"/>
            <a:ext cx="7096801" cy="738084"/>
            <a:chOff x="2208" y="7211"/>
            <a:chExt cx="10505" cy="869"/>
          </a:xfrm>
        </p:grpSpPr>
        <p:pic>
          <p:nvPicPr>
            <p:cNvPr id="8" name="图片 7"/>
            <p:cNvPicPr/>
            <p:nvPr/>
          </p:nvPicPr>
          <p:blipFill>
            <a:blip r:embed="rId4"/>
            <a:stretch>
              <a:fillRect/>
            </a:stretch>
          </p:blipFill>
          <p:spPr>
            <a:xfrm>
              <a:off x="2208" y="7211"/>
              <a:ext cx="1895" cy="869"/>
            </a:xfrm>
            <a:prstGeom prst="rect">
              <a:avLst/>
            </a:prstGeom>
            <a:noFill/>
            <a:ln w="9525">
              <a:noFill/>
            </a:ln>
          </p:spPr>
        </p:pic>
        <p:sp>
          <p:nvSpPr>
            <p:cNvPr id="125" name="文本框 124"/>
            <p:cNvSpPr txBox="1"/>
            <p:nvPr/>
          </p:nvSpPr>
          <p:spPr>
            <a:xfrm>
              <a:off x="3816" y="7211"/>
              <a:ext cx="2433" cy="470"/>
            </a:xfrm>
            <a:prstGeom prst="rect">
              <a:avLst/>
            </a:prstGeom>
            <a:noFill/>
            <a:ln w="9525">
              <a:noFill/>
            </a:ln>
          </p:spPr>
          <p:txBody>
            <a:bodyPr wrap="square">
              <a:spAutoFit/>
            </a:bodyPr>
            <a:p>
              <a:pPr indent="0" algn="ctr"/>
              <a:r>
                <a:rPr lang="en-US" sz="2000" b="0">
                  <a:latin typeface="微软雅黑" panose="020B0503020204020204" charset="-122"/>
                  <a:ea typeface="微软雅黑" panose="020B0503020204020204" charset="-122"/>
                  <a:cs typeface="Times New Roman" panose="02020603050405020304" charset="0"/>
                </a:rPr>
                <a:t>+2NaOH</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9" name="图片 8"/>
            <p:cNvPicPr/>
            <p:nvPr/>
          </p:nvPicPr>
          <p:blipFill>
            <a:blip r:embed="rId5"/>
            <a:stretch>
              <a:fillRect/>
            </a:stretch>
          </p:blipFill>
          <p:spPr>
            <a:xfrm>
              <a:off x="6024" y="7211"/>
              <a:ext cx="864" cy="647"/>
            </a:xfrm>
            <a:prstGeom prst="rect">
              <a:avLst/>
            </a:prstGeom>
            <a:noFill/>
            <a:ln w="9525">
              <a:noFill/>
            </a:ln>
          </p:spPr>
        </p:pic>
        <p:pic>
          <p:nvPicPr>
            <p:cNvPr id="126" name="图片 125"/>
            <p:cNvPicPr/>
            <p:nvPr/>
          </p:nvPicPr>
          <p:blipFill>
            <a:blip r:embed="rId6"/>
            <a:stretch>
              <a:fillRect/>
            </a:stretch>
          </p:blipFill>
          <p:spPr>
            <a:xfrm>
              <a:off x="6888" y="7211"/>
              <a:ext cx="1703" cy="815"/>
            </a:xfrm>
            <a:prstGeom prst="rect">
              <a:avLst/>
            </a:prstGeom>
            <a:noFill/>
            <a:ln w="9525">
              <a:noFill/>
            </a:ln>
          </p:spPr>
        </p:pic>
        <p:sp>
          <p:nvSpPr>
            <p:cNvPr id="127" name="文本框 126"/>
            <p:cNvSpPr txBox="1"/>
            <p:nvPr/>
          </p:nvSpPr>
          <p:spPr>
            <a:xfrm>
              <a:off x="6408" y="7211"/>
              <a:ext cx="6305" cy="470"/>
            </a:xfrm>
            <a:prstGeom prst="rect">
              <a:avLst/>
            </a:prstGeom>
            <a:noFill/>
            <a:ln w="9525">
              <a:noFill/>
            </a:ln>
          </p:spPr>
          <p:txBody>
            <a:bodyPr wrap="square">
              <a:spAutoFit/>
            </a:bodyPr>
            <a:p>
              <a:pPr indent="0" algn="ctr"/>
              <a:r>
                <a:rPr lang="en-US" sz="2000" b="0">
                  <a:latin typeface="微软雅黑" panose="020B0503020204020204" charset="-122"/>
                  <a:ea typeface="微软雅黑" panose="020B0503020204020204" charset="-122"/>
                  <a:cs typeface="Times New Roman" panose="02020603050405020304" charset="0"/>
                </a:rPr>
                <a:t>+2NaX</a:t>
              </a:r>
              <a:endParaRPr lang="en-US" altLang="en-US" sz="2000" b="0">
                <a:latin typeface="微软雅黑" panose="020B0503020204020204" charset="-122"/>
                <a:ea typeface="微软雅黑" panose="020B0503020204020204" charset="-122"/>
                <a:cs typeface="Times New Roman" panose="0202060305040502030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27" name="文本框 126"/>
          <p:cNvSpPr txBox="1"/>
          <p:nvPr/>
        </p:nvSpPr>
        <p:spPr>
          <a:xfrm>
            <a:off x="786765" y="1006475"/>
            <a:ext cx="5080000" cy="398780"/>
          </a:xfrm>
          <a:prstGeom prst="rect">
            <a:avLst/>
          </a:prstGeom>
          <a:noFill/>
          <a:ln w="9525">
            <a:noFill/>
          </a:ln>
        </p:spPr>
        <p:txBody>
          <a:bodyPr>
            <a:spAutoFit/>
          </a:bodyPr>
          <a:p>
            <a:pPr indent="0"/>
            <a:r>
              <a:rPr lang="zh-CN" sz="2000" b="0">
                <a:solidFill>
                  <a:srgbClr val="FF0000"/>
                </a:solidFill>
                <a:highlight>
                  <a:srgbClr val="FFFF00"/>
                </a:highlight>
                <a:latin typeface="微软雅黑" panose="020B0503020204020204" charset="-122"/>
                <a:ea typeface="微软雅黑" panose="020B0503020204020204" charset="-122"/>
                <a:cs typeface="方正兰亭中黑_GBK" charset="0"/>
              </a:rPr>
              <a:t>拓展延伸</a:t>
            </a:r>
            <a:endParaRPr lang="zh-CN" altLang="en-US" sz="2000" b="0">
              <a:solidFill>
                <a:srgbClr val="FF0000"/>
              </a:solidFill>
              <a:highlight>
                <a:srgbClr val="FFFF00"/>
              </a:highlight>
              <a:latin typeface="微软雅黑" panose="020B0503020204020204" charset="-122"/>
              <a:ea typeface="微软雅黑" panose="020B0503020204020204" charset="-122"/>
              <a:cs typeface="方正兰亭中黑_GBK" charset="0"/>
            </a:endParaRPr>
          </a:p>
        </p:txBody>
      </p:sp>
      <p:sp>
        <p:nvSpPr>
          <p:cNvPr id="3" name="文本框 2"/>
          <p:cNvSpPr txBox="1"/>
          <p:nvPr/>
        </p:nvSpPr>
        <p:spPr>
          <a:xfrm>
            <a:off x="786765" y="1569720"/>
            <a:ext cx="9147810" cy="398780"/>
          </a:xfrm>
          <a:prstGeom prst="rect">
            <a:avLst/>
          </a:prstGeom>
          <a:noFill/>
          <a:ln w="9525">
            <a:noFill/>
          </a:ln>
        </p:spPr>
        <p:txBody>
          <a:bodyPr wrap="square">
            <a:spAutoFit/>
          </a:bodyPr>
          <a:p>
            <a:pPr indent="0"/>
            <a:r>
              <a:rPr lang="zh-CN" sz="2000" b="0">
                <a:latin typeface="微软雅黑" panose="020B0503020204020204" charset="-122"/>
                <a:ea typeface="微软雅黑" panose="020B0503020204020204" charset="-122"/>
                <a:cs typeface="微软雅黑" panose="020B0503020204020204" charset="-122"/>
              </a:rPr>
              <a:t>卤素原子连在苯环上</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发生水解反应的条件较苛刻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一般采用高温、高压条件。</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86765" y="1976755"/>
            <a:ext cx="10824210" cy="55308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(2)</a:t>
            </a:r>
            <a:r>
              <a:rPr lang="zh-CN" sz="2000" b="0" u="wavy">
                <a:latin typeface="微软雅黑" panose="020B0503020204020204" charset="-122"/>
                <a:ea typeface="微软雅黑" panose="020B0503020204020204" charset="-122"/>
                <a:cs typeface="微软雅黑" panose="020B0503020204020204" charset="-122"/>
              </a:rPr>
              <a:t>卤代烃分子中与卤素原子相连的碳原子的邻位碳原子上必须有氢原子才能发生消去反应</a:t>
            </a:r>
            <a:r>
              <a:rPr lang="zh-CN" sz="2000" b="0">
                <a:latin typeface="微软雅黑" panose="020B0503020204020204" charset="-122"/>
                <a:ea typeface="微软雅黑" panose="020B0503020204020204" charset="-122"/>
                <a:cs typeface="微软雅黑" panose="020B0503020204020204" charset="-122"/>
              </a:rPr>
              <a:t>。如</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1"/>
          <a:stretch>
            <a:fillRect/>
          </a:stretch>
        </p:blipFill>
        <p:spPr>
          <a:xfrm>
            <a:off x="919480" y="2696210"/>
            <a:ext cx="1295400" cy="472440"/>
          </a:xfrm>
          <a:prstGeom prst="rect">
            <a:avLst/>
          </a:prstGeom>
          <a:noFill/>
          <a:ln w="9525">
            <a:noFill/>
          </a:ln>
        </p:spPr>
      </p:pic>
      <p:sp>
        <p:nvSpPr>
          <p:cNvPr id="128" name="文本框 127"/>
          <p:cNvSpPr txBox="1"/>
          <p:nvPr/>
        </p:nvSpPr>
        <p:spPr>
          <a:xfrm>
            <a:off x="2108200" y="2696210"/>
            <a:ext cx="5080000" cy="398780"/>
          </a:xfrm>
          <a:prstGeom prst="rect">
            <a:avLst/>
          </a:prstGeom>
          <a:noFill/>
          <a:ln w="9525">
            <a:noFill/>
          </a:ln>
        </p:spPr>
        <p:txBody>
          <a:bodyPr>
            <a:spAutoFit/>
          </a:bodyPr>
          <a:p>
            <a:pPr indent="0"/>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X</a:t>
            </a:r>
            <a:r>
              <a:rPr lang="zh-CN" sz="2000" b="0">
                <a:latin typeface="微软雅黑" panose="020B0503020204020204" charset="-122"/>
                <a:ea typeface="微软雅黑" panose="020B0503020204020204" charset="-122"/>
                <a:cs typeface="微软雅黑" panose="020B0503020204020204" charset="-122"/>
              </a:rPr>
              <a:t>就不能发生消去反应。</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86765" y="3261360"/>
            <a:ext cx="5080000" cy="398780"/>
          </a:xfrm>
          <a:prstGeom prst="rect">
            <a:avLst/>
          </a:prstGeom>
          <a:noFill/>
          <a:ln w="9525">
            <a:noFill/>
          </a:ln>
        </p:spPr>
        <p:txBody>
          <a:bodyPr>
            <a:spAutoFit/>
          </a:bodyPr>
          <a:p>
            <a:pPr indent="0"/>
            <a:r>
              <a:rPr lang="zh-CN" sz="2000" b="0">
                <a:solidFill>
                  <a:srgbClr val="FF0000"/>
                </a:solidFill>
                <a:highlight>
                  <a:srgbClr val="FFFF00"/>
                </a:highlight>
                <a:latin typeface="微软雅黑" panose="020B0503020204020204" charset="-122"/>
                <a:ea typeface="微软雅黑" panose="020B0503020204020204" charset="-122"/>
                <a:cs typeface="方正兰亭中黑_GBK" charset="0"/>
              </a:rPr>
              <a:t>归纳总结</a:t>
            </a:r>
            <a:r>
              <a:rPr lang="zh-CN" b="0">
                <a:cs typeface="方正书宋_GBK" charset="0"/>
              </a:rPr>
              <a:t>　</a:t>
            </a:r>
            <a:endParaRPr lang="zh-CN" altLang="en-US" b="0">
              <a:cs typeface="方正书宋_GBK" charset="0"/>
            </a:endParaRPr>
          </a:p>
        </p:txBody>
      </p:sp>
      <p:sp>
        <p:nvSpPr>
          <p:cNvPr id="8" name="文本框 7"/>
          <p:cNvSpPr txBox="1"/>
          <p:nvPr/>
        </p:nvSpPr>
        <p:spPr>
          <a:xfrm>
            <a:off x="786765" y="3648075"/>
            <a:ext cx="10585450"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①</a:t>
            </a:r>
            <a:r>
              <a:rPr lang="zh-CN" sz="2000" b="0">
                <a:latin typeface="微软雅黑" panose="020B0503020204020204" charset="-122"/>
                <a:ea typeface="微软雅黑" panose="020B0503020204020204" charset="-122"/>
                <a:cs typeface="微软雅黑" panose="020B0503020204020204" charset="-122"/>
              </a:rPr>
              <a:t>有些二元卤代烃发生消去反应后引入碳碳三键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CHCl</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+2NaO</a:t>
            </a:r>
            <a:r>
              <a:rPr lang="en-US" sz="2000" b="0">
                <a:latin typeface="微软雅黑" panose="020B0503020204020204" charset="-122"/>
                <a:ea typeface="微软雅黑" panose="020B0503020204020204" charset="-122"/>
                <a:cs typeface="Times New Roman" panose="02020603050405020304" charset="0"/>
              </a:rPr>
              <a:t>H</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9" name="图片 8"/>
          <p:cNvPicPr/>
          <p:nvPr/>
        </p:nvPicPr>
        <p:blipFill>
          <a:blip r:embed="rId2"/>
          <a:stretch>
            <a:fillRect/>
          </a:stretch>
        </p:blipFill>
        <p:spPr>
          <a:xfrm>
            <a:off x="9349105" y="3559810"/>
            <a:ext cx="381000" cy="487045"/>
          </a:xfrm>
          <a:prstGeom prst="rect">
            <a:avLst/>
          </a:prstGeom>
          <a:noFill/>
          <a:ln w="9525">
            <a:noFill/>
          </a:ln>
        </p:spPr>
      </p:pic>
      <p:pic>
        <p:nvPicPr>
          <p:cNvPr id="129" name="图片 128"/>
          <p:cNvPicPr/>
          <p:nvPr/>
        </p:nvPicPr>
        <p:blipFill>
          <a:blip r:embed="rId3"/>
          <a:stretch>
            <a:fillRect/>
          </a:stretch>
        </p:blipFill>
        <p:spPr>
          <a:xfrm>
            <a:off x="9730105" y="3632835"/>
            <a:ext cx="1229995" cy="334645"/>
          </a:xfrm>
          <a:prstGeom prst="rect">
            <a:avLst/>
          </a:prstGeom>
          <a:noFill/>
          <a:ln w="9525">
            <a:noFill/>
          </a:ln>
        </p:spPr>
      </p:pic>
      <p:sp>
        <p:nvSpPr>
          <p:cNvPr id="130" name="文本框 129"/>
          <p:cNvSpPr txBox="1"/>
          <p:nvPr/>
        </p:nvSpPr>
        <p:spPr>
          <a:xfrm>
            <a:off x="786765" y="3967480"/>
            <a:ext cx="10824845" cy="147637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+2H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O</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多个羟基连在同一个碳原子上的分子结构不稳定</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容易脱水</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故卤代烃发生水解反应除了可得到醇和酚</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也可得到醛、酮等。</a:t>
            </a:r>
            <a:r>
              <a:rPr lang="en-US" sz="2000" b="0">
                <a:latin typeface="微软雅黑" panose="020B0503020204020204" charset="-122"/>
                <a:ea typeface="微软雅黑" panose="020B0503020204020204" charset="-122"/>
                <a:cs typeface="微软雅黑" panose="020B0503020204020204" charset="-122"/>
              </a:rPr>
              <a:t>③</a:t>
            </a:r>
            <a:r>
              <a:rPr lang="zh-CN" sz="2000" b="0">
                <a:latin typeface="微软雅黑" panose="020B0503020204020204" charset="-122"/>
                <a:ea typeface="微软雅黑" panose="020B0503020204020204" charset="-122"/>
                <a:cs typeface="微软雅黑" panose="020B0503020204020204" charset="-122"/>
              </a:rPr>
              <a:t>不对称的卤代烃发生消去反应时</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可生成不同的不饱和烃</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一般先消去含氢较少的邻位碳上的氢。</a:t>
            </a:r>
            <a:r>
              <a:rPr lang="en-US" sz="2000" b="0">
                <a:latin typeface="微软雅黑" panose="020B0503020204020204" charset="-122"/>
                <a:ea typeface="微软雅黑" panose="020B0503020204020204" charset="-122"/>
                <a:cs typeface="微软雅黑" panose="020B0503020204020204" charset="-122"/>
              </a:rPr>
              <a:t>④</a:t>
            </a:r>
            <a:r>
              <a:rPr lang="zh-CN" sz="2000" b="0">
                <a:latin typeface="微软雅黑" panose="020B0503020204020204" charset="-122"/>
                <a:ea typeface="微软雅黑" panose="020B0503020204020204" charset="-122"/>
                <a:cs typeface="微软雅黑" panose="020B0503020204020204" charset="-122"/>
              </a:rPr>
              <a:t>苯环的大</a:t>
            </a:r>
            <a:r>
              <a:rPr lang="en-US" sz="2000" b="0">
                <a:latin typeface="微软雅黑" panose="020B0503020204020204" charset="-122"/>
                <a:ea typeface="微软雅黑" panose="020B0503020204020204" charset="-122"/>
                <a:cs typeface="微软雅黑" panose="020B0503020204020204" charset="-122"/>
              </a:rPr>
              <a:t>π</a:t>
            </a:r>
            <a:r>
              <a:rPr lang="zh-CN" sz="2000" b="0">
                <a:latin typeface="微软雅黑" panose="020B0503020204020204" charset="-122"/>
                <a:ea typeface="微软雅黑" panose="020B0503020204020204" charset="-122"/>
                <a:cs typeface="微软雅黑" panose="020B0503020204020204" charset="-122"/>
              </a:rPr>
              <a:t>键很稳定</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故一氯代苯不能发生消去反应。</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10715625" y="3616325"/>
            <a:ext cx="6096000" cy="398780"/>
          </a:xfrm>
          <a:prstGeom prst="rect">
            <a:avLst/>
          </a:prstGeom>
          <a:noFill/>
        </p:spPr>
        <p:txBody>
          <a:bodyPr wrap="square" rtlCol="0" anchor="t">
            <a:spAutoFit/>
          </a:bodyPr>
          <a:p>
            <a:r>
              <a:rPr lang="en-US" sz="2000">
                <a:latin typeface="微软雅黑" panose="020B0503020204020204" charset="-122"/>
                <a:ea typeface="微软雅黑" panose="020B0503020204020204" charset="-122"/>
                <a:cs typeface="微软雅黑" panose="020B0503020204020204" charset="-122"/>
                <a:sym typeface="+mn-ea"/>
              </a:rPr>
              <a:t>+2NaCl</a:t>
            </a:r>
            <a:endParaRPr lang="en-US"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02" name="文本框 101"/>
          <p:cNvSpPr txBox="1"/>
          <p:nvPr/>
        </p:nvSpPr>
        <p:spPr>
          <a:xfrm>
            <a:off x="677545" y="969328"/>
            <a:ext cx="5080000" cy="1476375"/>
          </a:xfrm>
          <a:prstGeom prst="rect">
            <a:avLst/>
          </a:prstGeom>
          <a:noFill/>
          <a:ln w="9525">
            <a:noFill/>
          </a:ln>
        </p:spPr>
        <p:txBody>
          <a:bodyPr>
            <a:spAutoFit/>
          </a:bodyPr>
          <a:p>
            <a:pPr indent="0" fontAlgn="auto">
              <a:lnSpc>
                <a:spcPct val="150000"/>
              </a:lnSpc>
            </a:pPr>
            <a:r>
              <a:rPr lang="en-US" altLang="zh-CN"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有机化合物的命名</a:t>
            </a:r>
            <a:r>
              <a:rPr lang="en-US" sz="2000" b="0">
                <a:latin typeface="微软雅黑" panose="020B0503020204020204" charset="-122"/>
                <a:ea typeface="微软雅黑" panose="020B0503020204020204" charset="-122"/>
                <a:cs typeface="微软雅黑" panose="020B0503020204020204" charset="-122"/>
              </a:rPr>
              <a:t>(1)</a:t>
            </a:r>
            <a:r>
              <a:rPr lang="zh-CN" sz="2000" b="0">
                <a:latin typeface="微软雅黑" panose="020B0503020204020204" charset="-122"/>
                <a:ea typeface="微软雅黑" panose="020B0503020204020204" charset="-122"/>
                <a:cs typeface="微软雅黑" panose="020B0503020204020204" charset="-122"/>
              </a:rPr>
              <a:t>烷烃的命名</a:t>
            </a:r>
            <a:r>
              <a:rPr lang="en-US" sz="2000" b="0">
                <a:latin typeface="微软雅黑" panose="020B0503020204020204" charset="-122"/>
                <a:ea typeface="微软雅黑" panose="020B0503020204020204" charset="-122"/>
                <a:cs typeface="微软雅黑" panose="020B0503020204020204" charset="-122"/>
              </a:rPr>
              <a:t>①</a:t>
            </a:r>
            <a:r>
              <a:rPr lang="zh-CN" sz="2000" b="0">
                <a:latin typeface="微软雅黑" panose="020B0503020204020204" charset="-122"/>
                <a:ea typeface="微软雅黑" panose="020B0503020204020204" charset="-122"/>
                <a:cs typeface="微软雅黑" panose="020B0503020204020204" charset="-122"/>
              </a:rPr>
              <a:t>习惯命名法</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35" name="image23.jpeg" descr="source:si_idm627170352;FounderCES"/>
          <p:cNvPicPr>
            <a:picLocks noChangeAspect="1"/>
          </p:cNvPicPr>
          <p:nvPr>
            <p:custDataLst>
              <p:tags r:id="rId1"/>
            </p:custDataLst>
          </p:nvPr>
        </p:nvPicPr>
        <p:blipFill>
          <a:blip r:embed="rId2"/>
          <a:stretch>
            <a:fillRect/>
          </a:stretch>
        </p:blipFill>
        <p:spPr>
          <a:xfrm>
            <a:off x="2383790" y="1750695"/>
            <a:ext cx="5272405" cy="1783715"/>
          </a:xfrm>
          <a:prstGeom prst="rect">
            <a:avLst/>
          </a:prstGeom>
        </p:spPr>
      </p:pic>
      <p:sp>
        <p:nvSpPr>
          <p:cNvPr id="3" name="文本框 2"/>
          <p:cNvSpPr txBox="1"/>
          <p:nvPr/>
        </p:nvSpPr>
        <p:spPr>
          <a:xfrm>
            <a:off x="677545" y="3070860"/>
            <a:ext cx="10968990" cy="147637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系统命名法基本原则和步骤</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选主链</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最长碳链</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称某烷</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编碳位</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近、简、小</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原则</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定支链</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取代基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写在前</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注位置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短线连</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不同基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简到繁</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相同基</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合并算。</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699770" y="4426585"/>
            <a:ext cx="10838180" cy="1783715"/>
          </a:xfrm>
          <a:prstGeom prst="rect">
            <a:avLst/>
          </a:prstGeom>
          <a:noFill/>
          <a:ln w="9525">
            <a:noFill/>
          </a:ln>
        </p:spPr>
        <p:txBody>
          <a:bodyPr wrap="square">
            <a:spAutoFit/>
          </a:bodyPr>
          <a:p>
            <a:pPr indent="0" fontAlgn="auto">
              <a:lnSpc>
                <a:spcPct val="150000"/>
              </a:lnSpc>
            </a:pPr>
            <a:r>
              <a:rPr lang="zh-CN" sz="2000" b="1">
                <a:solidFill>
                  <a:srgbClr val="FF0000"/>
                </a:solidFill>
                <a:latin typeface="微软雅黑" panose="020B0503020204020204" charset="-122"/>
                <a:ea typeface="微软雅黑" panose="020B0503020204020204" charset="-122"/>
                <a:cs typeface="微软雅黑" panose="020B0503020204020204" charset="-122"/>
              </a:rPr>
              <a:t>归纳总结</a:t>
            </a:r>
            <a:r>
              <a:rPr lang="en-US" altLang="zh-CN" sz="2000" b="0">
                <a:solidFill>
                  <a:schemeClr val="tx1"/>
                </a:solidFill>
                <a:latin typeface="微软雅黑" panose="020B0503020204020204" charset="-122"/>
                <a:ea typeface="微软雅黑" panose="020B0503020204020204" charset="-122"/>
                <a:cs typeface="微软雅黑" panose="020B0503020204020204" charset="-122"/>
              </a:rPr>
              <a:t>:</a:t>
            </a:r>
            <a:r>
              <a:rPr lang="en-US" sz="2000">
                <a:solidFill>
                  <a:schemeClr val="tx1"/>
                </a:solidFill>
                <a:latin typeface="微软雅黑" panose="020B0503020204020204" charset="-122"/>
                <a:ea typeface="微软雅黑" panose="020B0503020204020204" charset="-122"/>
                <a:cs typeface="微软雅黑" panose="020B0503020204020204" charset="-122"/>
                <a:sym typeface="+mn-ea"/>
              </a:rPr>
              <a:t>①</a:t>
            </a:r>
            <a:r>
              <a:rPr lang="zh-CN" sz="2000">
                <a:solidFill>
                  <a:schemeClr val="tx1"/>
                </a:solidFill>
                <a:latin typeface="微软雅黑" panose="020B0503020204020204" charset="-122"/>
                <a:ea typeface="微软雅黑" panose="020B0503020204020204" charset="-122"/>
                <a:cs typeface="微软雅黑" panose="020B0503020204020204" charset="-122"/>
                <a:sym typeface="+mn-ea"/>
              </a:rPr>
              <a:t>取代基的位号用阿拉伯数字</a:t>
            </a:r>
            <a:r>
              <a:rPr lang="en-US" sz="2000">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sz="200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sz="2000">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sz="200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sz="2000">
                <a:solidFill>
                  <a:schemeClr val="tx1"/>
                </a:solidFill>
                <a:latin typeface="微软雅黑" panose="020B0503020204020204" charset="-122"/>
                <a:ea typeface="微软雅黑" panose="020B0503020204020204" charset="-122"/>
                <a:cs typeface="微软雅黑" panose="020B0503020204020204" charset="-122"/>
                <a:sym typeface="+mn-ea"/>
              </a:rPr>
              <a:t>4</a:t>
            </a:r>
            <a:r>
              <a:rPr lang="zh-CN" sz="200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sz="2000">
                <a:solidFill>
                  <a:schemeClr val="tx1"/>
                </a:solidFill>
                <a:latin typeface="微软雅黑" panose="020B0503020204020204" charset="-122"/>
                <a:ea typeface="微软雅黑" panose="020B0503020204020204" charset="-122"/>
                <a:cs typeface="微软雅黑" panose="020B0503020204020204" charset="-122"/>
                <a:sym typeface="+mn-ea"/>
              </a:rPr>
              <a:t>5……”</a:t>
            </a:r>
            <a:r>
              <a:rPr lang="zh-CN" sz="2000">
                <a:solidFill>
                  <a:schemeClr val="tx1"/>
                </a:solidFill>
                <a:latin typeface="微软雅黑" panose="020B0503020204020204" charset="-122"/>
                <a:ea typeface="微软雅黑" panose="020B0503020204020204" charset="-122"/>
                <a:cs typeface="微软雅黑" panose="020B0503020204020204" charset="-122"/>
                <a:sym typeface="+mn-ea"/>
              </a:rPr>
              <a:t>表示</a:t>
            </a:r>
            <a:r>
              <a:rPr lang="en-US" sz="2000">
                <a:solidFill>
                  <a:schemeClr val="tx1"/>
                </a:solidFill>
                <a:latin typeface="微软雅黑" panose="020B0503020204020204" charset="-122"/>
                <a:ea typeface="微软雅黑" panose="020B0503020204020204" charset="-122"/>
                <a:cs typeface="微软雅黑" panose="020B0503020204020204" charset="-122"/>
                <a:sym typeface="+mn-ea"/>
              </a:rPr>
              <a:t>;②</a:t>
            </a:r>
            <a:r>
              <a:rPr lang="zh-CN" sz="2000">
                <a:solidFill>
                  <a:schemeClr val="tx1"/>
                </a:solidFill>
                <a:latin typeface="微软雅黑" panose="020B0503020204020204" charset="-122"/>
                <a:ea typeface="微软雅黑" panose="020B0503020204020204" charset="-122"/>
                <a:cs typeface="微软雅黑" panose="020B0503020204020204" charset="-122"/>
                <a:sym typeface="+mn-ea"/>
              </a:rPr>
              <a:t>相同取代基的个数用中文数字</a:t>
            </a:r>
            <a:r>
              <a:rPr lang="en-US" sz="200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sz="2000">
                <a:solidFill>
                  <a:schemeClr val="tx1"/>
                </a:solidFill>
                <a:latin typeface="微软雅黑" panose="020B0503020204020204" charset="-122"/>
                <a:ea typeface="微软雅黑" panose="020B0503020204020204" charset="-122"/>
                <a:cs typeface="微软雅黑" panose="020B0503020204020204" charset="-122"/>
                <a:sym typeface="+mn-ea"/>
              </a:rPr>
              <a:t>二、三、四</a:t>
            </a:r>
            <a:r>
              <a:rPr lang="en-US" sz="200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sz="2000">
                <a:solidFill>
                  <a:schemeClr val="tx1"/>
                </a:solidFill>
                <a:latin typeface="微软雅黑" panose="020B0503020204020204" charset="-122"/>
                <a:ea typeface="微软雅黑" panose="020B0503020204020204" charset="-122"/>
                <a:cs typeface="微软雅黑" panose="020B0503020204020204" charset="-122"/>
                <a:sym typeface="+mn-ea"/>
              </a:rPr>
              <a:t>表示</a:t>
            </a:r>
            <a:r>
              <a:rPr lang="en-US" sz="2000">
                <a:solidFill>
                  <a:schemeClr val="tx1"/>
                </a:solidFill>
                <a:latin typeface="微软雅黑" panose="020B0503020204020204" charset="-122"/>
                <a:ea typeface="微软雅黑" panose="020B0503020204020204" charset="-122"/>
                <a:cs typeface="微软雅黑" panose="020B0503020204020204" charset="-122"/>
                <a:sym typeface="+mn-ea"/>
              </a:rPr>
              <a:t>;③</a:t>
            </a:r>
            <a:r>
              <a:rPr lang="zh-CN" sz="2000">
                <a:solidFill>
                  <a:schemeClr val="tx1"/>
                </a:solidFill>
                <a:latin typeface="微软雅黑" panose="020B0503020204020204" charset="-122"/>
                <a:ea typeface="微软雅黑" panose="020B0503020204020204" charset="-122"/>
                <a:cs typeface="微软雅黑" panose="020B0503020204020204" charset="-122"/>
                <a:sym typeface="+mn-ea"/>
              </a:rPr>
              <a:t>若有多种取代基</a:t>
            </a:r>
            <a:r>
              <a:rPr lang="en-US" sz="200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sz="2000">
                <a:solidFill>
                  <a:schemeClr val="tx1"/>
                </a:solidFill>
                <a:latin typeface="微软雅黑" panose="020B0503020204020204" charset="-122"/>
                <a:ea typeface="微软雅黑" panose="020B0503020204020204" charset="-122"/>
                <a:cs typeface="微软雅黑" panose="020B0503020204020204" charset="-122"/>
                <a:sym typeface="+mn-ea"/>
              </a:rPr>
              <a:t>不管其位次大小如何</a:t>
            </a:r>
            <a:r>
              <a:rPr lang="en-US" sz="200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sz="2000">
                <a:solidFill>
                  <a:schemeClr val="tx1"/>
                </a:solidFill>
                <a:latin typeface="微软雅黑" panose="020B0503020204020204" charset="-122"/>
                <a:ea typeface="微软雅黑" panose="020B0503020204020204" charset="-122"/>
                <a:cs typeface="微软雅黑" panose="020B0503020204020204" charset="-122"/>
                <a:sym typeface="+mn-ea"/>
              </a:rPr>
              <a:t>都必须把简单的写在前面</a:t>
            </a:r>
            <a:r>
              <a:rPr lang="en-US" sz="200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sz="2000">
                <a:solidFill>
                  <a:schemeClr val="tx1"/>
                </a:solidFill>
                <a:latin typeface="微软雅黑" panose="020B0503020204020204" charset="-122"/>
                <a:ea typeface="微软雅黑" panose="020B0503020204020204" charset="-122"/>
                <a:cs typeface="微软雅黑" panose="020B0503020204020204" charset="-122"/>
                <a:sym typeface="+mn-ea"/>
              </a:rPr>
              <a:t>复杂的写在后面。</a:t>
            </a:r>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a:p>
            <a:pPr indent="0"/>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P213</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30" name="文本框 129"/>
          <p:cNvSpPr txBox="1"/>
          <p:nvPr/>
        </p:nvSpPr>
        <p:spPr>
          <a:xfrm>
            <a:off x="672465" y="1060450"/>
            <a:ext cx="5080000" cy="460375"/>
          </a:xfrm>
          <a:prstGeom prst="rect">
            <a:avLst/>
          </a:prstGeom>
          <a:noFill/>
          <a:ln w="9525">
            <a:noFill/>
          </a:ln>
        </p:spPr>
        <p:txBody>
          <a:bodyPr>
            <a:spAutoFit/>
          </a:bodyPr>
          <a:p>
            <a:pPr indent="0"/>
            <a:r>
              <a:rPr lang="zh-CN" sz="2400" b="0">
                <a:solidFill>
                  <a:srgbClr val="FF0000"/>
                </a:solidFill>
                <a:latin typeface="微软雅黑" panose="020B0503020204020204" charset="-122"/>
                <a:ea typeface="微软雅黑" panose="020B0503020204020204" charset="-122"/>
                <a:cs typeface="微软雅黑" panose="020B0503020204020204" charset="-122"/>
              </a:rPr>
              <a:t>真题例</a:t>
            </a:r>
            <a:r>
              <a:rPr lang="en-US" sz="2400" b="0">
                <a:solidFill>
                  <a:srgbClr val="FF0000"/>
                </a:solidFill>
                <a:latin typeface="微软雅黑" panose="020B0503020204020204" charset="-122"/>
                <a:ea typeface="微软雅黑" panose="020B0503020204020204" charset="-122"/>
                <a:cs typeface="微软雅黑" panose="020B0503020204020204" charset="-122"/>
              </a:rPr>
              <a:t>1</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72465" y="1520825"/>
            <a:ext cx="10525760" cy="1014730"/>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江苏</a:t>
            </a:r>
            <a:r>
              <a:rPr lang="en-US" sz="2000" b="0">
                <a:latin typeface="微软雅黑" panose="020B0503020204020204" charset="-122"/>
                <a:ea typeface="微软雅黑" panose="020B0503020204020204" charset="-122"/>
                <a:cs typeface="微软雅黑" panose="020B0503020204020204" charset="-122"/>
              </a:rPr>
              <a:t>2020</a:t>
            </a:r>
            <a:r>
              <a:rPr lang="en-US" sz="2000" b="0" i="1">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12,4</a:t>
            </a:r>
            <a:r>
              <a:rPr lang="zh-CN" sz="2000" b="0">
                <a:latin typeface="微软雅黑" panose="020B0503020204020204" charset="-122"/>
                <a:ea typeface="微软雅黑" panose="020B0503020204020204" charset="-122"/>
                <a:cs typeface="微软雅黑" panose="020B0503020204020204" charset="-122"/>
              </a:rPr>
              <a:t>分</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双选</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化合物</a:t>
            </a:r>
            <a:r>
              <a:rPr lang="en-US" sz="2000" b="0">
                <a:latin typeface="微软雅黑" panose="020B0503020204020204" charset="-122"/>
                <a:ea typeface="微软雅黑" panose="020B0503020204020204" charset="-122"/>
                <a:cs typeface="微软雅黑" panose="020B0503020204020204" charset="-122"/>
              </a:rPr>
              <a:t>Z</a:t>
            </a:r>
            <a:r>
              <a:rPr lang="zh-CN" sz="2000" b="0">
                <a:latin typeface="微软雅黑" panose="020B0503020204020204" charset="-122"/>
                <a:ea typeface="微软雅黑" panose="020B0503020204020204" charset="-122"/>
                <a:cs typeface="微软雅黑" panose="020B0503020204020204" charset="-122"/>
              </a:rPr>
              <a:t>是合成某种抗结核候选药物的重要中间体</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可由下列反应制得。</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custDataLst>
              <p:tags r:id="rId1"/>
            </p:custDataLst>
          </p:nvPr>
        </p:nvPicPr>
        <p:blipFill>
          <a:blip r:embed="rId2"/>
          <a:stretch>
            <a:fillRect/>
          </a:stretch>
        </p:blipFill>
        <p:spPr>
          <a:xfrm>
            <a:off x="7066280" y="2252980"/>
            <a:ext cx="4131945" cy="2745105"/>
          </a:xfrm>
          <a:prstGeom prst="rect">
            <a:avLst/>
          </a:prstGeom>
          <a:noFill/>
          <a:ln w="9525">
            <a:noFill/>
          </a:ln>
        </p:spPr>
      </p:pic>
      <p:sp>
        <p:nvSpPr>
          <p:cNvPr id="131" name="文本框 130"/>
          <p:cNvSpPr txBox="1"/>
          <p:nvPr/>
        </p:nvSpPr>
        <p:spPr>
          <a:xfrm>
            <a:off x="672465" y="2734945"/>
            <a:ext cx="6221730" cy="2399665"/>
          </a:xfrm>
          <a:prstGeom prst="rect">
            <a:avLst/>
          </a:prstGeom>
          <a:noFill/>
          <a:ln w="9525">
            <a:noFill/>
          </a:ln>
        </p:spPr>
        <p:txBody>
          <a:bodyPr wrap="square">
            <a:spAutoFit/>
          </a:bodyPr>
          <a:p>
            <a:pPr indent="0" fontAlgn="auto">
              <a:lnSpc>
                <a:spcPct val="150000"/>
              </a:lnSpc>
            </a:pPr>
            <a:r>
              <a:rPr lang="zh-CN" sz="2000" b="0">
                <a:latin typeface="微软雅黑" panose="020B0503020204020204" charset="-122"/>
                <a:ea typeface="微软雅黑" panose="020B0503020204020204" charset="-122"/>
                <a:cs typeface="微软雅黑" panose="020B0503020204020204" charset="-122"/>
              </a:rPr>
              <a:t>下列有关化合物</a:t>
            </a:r>
            <a:r>
              <a:rPr lang="en-US" sz="2000" b="0">
                <a:latin typeface="微软雅黑" panose="020B0503020204020204" charset="-122"/>
                <a:ea typeface="微软雅黑" panose="020B0503020204020204" charset="-122"/>
                <a:cs typeface="微软雅黑" panose="020B0503020204020204" charset="-122"/>
              </a:rPr>
              <a:t>X</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Y</a:t>
            </a:r>
            <a:r>
              <a:rPr lang="zh-CN" sz="2000" b="0">
                <a:latin typeface="微软雅黑" panose="020B0503020204020204" charset="-122"/>
                <a:ea typeface="微软雅黑" panose="020B0503020204020204" charset="-122"/>
                <a:cs typeface="微软雅黑" panose="020B0503020204020204" charset="-122"/>
              </a:rPr>
              <a:t>和</a:t>
            </a:r>
            <a:r>
              <a:rPr lang="en-US" sz="2000" b="0">
                <a:latin typeface="微软雅黑" panose="020B0503020204020204" charset="-122"/>
                <a:ea typeface="微软雅黑" panose="020B0503020204020204" charset="-122"/>
                <a:cs typeface="微软雅黑" panose="020B0503020204020204" charset="-122"/>
              </a:rPr>
              <a:t>Z</a:t>
            </a:r>
            <a:r>
              <a:rPr lang="zh-CN" sz="2000" b="0">
                <a:latin typeface="微软雅黑" panose="020B0503020204020204" charset="-122"/>
                <a:ea typeface="微软雅黑" panose="020B0503020204020204" charset="-122"/>
                <a:cs typeface="微软雅黑" panose="020B0503020204020204" charset="-122"/>
              </a:rPr>
              <a:t>的说法正确的是</a:t>
            </a:r>
            <a:r>
              <a:rPr lang="en-US"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　　</a:t>
            </a:r>
            <a:r>
              <a:rPr lang="en-US" sz="2000" b="0">
                <a:latin typeface="微软雅黑" panose="020B0503020204020204" charset="-122"/>
                <a:ea typeface="微软雅黑" panose="020B0503020204020204" charset="-122"/>
                <a:cs typeface="微软雅黑" panose="020B0503020204020204" charset="-122"/>
              </a:rPr>
              <a:t>)A.X</a:t>
            </a:r>
            <a:r>
              <a:rPr lang="zh-CN" sz="2000" b="0">
                <a:latin typeface="微软雅黑" panose="020B0503020204020204" charset="-122"/>
                <a:ea typeface="微软雅黑" panose="020B0503020204020204" charset="-122"/>
                <a:cs typeface="微软雅黑" panose="020B0503020204020204" charset="-122"/>
              </a:rPr>
              <a:t>分子中不含手性碳原子</a:t>
            </a:r>
            <a:r>
              <a:rPr lang="en-US" sz="2000" b="0">
                <a:latin typeface="微软雅黑" panose="020B0503020204020204" charset="-122"/>
                <a:ea typeface="微软雅黑" panose="020B0503020204020204" charset="-122"/>
                <a:cs typeface="微软雅黑" panose="020B0503020204020204" charset="-122"/>
              </a:rPr>
              <a:t>B.Y</a:t>
            </a:r>
            <a:r>
              <a:rPr lang="zh-CN" sz="2000" b="0">
                <a:latin typeface="微软雅黑" panose="020B0503020204020204" charset="-122"/>
                <a:ea typeface="微软雅黑" panose="020B0503020204020204" charset="-122"/>
                <a:cs typeface="微软雅黑" panose="020B0503020204020204" charset="-122"/>
              </a:rPr>
              <a:t>分子中的碳原子一定处于同一平面</a:t>
            </a:r>
            <a:r>
              <a:rPr lang="en-US" sz="2000" b="0">
                <a:latin typeface="微软雅黑" panose="020B0503020204020204" charset="-122"/>
                <a:ea typeface="微软雅黑" panose="020B0503020204020204" charset="-122"/>
                <a:cs typeface="微软雅黑" panose="020B0503020204020204" charset="-122"/>
              </a:rPr>
              <a:t>C.Z</a:t>
            </a:r>
            <a:r>
              <a:rPr lang="zh-CN" sz="2000" b="0">
                <a:latin typeface="微软雅黑" panose="020B0503020204020204" charset="-122"/>
                <a:ea typeface="微软雅黑" panose="020B0503020204020204" charset="-122"/>
                <a:cs typeface="微软雅黑" panose="020B0503020204020204" charset="-122"/>
              </a:rPr>
              <a:t>在浓硫酸催化下加热可发生消去反应</a:t>
            </a:r>
            <a:r>
              <a:rPr lang="en-US" sz="2000" b="0">
                <a:latin typeface="微软雅黑" panose="020B0503020204020204" charset="-122"/>
                <a:ea typeface="微软雅黑" panose="020B0503020204020204" charset="-122"/>
                <a:cs typeface="微软雅黑" panose="020B0503020204020204" charset="-122"/>
              </a:rPr>
              <a:t>D.X</a:t>
            </a:r>
            <a:r>
              <a:rPr lang="zh-CN"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Z</a:t>
            </a:r>
            <a:r>
              <a:rPr lang="zh-CN" sz="2000" b="0">
                <a:latin typeface="微软雅黑" panose="020B0503020204020204" charset="-122"/>
                <a:ea typeface="微软雅黑" panose="020B0503020204020204" charset="-122"/>
                <a:cs typeface="微软雅黑" panose="020B0503020204020204" charset="-122"/>
              </a:rPr>
              <a:t>分别在过量</a:t>
            </a:r>
            <a:r>
              <a:rPr lang="en-US" sz="2000" b="0">
                <a:latin typeface="微软雅黑" panose="020B0503020204020204" charset="-122"/>
                <a:ea typeface="微软雅黑" panose="020B0503020204020204" charset="-122"/>
                <a:cs typeface="微软雅黑" panose="020B0503020204020204" charset="-122"/>
              </a:rPr>
              <a:t>NaOH</a:t>
            </a:r>
            <a:r>
              <a:rPr lang="zh-CN" sz="2000" b="0">
                <a:latin typeface="微软雅黑" panose="020B0503020204020204" charset="-122"/>
                <a:ea typeface="微软雅黑" panose="020B0503020204020204" charset="-122"/>
                <a:cs typeface="微软雅黑" panose="020B0503020204020204" charset="-122"/>
              </a:rPr>
              <a:t>溶液中加热</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均能生成丙三醇</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5380355" y="2844165"/>
            <a:ext cx="4064000" cy="398780"/>
          </a:xfrm>
          <a:prstGeom prst="rect">
            <a:avLst/>
          </a:prstGeom>
          <a:noFill/>
        </p:spPr>
        <p:txBody>
          <a:bodyPr wrap="square" rtlCol="0">
            <a:spAutoFit/>
          </a:bodyPr>
          <a:p>
            <a:r>
              <a:rPr lang="zh-CN" altLang="en-US" sz="2000">
                <a:solidFill>
                  <a:srgbClr val="FF0000"/>
                </a:solidFill>
                <a:latin typeface="微软雅黑" panose="020B0503020204020204" charset="-122"/>
                <a:ea typeface="微软雅黑" panose="020B0503020204020204" charset="-122"/>
              </a:rPr>
              <a:t>CD</a:t>
            </a:r>
            <a:endParaRPr lang="zh-CN" altLang="en-US" sz="2000">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5" grpId="0"/>
      <p:bldP spid="5" grpId="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10102215" cy="645160"/>
          </a:xfrm>
          <a:prstGeom prst="rect">
            <a:avLst/>
          </a:prstGeom>
          <a:noFill/>
        </p:spPr>
        <p:txBody>
          <a:bodyPr wrap="none" rtlCol="0">
            <a:spAutoFit/>
          </a:bodyPr>
          <a:p>
            <a:pPr algn="l"/>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r>
              <a:rPr lang="zh-CN" alt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例题</a:t>
            </a:r>
            <a:r>
              <a:rPr lang="en-US" altLang="zh-CN" sz="2000" b="1" dirty="0">
                <a:solidFill>
                  <a:srgbClr val="FFFFFF"/>
                </a:solidFill>
                <a:latin typeface="微软雅黑" panose="020B0503020204020204" charset="-122"/>
                <a:ea typeface="微软雅黑" panose="020B0503020204020204" charset="-122"/>
                <a:cs typeface="微软雅黑" panose="020B0503020204020204" charset="-122"/>
                <a:sym typeface="+mn-ea"/>
              </a:rPr>
              <a:t>P213</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31" name="文本框 130"/>
          <p:cNvSpPr txBox="1"/>
          <p:nvPr/>
        </p:nvSpPr>
        <p:spPr>
          <a:xfrm>
            <a:off x="647700" y="842010"/>
            <a:ext cx="10856595" cy="4399915"/>
          </a:xfrm>
          <a:prstGeom prst="rect">
            <a:avLst/>
          </a:prstGeom>
          <a:noFill/>
          <a:ln w="9525">
            <a:noFill/>
          </a:ln>
        </p:spPr>
        <p:txBody>
          <a:bodyPr wrap="square">
            <a:spAutoFit/>
          </a:bodyPr>
          <a:p>
            <a:pPr indent="0" fontAlgn="auto">
              <a:lnSpc>
                <a:spcPct val="200000"/>
              </a:lnSpc>
            </a:pPr>
            <a:r>
              <a:rPr lang="zh-CN" sz="2000" b="0">
                <a:latin typeface="微软雅黑" panose="020B0503020204020204" charset="-122"/>
                <a:ea typeface="微软雅黑" panose="020B0503020204020204" charset="-122"/>
                <a:cs typeface="微软雅黑" panose="020B0503020204020204" charset="-122"/>
              </a:rPr>
              <a:t>【解析】</a:t>
            </a:r>
            <a:r>
              <a:rPr lang="en-US" sz="2000" b="0">
                <a:latin typeface="微软雅黑" panose="020B0503020204020204" charset="-122"/>
                <a:ea typeface="微软雅黑" panose="020B0503020204020204" charset="-122"/>
                <a:cs typeface="微软雅黑" panose="020B0503020204020204" charset="-122"/>
              </a:rPr>
              <a:t>X</a:t>
            </a:r>
            <a:r>
              <a:rPr lang="zh-CN" sz="2000" b="0">
                <a:latin typeface="微软雅黑" panose="020B0503020204020204" charset="-122"/>
                <a:ea typeface="微软雅黑" panose="020B0503020204020204" charset="-122"/>
                <a:cs typeface="微软雅黑" panose="020B0503020204020204" charset="-122"/>
              </a:rPr>
              <a:t>分子中间的碳原子连接</a:t>
            </a: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个不同的原子或原子团</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该碳原子为手性碳原子</a:t>
            </a:r>
            <a:r>
              <a:rPr lang="en-US" sz="2000" b="0">
                <a:latin typeface="微软雅黑" panose="020B0503020204020204" charset="-122"/>
                <a:ea typeface="微软雅黑" panose="020B0503020204020204" charset="-122"/>
                <a:cs typeface="微软雅黑" panose="020B0503020204020204" charset="-122"/>
              </a:rPr>
              <a:t>,A</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;Y</a:t>
            </a:r>
            <a:r>
              <a:rPr lang="zh-CN" sz="2000" b="0">
                <a:latin typeface="微软雅黑" panose="020B0503020204020204" charset="-122"/>
                <a:ea typeface="微软雅黑" panose="020B0503020204020204" charset="-122"/>
                <a:cs typeface="微软雅黑" panose="020B0503020204020204" charset="-122"/>
              </a:rPr>
              <a:t>分子中苯环和碳氧双键为平面结构</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中的碳原子为饱和碳原子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与其所连的</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个</a:t>
            </a:r>
            <a:r>
              <a:rPr lang="en-US" sz="2000" b="0">
                <a:latin typeface="微软雅黑" panose="020B0503020204020204" charset="-122"/>
                <a:ea typeface="微软雅黑" panose="020B0503020204020204" charset="-122"/>
                <a:cs typeface="微软雅黑" panose="020B0503020204020204" charset="-122"/>
              </a:rPr>
              <a:t>O</a:t>
            </a:r>
            <a:r>
              <a:rPr lang="zh-CN" sz="2000" b="0">
                <a:latin typeface="微软雅黑" panose="020B0503020204020204" charset="-122"/>
                <a:ea typeface="微软雅黑" panose="020B0503020204020204" charset="-122"/>
                <a:cs typeface="微软雅黑" panose="020B0503020204020204" charset="-122"/>
              </a:rPr>
              <a:t>原子、</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个</a:t>
            </a:r>
            <a:r>
              <a:rPr lang="en-US" sz="2000" b="0">
                <a:latin typeface="微软雅黑" panose="020B0503020204020204" charset="-122"/>
                <a:ea typeface="微软雅黑" panose="020B0503020204020204" charset="-122"/>
                <a:cs typeface="微软雅黑" panose="020B0503020204020204" charset="-122"/>
              </a:rPr>
              <a:t>H</a:t>
            </a:r>
            <a:r>
              <a:rPr lang="zh-CN" sz="2000" b="0">
                <a:latin typeface="微软雅黑" panose="020B0503020204020204" charset="-122"/>
                <a:ea typeface="微软雅黑" panose="020B0503020204020204" charset="-122"/>
                <a:cs typeface="微软雅黑" panose="020B0503020204020204" charset="-122"/>
              </a:rPr>
              <a:t>原子形成四面体结构</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苯环上的</a:t>
            </a:r>
            <a:r>
              <a:rPr lang="en-US" sz="2000" b="0">
                <a:latin typeface="微软雅黑" panose="020B0503020204020204" charset="-122"/>
                <a:ea typeface="微软雅黑" panose="020B0503020204020204" charset="-122"/>
                <a:cs typeface="微软雅黑" panose="020B0503020204020204" charset="-122"/>
              </a:rPr>
              <a:t>6</a:t>
            </a:r>
            <a:r>
              <a:rPr lang="zh-CN" sz="2000" b="0">
                <a:latin typeface="微软雅黑" panose="020B0503020204020204" charset="-122"/>
                <a:ea typeface="微软雅黑" panose="020B0503020204020204" charset="-122"/>
                <a:cs typeface="微软雅黑" panose="020B0503020204020204" charset="-122"/>
              </a:rPr>
              <a:t>个碳原子及其所连的原子共面</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由于单键可旋转</a:t>
            </a: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中的碳原子不一定和苯环上碳原子共面</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即该分子中所有碳原子不一定都处于同一平面</a:t>
            </a:r>
            <a:r>
              <a:rPr lang="en-US" sz="2000" b="0">
                <a:latin typeface="微软雅黑" panose="020B0503020204020204" charset="-122"/>
                <a:ea typeface="微软雅黑" panose="020B0503020204020204" charset="-122"/>
                <a:cs typeface="微软雅黑" panose="020B0503020204020204" charset="-122"/>
              </a:rPr>
              <a:t>,B</a:t>
            </a:r>
            <a:r>
              <a:rPr lang="zh-CN" sz="2000" b="0">
                <a:latin typeface="微软雅黑" panose="020B0503020204020204" charset="-122"/>
                <a:ea typeface="微软雅黑" panose="020B0503020204020204" charset="-122"/>
                <a:cs typeface="微软雅黑" panose="020B0503020204020204" charset="-122"/>
              </a:rPr>
              <a:t>错误</a:t>
            </a:r>
            <a:r>
              <a:rPr lang="en-US" sz="2000" b="0">
                <a:latin typeface="微软雅黑" panose="020B0503020204020204" charset="-122"/>
                <a:ea typeface="微软雅黑" panose="020B0503020204020204" charset="-122"/>
                <a:cs typeface="微软雅黑" panose="020B0503020204020204" charset="-122"/>
              </a:rPr>
              <a:t>;Z</a:t>
            </a:r>
            <a:r>
              <a:rPr lang="zh-CN" sz="2000" b="0">
                <a:latin typeface="微软雅黑" panose="020B0503020204020204" charset="-122"/>
                <a:ea typeface="微软雅黑" panose="020B0503020204020204" charset="-122"/>
                <a:cs typeface="微软雅黑" panose="020B0503020204020204" charset="-122"/>
              </a:rPr>
              <a:t>分子中羟基可以和其所连碳原子的相邻碳原子上的氢原子在浓硫酸、加热条件下发生消去反应</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正确</a:t>
            </a:r>
            <a:r>
              <a:rPr lang="en-US" sz="2000" b="0">
                <a:latin typeface="微软雅黑" panose="020B0503020204020204" charset="-122"/>
                <a:ea typeface="微软雅黑" panose="020B0503020204020204" charset="-122"/>
                <a:cs typeface="微软雅黑" panose="020B0503020204020204" charset="-122"/>
              </a:rPr>
              <a:t>;X</a:t>
            </a:r>
            <a:r>
              <a:rPr lang="zh-CN" sz="2000" b="0">
                <a:latin typeface="微软雅黑" panose="020B0503020204020204" charset="-122"/>
                <a:ea typeface="微软雅黑" panose="020B0503020204020204" charset="-122"/>
                <a:cs typeface="微软雅黑" panose="020B0503020204020204" charset="-122"/>
              </a:rPr>
              <a:t>在过量的</a:t>
            </a:r>
            <a:r>
              <a:rPr lang="en-US" sz="2000" b="0">
                <a:latin typeface="微软雅黑" panose="020B0503020204020204" charset="-122"/>
                <a:ea typeface="微软雅黑" panose="020B0503020204020204" charset="-122"/>
                <a:cs typeface="微软雅黑" panose="020B0503020204020204" charset="-122"/>
              </a:rPr>
              <a:t>NaOH</a:t>
            </a:r>
            <a:r>
              <a:rPr lang="zh-CN" sz="2000" b="0">
                <a:latin typeface="微软雅黑" panose="020B0503020204020204" charset="-122"/>
                <a:ea typeface="微软雅黑" panose="020B0503020204020204" charset="-122"/>
                <a:cs typeface="微软雅黑" panose="020B0503020204020204" charset="-122"/>
              </a:rPr>
              <a:t>溶液中加热</a:t>
            </a:r>
            <a:r>
              <a:rPr lang="en-US" sz="2000" b="0">
                <a:latin typeface="微软雅黑" panose="020B0503020204020204" charset="-122"/>
                <a:ea typeface="微软雅黑" panose="020B0503020204020204" charset="-122"/>
                <a:cs typeface="微软雅黑" panose="020B0503020204020204" charset="-122"/>
              </a:rPr>
              <a:t>,Cl</a:t>
            </a:r>
            <a:r>
              <a:rPr lang="zh-CN" sz="2000" b="0">
                <a:latin typeface="微软雅黑" panose="020B0503020204020204" charset="-122"/>
                <a:ea typeface="微软雅黑" panose="020B0503020204020204" charset="-122"/>
                <a:cs typeface="微软雅黑" panose="020B0503020204020204" charset="-122"/>
              </a:rPr>
              <a:t>原子被羟基取代生成丙三醇</a:t>
            </a:r>
            <a:r>
              <a:rPr lang="en-US" sz="2000" b="0">
                <a:latin typeface="微软雅黑" panose="020B0503020204020204" charset="-122"/>
                <a:ea typeface="微软雅黑" panose="020B0503020204020204" charset="-122"/>
                <a:cs typeface="微软雅黑" panose="020B0503020204020204" charset="-122"/>
              </a:rPr>
              <a:t>,Z</a:t>
            </a:r>
            <a:r>
              <a:rPr lang="zh-CN" sz="2000" b="0">
                <a:latin typeface="微软雅黑" panose="020B0503020204020204" charset="-122"/>
                <a:ea typeface="微软雅黑" panose="020B0503020204020204" charset="-122"/>
                <a:cs typeface="微软雅黑" panose="020B0503020204020204" charset="-122"/>
              </a:rPr>
              <a:t>在过量的</a:t>
            </a:r>
            <a:r>
              <a:rPr lang="en-US" sz="2000" b="0">
                <a:latin typeface="微软雅黑" panose="020B0503020204020204" charset="-122"/>
                <a:ea typeface="微软雅黑" panose="020B0503020204020204" charset="-122"/>
                <a:cs typeface="微软雅黑" panose="020B0503020204020204" charset="-122"/>
              </a:rPr>
              <a:t>NaOH</a:t>
            </a:r>
            <a:r>
              <a:rPr lang="zh-CN" sz="2000" b="0">
                <a:latin typeface="微软雅黑" panose="020B0503020204020204" charset="-122"/>
                <a:ea typeface="微软雅黑" panose="020B0503020204020204" charset="-122"/>
                <a:cs typeface="微软雅黑" panose="020B0503020204020204" charset="-122"/>
              </a:rPr>
              <a:t>溶液中加热</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先发生水解反应生成</a:t>
            </a:r>
            <a:r>
              <a:rPr lang="en-US" sz="2000" b="0">
                <a:latin typeface="微软雅黑" panose="020B0503020204020204" charset="-122"/>
                <a:ea typeface="微软雅黑" panose="020B0503020204020204" charset="-122"/>
                <a:cs typeface="微软雅黑" panose="020B0503020204020204" charset="-122"/>
              </a:rPr>
              <a:t>X</a:t>
            </a:r>
            <a:r>
              <a:rPr lang="en-US" sz="2000" b="0">
                <a:latin typeface="微软雅黑" panose="020B0503020204020204" charset="-122"/>
                <a:ea typeface="微软雅黑" panose="020B0503020204020204" charset="-122"/>
                <a:cs typeface="微软雅黑" panose="020B0503020204020204" charset="-122"/>
              </a:rPr>
              <a:t>,X</a:t>
            </a:r>
            <a:r>
              <a:rPr lang="zh-CN" sz="2000" b="0">
                <a:latin typeface="微软雅黑" panose="020B0503020204020204" charset="-122"/>
                <a:ea typeface="微软雅黑" panose="020B0503020204020204" charset="-122"/>
                <a:cs typeface="微软雅黑" panose="020B0503020204020204" charset="-122"/>
              </a:rPr>
              <a:t>继续与</a:t>
            </a:r>
            <a:r>
              <a:rPr lang="en-US" sz="2000" b="0">
                <a:latin typeface="微软雅黑" panose="020B0503020204020204" charset="-122"/>
                <a:ea typeface="微软雅黑" panose="020B0503020204020204" charset="-122"/>
                <a:cs typeface="微软雅黑" panose="020B0503020204020204" charset="-122"/>
              </a:rPr>
              <a:t>NaOH</a:t>
            </a:r>
            <a:r>
              <a:rPr lang="zh-CN" sz="2000" b="0">
                <a:latin typeface="微软雅黑" panose="020B0503020204020204" charset="-122"/>
                <a:ea typeface="微软雅黑" panose="020B0503020204020204" charset="-122"/>
                <a:cs typeface="微软雅黑" panose="020B0503020204020204" charset="-122"/>
              </a:rPr>
              <a:t>溶液反应生成丙三醇</a:t>
            </a:r>
            <a:r>
              <a:rPr lang="en-US" sz="2000" b="0">
                <a:latin typeface="微软雅黑" panose="020B0503020204020204" charset="-122"/>
                <a:ea typeface="微软雅黑" panose="020B0503020204020204" charset="-122"/>
                <a:cs typeface="微软雅黑" panose="020B0503020204020204" charset="-122"/>
              </a:rPr>
              <a:t>,D</a:t>
            </a:r>
            <a:r>
              <a:rPr lang="zh-CN" sz="2000" b="0">
                <a:latin typeface="微软雅黑" panose="020B0503020204020204" charset="-122"/>
                <a:ea typeface="微软雅黑" panose="020B0503020204020204" charset="-122"/>
                <a:cs typeface="微软雅黑" panose="020B0503020204020204" charset="-122"/>
              </a:rPr>
              <a:t>正确。</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31" name="文本框 130"/>
          <p:cNvSpPr txBox="1"/>
          <p:nvPr/>
        </p:nvSpPr>
        <p:spPr>
          <a:xfrm>
            <a:off x="837565" y="1066800"/>
            <a:ext cx="5080000" cy="460375"/>
          </a:xfrm>
          <a:prstGeom prst="rect">
            <a:avLst/>
          </a:prstGeom>
          <a:noFill/>
          <a:ln w="9525">
            <a:noFill/>
          </a:ln>
        </p:spPr>
        <p:txBody>
          <a:bodyPr>
            <a:spAutoFit/>
          </a:bodyPr>
          <a:p>
            <a:pPr indent="0"/>
            <a:r>
              <a:rPr lang="zh-CN" sz="2400" b="0">
                <a:latin typeface="微软雅黑" panose="020B0503020204020204" charset="-122"/>
                <a:ea typeface="微软雅黑" panose="020B0503020204020204" charset="-122"/>
                <a:cs typeface="微软雅黑" panose="020B0503020204020204" charset="-122"/>
              </a:rPr>
              <a:t>考法</a:t>
            </a:r>
            <a:r>
              <a:rPr lang="en-US" sz="2400" b="0">
                <a:latin typeface="微软雅黑" panose="020B0503020204020204" charset="-122"/>
                <a:ea typeface="微软雅黑" panose="020B0503020204020204" charset="-122"/>
                <a:cs typeface="微软雅黑" panose="020B0503020204020204" charset="-122"/>
              </a:rPr>
              <a:t>2</a:t>
            </a:r>
            <a:r>
              <a:rPr lang="zh-CN" sz="2400" b="0">
                <a:latin typeface="微软雅黑" panose="020B0503020204020204" charset="-122"/>
                <a:ea typeface="微软雅黑" panose="020B0503020204020204" charset="-122"/>
                <a:cs typeface="微软雅黑" panose="020B0503020204020204" charset="-122"/>
              </a:rPr>
              <a:t>　卤代烃在有机合成中的应用</a:t>
            </a:r>
            <a:r>
              <a:rPr lang="zh-CN" b="0">
                <a:solidFill>
                  <a:srgbClr val="ABD8DA"/>
                </a:solidFill>
                <a:cs typeface="方正书宋_GBK" charset="0"/>
              </a:rPr>
              <a:t>　</a:t>
            </a:r>
            <a:endParaRPr lang="zh-CN" altLang="en-US" b="0">
              <a:solidFill>
                <a:srgbClr val="ABD8DA"/>
              </a:solidFill>
              <a:cs typeface="方正书宋_GBK" charset="0"/>
            </a:endParaRPr>
          </a:p>
        </p:txBody>
      </p:sp>
      <p:pic>
        <p:nvPicPr>
          <p:cNvPr id="3" name="图片 2"/>
          <p:cNvPicPr/>
          <p:nvPr/>
        </p:nvPicPr>
        <p:blipFill>
          <a:blip r:embed="rId1"/>
          <a:stretch>
            <a:fillRect/>
          </a:stretch>
        </p:blipFill>
        <p:spPr>
          <a:xfrm>
            <a:off x="5768340" y="1158875"/>
            <a:ext cx="654685" cy="368300"/>
          </a:xfrm>
          <a:prstGeom prst="rect">
            <a:avLst/>
          </a:prstGeom>
          <a:noFill/>
          <a:ln w="9525">
            <a:noFill/>
          </a:ln>
        </p:spPr>
      </p:pic>
      <p:sp>
        <p:nvSpPr>
          <p:cNvPr id="132" name="文本框 131"/>
          <p:cNvSpPr txBox="1"/>
          <p:nvPr/>
        </p:nvSpPr>
        <p:spPr>
          <a:xfrm>
            <a:off x="584200" y="1683385"/>
            <a:ext cx="5080000" cy="1014730"/>
          </a:xfrm>
          <a:prstGeom prst="rect">
            <a:avLst/>
          </a:prstGeom>
          <a:noFill/>
          <a:ln w="9525">
            <a:noFill/>
          </a:ln>
        </p:spPr>
        <p:txBody>
          <a:bodyPr>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引入羟基卤代烃水解</a:t>
            </a:r>
            <a:r>
              <a:rPr lang="en-US" sz="2000" b="0">
                <a:latin typeface="微软雅黑" panose="020B0503020204020204" charset="-122"/>
                <a:ea typeface="微软雅黑" panose="020B0503020204020204" charset="-122"/>
                <a:cs typeface="微软雅黑" panose="020B0503020204020204" charset="-122"/>
              </a:rPr>
              <a:t>:R—X+NaOH</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2"/>
          <a:stretch>
            <a:fillRect/>
          </a:stretch>
        </p:blipFill>
        <p:spPr>
          <a:xfrm>
            <a:off x="3670300" y="2218055"/>
            <a:ext cx="621665" cy="556260"/>
          </a:xfrm>
          <a:prstGeom prst="rect">
            <a:avLst/>
          </a:prstGeom>
          <a:noFill/>
          <a:ln w="9525">
            <a:noFill/>
          </a:ln>
        </p:spPr>
      </p:pic>
      <p:sp>
        <p:nvSpPr>
          <p:cNvPr id="133" name="文本框 132"/>
          <p:cNvSpPr txBox="1"/>
          <p:nvPr/>
        </p:nvSpPr>
        <p:spPr>
          <a:xfrm>
            <a:off x="4291965" y="229933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ROH+NaX</a:t>
            </a:r>
            <a:endParaRPr lang="en-US" altLang="en-US" sz="2000" b="0">
              <a:latin typeface="微软雅黑" panose="020B0503020204020204" charset="-122"/>
              <a:ea typeface="微软雅黑" panose="020B0503020204020204" charset="-122"/>
              <a:cs typeface="Times New Roman" panose="02020603050405020304" charset="0"/>
            </a:endParaRPr>
          </a:p>
        </p:txBody>
      </p:sp>
      <p:sp>
        <p:nvSpPr>
          <p:cNvPr id="5" name="文本框 4"/>
          <p:cNvSpPr txBox="1"/>
          <p:nvPr/>
        </p:nvSpPr>
        <p:spPr>
          <a:xfrm>
            <a:off x="584200" y="2786380"/>
            <a:ext cx="5080000" cy="1014730"/>
          </a:xfrm>
          <a:prstGeom prst="rect">
            <a:avLst/>
          </a:prstGeom>
          <a:noFill/>
          <a:ln w="9525">
            <a:noFill/>
          </a:ln>
        </p:spPr>
        <p:txBody>
          <a:bodyPr>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引入不饱和键卤代烃消去</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3"/>
          <a:stretch>
            <a:fillRect/>
          </a:stretch>
        </p:blipFill>
        <p:spPr>
          <a:xfrm>
            <a:off x="1217930" y="3964305"/>
            <a:ext cx="1152525" cy="855345"/>
          </a:xfrm>
          <a:prstGeom prst="rect">
            <a:avLst/>
          </a:prstGeom>
          <a:noFill/>
          <a:ln w="9525">
            <a:noFill/>
          </a:ln>
        </p:spPr>
      </p:pic>
      <p:sp>
        <p:nvSpPr>
          <p:cNvPr id="134" name="文本框 133"/>
          <p:cNvSpPr txBox="1"/>
          <p:nvPr/>
        </p:nvSpPr>
        <p:spPr>
          <a:xfrm>
            <a:off x="1217930" y="4150360"/>
            <a:ext cx="3363595" cy="398780"/>
          </a:xfrm>
          <a:prstGeom prst="rect">
            <a:avLst/>
          </a:prstGeom>
          <a:noFill/>
          <a:ln w="9525">
            <a:noFill/>
          </a:ln>
        </p:spPr>
        <p:txBody>
          <a:bodyPr wrap="square">
            <a:spAutoFit/>
          </a:bodyPr>
          <a:p>
            <a:pPr indent="0" algn="ctr"/>
            <a:r>
              <a:rPr lang="en-US" sz="2000" b="0">
                <a:latin typeface="微软雅黑" panose="020B0503020204020204" charset="-122"/>
                <a:ea typeface="微软雅黑" panose="020B0503020204020204" charset="-122"/>
                <a:cs typeface="Times New Roman" panose="02020603050405020304" charset="0"/>
              </a:rPr>
              <a:t>+NaOH</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8" name="图片 7"/>
          <p:cNvPicPr/>
          <p:nvPr/>
        </p:nvPicPr>
        <p:blipFill>
          <a:blip r:embed="rId4"/>
          <a:stretch>
            <a:fillRect/>
          </a:stretch>
        </p:blipFill>
        <p:spPr>
          <a:xfrm>
            <a:off x="3500755" y="4150360"/>
            <a:ext cx="596265" cy="555625"/>
          </a:xfrm>
          <a:prstGeom prst="rect">
            <a:avLst/>
          </a:prstGeom>
          <a:noFill/>
          <a:ln w="9525">
            <a:noFill/>
          </a:ln>
        </p:spPr>
      </p:pic>
      <p:pic>
        <p:nvPicPr>
          <p:cNvPr id="135" name="图片 134"/>
          <p:cNvPicPr/>
          <p:nvPr/>
        </p:nvPicPr>
        <p:blipFill>
          <a:blip r:embed="rId5"/>
          <a:stretch>
            <a:fillRect/>
          </a:stretch>
        </p:blipFill>
        <p:spPr>
          <a:xfrm>
            <a:off x="4530725" y="4067810"/>
            <a:ext cx="1132840" cy="591820"/>
          </a:xfrm>
          <a:prstGeom prst="rect">
            <a:avLst/>
          </a:prstGeom>
          <a:noFill/>
          <a:ln w="9525">
            <a:noFill/>
          </a:ln>
        </p:spPr>
      </p:pic>
      <p:sp>
        <p:nvSpPr>
          <p:cNvPr id="136" name="文本框 135"/>
          <p:cNvSpPr txBox="1"/>
          <p:nvPr/>
        </p:nvSpPr>
        <p:spPr>
          <a:xfrm>
            <a:off x="4097020" y="4150360"/>
            <a:ext cx="5080000" cy="398780"/>
          </a:xfrm>
          <a:prstGeom prst="rect">
            <a:avLst/>
          </a:prstGeom>
          <a:noFill/>
          <a:ln w="9525">
            <a:noFill/>
          </a:ln>
        </p:spPr>
        <p:txBody>
          <a:bodyPr>
            <a:spAutoFit/>
          </a:bodyPr>
          <a:p>
            <a:pPr indent="0" algn="ctr"/>
            <a:r>
              <a:rPr lang="en-US" sz="2000" b="0">
                <a:latin typeface="微软雅黑" panose="020B0503020204020204" charset="-122"/>
                <a:ea typeface="微软雅黑" panose="020B0503020204020204" charset="-122"/>
                <a:cs typeface="Times New Roman" panose="02020603050405020304" charset="0"/>
              </a:rPr>
              <a:t>+NaX+H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O</a:t>
            </a:r>
            <a:endParaRPr lang="en-US" altLang="en-US" sz="2000" b="0">
              <a:latin typeface="微软雅黑" panose="020B0503020204020204" charset="-122"/>
              <a:ea typeface="微软雅黑" panose="020B0503020204020204"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36" name="文本框 135"/>
          <p:cNvSpPr txBox="1"/>
          <p:nvPr/>
        </p:nvSpPr>
        <p:spPr>
          <a:xfrm>
            <a:off x="603885" y="833120"/>
            <a:ext cx="10984230" cy="2256790"/>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改变官能团的位置通过卤代烃的消去反应获得烯烃</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再通过烯烃与</a:t>
            </a:r>
            <a:r>
              <a:rPr lang="en-US" sz="2000" b="0">
                <a:latin typeface="微软雅黑" panose="020B0503020204020204" charset="-122"/>
                <a:ea typeface="微软雅黑" panose="020B0503020204020204" charset="-122"/>
                <a:cs typeface="微软雅黑" panose="020B0503020204020204" charset="-122"/>
              </a:rPr>
              <a:t>HX</a:t>
            </a:r>
            <a:r>
              <a:rPr lang="zh-CN" sz="2000" b="0">
                <a:latin typeface="微软雅黑" panose="020B0503020204020204" charset="-122"/>
                <a:ea typeface="微软雅黑" panose="020B0503020204020204" charset="-122"/>
                <a:cs typeface="微软雅黑" panose="020B0503020204020204" charset="-122"/>
              </a:rPr>
              <a:t>在一定条件下的加成反应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又得到卤代烃</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但卤素原子的位置发生了变化。例如</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以</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溴丙烷为主要原料</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选择相应试剂制取少量</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溴丙烷</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制取过程为</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2</a:t>
            </a:r>
            <a:r>
              <a:rPr lang="en-US" sz="2000" b="0">
                <a:latin typeface="微软雅黑" panose="020B0503020204020204" charset="-122"/>
                <a:ea typeface="微软雅黑" panose="020B0503020204020204" charset="-122"/>
                <a:cs typeface="微软雅黑" panose="020B0503020204020204" charset="-122"/>
              </a:rPr>
              <a:t>Br</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2708275" y="2373630"/>
            <a:ext cx="771525" cy="391795"/>
          </a:xfrm>
          <a:prstGeom prst="rect">
            <a:avLst/>
          </a:prstGeom>
          <a:noFill/>
          <a:ln w="9525">
            <a:noFill/>
          </a:ln>
        </p:spPr>
      </p:pic>
      <p:sp>
        <p:nvSpPr>
          <p:cNvPr id="137" name="文本框 136"/>
          <p:cNvSpPr txBox="1"/>
          <p:nvPr/>
        </p:nvSpPr>
        <p:spPr>
          <a:xfrm>
            <a:off x="3479800" y="2373630"/>
            <a:ext cx="115633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CH</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4" name="图片 3"/>
          <p:cNvPicPr/>
          <p:nvPr/>
        </p:nvPicPr>
        <p:blipFill>
          <a:blip r:embed="rId2"/>
          <a:stretch>
            <a:fillRect/>
          </a:stretch>
        </p:blipFill>
        <p:spPr>
          <a:xfrm>
            <a:off x="4406900" y="2446020"/>
            <a:ext cx="551180" cy="246380"/>
          </a:xfrm>
          <a:prstGeom prst="rect">
            <a:avLst/>
          </a:prstGeom>
          <a:noFill/>
          <a:ln w="9525">
            <a:noFill/>
          </a:ln>
        </p:spPr>
      </p:pic>
      <p:sp>
        <p:nvSpPr>
          <p:cNvPr id="138" name="文本框 137"/>
          <p:cNvSpPr txBox="1"/>
          <p:nvPr/>
        </p:nvSpPr>
        <p:spPr>
          <a:xfrm>
            <a:off x="4958080" y="2373947"/>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2</a:t>
            </a:r>
            <a:endParaRPr lang="en-US" altLang="en-US" sz="2000" b="0" baseline="-25000">
              <a:latin typeface="微软雅黑" panose="020B0503020204020204" charset="-122"/>
              <a:ea typeface="微软雅黑" panose="020B0503020204020204" charset="-122"/>
              <a:cs typeface="Times New Roman" panose="02020603050405020304" charset="0"/>
            </a:endParaRPr>
          </a:p>
        </p:txBody>
      </p:sp>
      <p:pic>
        <p:nvPicPr>
          <p:cNvPr id="5" name="图片 4"/>
          <p:cNvPicPr/>
          <p:nvPr/>
        </p:nvPicPr>
        <p:blipFill>
          <a:blip r:embed="rId3"/>
          <a:stretch>
            <a:fillRect/>
          </a:stretch>
        </p:blipFill>
        <p:spPr>
          <a:xfrm>
            <a:off x="5582920" y="2373630"/>
            <a:ext cx="433705" cy="377825"/>
          </a:xfrm>
          <a:prstGeom prst="rect">
            <a:avLst/>
          </a:prstGeom>
          <a:noFill/>
          <a:ln w="9525">
            <a:noFill/>
          </a:ln>
        </p:spPr>
      </p:pic>
      <p:sp>
        <p:nvSpPr>
          <p:cNvPr id="139" name="文本框 138"/>
          <p:cNvSpPr txBox="1"/>
          <p:nvPr/>
        </p:nvSpPr>
        <p:spPr>
          <a:xfrm>
            <a:off x="6085205" y="2352675"/>
            <a:ext cx="699071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CHBrCH</a:t>
            </a:r>
            <a:r>
              <a:rPr lang="en-US" sz="2000" b="0" baseline="-25000">
                <a:latin typeface="微软雅黑" panose="020B0503020204020204" charset="-122"/>
                <a:ea typeface="微软雅黑" panose="020B0503020204020204" charset="-122"/>
                <a:cs typeface="微软雅黑" panose="020B0503020204020204" charset="-122"/>
              </a:rPr>
              <a:t>3</a:t>
            </a:r>
            <a:r>
              <a:rPr lang="en-US" sz="2000" b="0">
                <a:latin typeface="微软雅黑" panose="020B0503020204020204" charset="-122"/>
                <a:ea typeface="微软雅黑" panose="020B0503020204020204" charset="-122"/>
                <a:cs typeface="微软雅黑" panose="020B0503020204020204" charset="-122"/>
              </a:rPr>
              <a:t>(H</a:t>
            </a:r>
            <a:r>
              <a:rPr lang="zh-CN" sz="2000" b="0">
                <a:latin typeface="微软雅黑" panose="020B0503020204020204" charset="-122"/>
                <a:ea typeface="微软雅黑" panose="020B0503020204020204" charset="-122"/>
                <a:cs typeface="微软雅黑" panose="020B0503020204020204" charset="-122"/>
              </a:rPr>
              <a:t>原子加在</a:t>
            </a:r>
            <a:r>
              <a:rPr lang="en-US" sz="2000" b="0">
                <a:latin typeface="微软雅黑" panose="020B0503020204020204" charset="-122"/>
                <a:ea typeface="微软雅黑" panose="020B0503020204020204" charset="-122"/>
                <a:cs typeface="微软雅黑" panose="020B0503020204020204" charset="-122"/>
              </a:rPr>
              <a:t>H</a:t>
            </a:r>
            <a:r>
              <a:rPr lang="zh-CN" sz="2000" b="0">
                <a:latin typeface="微软雅黑" panose="020B0503020204020204" charset="-122"/>
                <a:ea typeface="微软雅黑" panose="020B0503020204020204" charset="-122"/>
                <a:cs typeface="微软雅黑" panose="020B0503020204020204" charset="-122"/>
              </a:rPr>
              <a:t>较多的双键</a:t>
            </a:r>
            <a:r>
              <a:rPr lang="en-US" sz="2000" b="0">
                <a:latin typeface="微软雅黑" panose="020B0503020204020204" charset="-122"/>
                <a:ea typeface="微软雅黑" panose="020B0503020204020204" charset="-122"/>
                <a:cs typeface="微软雅黑" panose="020B0503020204020204" charset="-122"/>
              </a:rPr>
              <a:t>C</a:t>
            </a:r>
            <a:r>
              <a:rPr lang="zh-CN" sz="2000" b="0">
                <a:latin typeface="微软雅黑" panose="020B0503020204020204" charset="-122"/>
                <a:ea typeface="微软雅黑" panose="020B0503020204020204" charset="-122"/>
                <a:cs typeface="微软雅黑" panose="020B0503020204020204" charset="-122"/>
              </a:rPr>
              <a:t>上</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称为</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603885" y="2830830"/>
            <a:ext cx="6096000" cy="398780"/>
          </a:xfrm>
          <a:prstGeom prst="rect">
            <a:avLst/>
          </a:prstGeom>
          <a:noFill/>
        </p:spPr>
        <p:txBody>
          <a:bodyPr wrap="square" rtlCol="0" anchor="t">
            <a:spAutoFit/>
          </a:bodyPr>
          <a:p>
            <a:pPr indent="0"/>
            <a:r>
              <a:rPr lang="zh-CN" sz="2000">
                <a:latin typeface="微软雅黑" panose="020B0503020204020204" charset="-122"/>
                <a:ea typeface="微软雅黑" panose="020B0503020204020204" charset="-122"/>
                <a:cs typeface="微软雅黑" panose="020B0503020204020204" charset="-122"/>
                <a:sym typeface="+mn-ea"/>
              </a:rPr>
              <a:t>马氏加成</a:t>
            </a:r>
            <a:r>
              <a:rPr lang="en-US" sz="2000">
                <a:latin typeface="微软雅黑" panose="020B0503020204020204" charset="-122"/>
                <a:ea typeface="微软雅黑" panose="020B0503020204020204" charset="-122"/>
                <a:cs typeface="微软雅黑" panose="020B0503020204020204" charset="-122"/>
                <a:sym typeface="+mn-ea"/>
              </a:rPr>
              <a:t>)</a:t>
            </a:r>
            <a:r>
              <a:rPr lang="zh-CN"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603885" y="3155950"/>
            <a:ext cx="10902950" cy="1476375"/>
          </a:xfrm>
          <a:prstGeom prst="rect">
            <a:avLst/>
          </a:prstGeom>
          <a:noFill/>
          <a:ln w="9525">
            <a:noFill/>
          </a:ln>
        </p:spPr>
        <p:txBody>
          <a:bodyPr wrap="square">
            <a:sp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改变官能团的数目通过卤代烃的消去反应获得烯烃</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再通过烯烃与</a:t>
            </a:r>
            <a:r>
              <a:rPr lang="en-US" sz="2000" b="0">
                <a:latin typeface="微软雅黑" panose="020B0503020204020204" charset="-122"/>
                <a:ea typeface="微软雅黑" panose="020B0503020204020204" charset="-122"/>
                <a:cs typeface="微软雅黑" panose="020B0503020204020204" charset="-122"/>
              </a:rPr>
              <a:t>X</a:t>
            </a:r>
            <a:r>
              <a:rPr lang="en-US" sz="2000" b="0" baseline="-2500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的加成反应得到二卤代烃</a:t>
            </a:r>
            <a:r>
              <a:rPr lang="en-US" sz="2000" b="0">
                <a:latin typeface="微软雅黑" panose="020B0503020204020204" charset="-122"/>
                <a:ea typeface="微软雅黑" panose="020B0503020204020204" charset="-122"/>
                <a:cs typeface="微软雅黑" panose="020B0503020204020204" charset="-122"/>
              </a:rPr>
              <a:t>(X</a:t>
            </a:r>
            <a:r>
              <a:rPr lang="zh-CN" sz="2000" b="0">
                <a:latin typeface="微软雅黑" panose="020B0503020204020204" charset="-122"/>
                <a:ea typeface="微软雅黑" panose="020B0503020204020204" charset="-122"/>
                <a:cs typeface="微软雅黑" panose="020B0503020204020204" charset="-122"/>
              </a:rPr>
              <a:t>为卤素</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例如</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以</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溴丙烷为主要原料</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选择相应试剂制取少量</a:t>
            </a:r>
            <a:r>
              <a:rPr lang="en-US" sz="2000" b="0">
                <a:latin typeface="微软雅黑" panose="020B0503020204020204" charset="-122"/>
                <a:ea typeface="微软雅黑" panose="020B0503020204020204" charset="-122"/>
                <a:cs typeface="微软雅黑" panose="020B0503020204020204" charset="-122"/>
              </a:rPr>
              <a:t>1,2-</a:t>
            </a:r>
            <a:r>
              <a:rPr lang="zh-CN" sz="2000" b="0">
                <a:latin typeface="微软雅黑" panose="020B0503020204020204" charset="-122"/>
                <a:ea typeface="微软雅黑" panose="020B0503020204020204" charset="-122"/>
                <a:cs typeface="微软雅黑" panose="020B0503020204020204" charset="-122"/>
              </a:rPr>
              <a:t>二溴丙烷</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制取过程为</a:t>
            </a:r>
            <a:endParaRPr lang="zh-CN" altLang="en-US" sz="2000" b="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0" y="4791075"/>
            <a:ext cx="5080000" cy="398780"/>
          </a:xfrm>
          <a:prstGeom prst="rect">
            <a:avLst/>
          </a:prstGeom>
          <a:noFill/>
          <a:ln w="9525">
            <a:noFill/>
          </a:ln>
        </p:spPr>
        <p:txBody>
          <a:bodyPr>
            <a:spAutoFit/>
          </a:bodyPr>
          <a:p>
            <a:pPr indent="0" algn="ctr"/>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Br</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10" name="图片 9"/>
          <p:cNvPicPr/>
          <p:nvPr/>
        </p:nvPicPr>
        <p:blipFill>
          <a:blip r:embed="rId4"/>
          <a:stretch>
            <a:fillRect/>
          </a:stretch>
        </p:blipFill>
        <p:spPr>
          <a:xfrm>
            <a:off x="3479800" y="4791075"/>
            <a:ext cx="1038225" cy="432435"/>
          </a:xfrm>
          <a:prstGeom prst="rect">
            <a:avLst/>
          </a:prstGeom>
          <a:noFill/>
          <a:ln w="9525">
            <a:noFill/>
          </a:ln>
        </p:spPr>
      </p:pic>
      <p:sp>
        <p:nvSpPr>
          <p:cNvPr id="140" name="文本框 139"/>
          <p:cNvSpPr txBox="1"/>
          <p:nvPr/>
        </p:nvSpPr>
        <p:spPr>
          <a:xfrm>
            <a:off x="2531745" y="4791075"/>
            <a:ext cx="5080000" cy="398780"/>
          </a:xfrm>
          <a:prstGeom prst="rect">
            <a:avLst/>
          </a:prstGeom>
          <a:noFill/>
          <a:ln w="9525">
            <a:noFill/>
          </a:ln>
        </p:spPr>
        <p:txBody>
          <a:bodyPr>
            <a:spAutoFit/>
          </a:bodyPr>
          <a:p>
            <a:pPr indent="0" algn="ctr"/>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CH</a:t>
            </a:r>
            <a:endParaRPr lang="en-US" altLang="en-US" sz="2000" b="0">
              <a:latin typeface="微软雅黑" panose="020B0503020204020204" charset="-122"/>
              <a:ea typeface="微软雅黑" panose="020B0503020204020204" charset="-122"/>
              <a:cs typeface="Times New Roman" panose="02020603050405020304" charset="0"/>
            </a:endParaRPr>
          </a:p>
        </p:txBody>
      </p:sp>
      <p:pic>
        <p:nvPicPr>
          <p:cNvPr id="11" name="图片 10"/>
          <p:cNvPicPr/>
          <p:nvPr/>
        </p:nvPicPr>
        <p:blipFill>
          <a:blip r:embed="rId2"/>
          <a:stretch>
            <a:fillRect/>
          </a:stretch>
        </p:blipFill>
        <p:spPr>
          <a:xfrm>
            <a:off x="5497830" y="4805680"/>
            <a:ext cx="443865" cy="397510"/>
          </a:xfrm>
          <a:prstGeom prst="rect">
            <a:avLst/>
          </a:prstGeom>
          <a:noFill/>
          <a:ln w="9525">
            <a:noFill/>
          </a:ln>
        </p:spPr>
      </p:pic>
      <p:sp>
        <p:nvSpPr>
          <p:cNvPr id="141" name="文本框 140"/>
          <p:cNvSpPr txBox="1"/>
          <p:nvPr/>
        </p:nvSpPr>
        <p:spPr>
          <a:xfrm>
            <a:off x="3730625" y="4791075"/>
            <a:ext cx="5080000" cy="398780"/>
          </a:xfrm>
          <a:prstGeom prst="rect">
            <a:avLst/>
          </a:prstGeom>
          <a:noFill/>
          <a:ln w="9525">
            <a:noFill/>
          </a:ln>
        </p:spPr>
        <p:txBody>
          <a:bodyPr>
            <a:spAutoFit/>
          </a:bodyPr>
          <a:p>
            <a:pPr indent="0" algn="ctr"/>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2</a:t>
            </a:r>
            <a:endParaRPr lang="en-US" altLang="en-US" sz="2000" b="0" baseline="-25000">
              <a:latin typeface="微软雅黑" panose="020B0503020204020204" charset="-122"/>
              <a:ea typeface="微软雅黑" panose="020B0503020204020204" charset="-122"/>
              <a:cs typeface="Times New Roman" panose="02020603050405020304" charset="0"/>
            </a:endParaRPr>
          </a:p>
        </p:txBody>
      </p:sp>
      <p:pic>
        <p:nvPicPr>
          <p:cNvPr id="12" name="图片 11"/>
          <p:cNvPicPr/>
          <p:nvPr/>
        </p:nvPicPr>
        <p:blipFill>
          <a:blip r:embed="rId5"/>
          <a:stretch>
            <a:fillRect/>
          </a:stretch>
        </p:blipFill>
        <p:spPr>
          <a:xfrm>
            <a:off x="6539230" y="4781550"/>
            <a:ext cx="594360" cy="416560"/>
          </a:xfrm>
          <a:prstGeom prst="rect">
            <a:avLst/>
          </a:prstGeom>
          <a:noFill/>
          <a:ln w="9525">
            <a:noFill/>
          </a:ln>
        </p:spPr>
      </p:pic>
      <p:sp>
        <p:nvSpPr>
          <p:cNvPr id="142" name="文本框 141"/>
          <p:cNvSpPr txBox="1"/>
          <p:nvPr/>
        </p:nvSpPr>
        <p:spPr>
          <a:xfrm>
            <a:off x="6090285" y="4781550"/>
            <a:ext cx="4133215" cy="398780"/>
          </a:xfrm>
          <a:prstGeom prst="rect">
            <a:avLst/>
          </a:prstGeom>
          <a:noFill/>
          <a:ln w="9525">
            <a:noFill/>
          </a:ln>
        </p:spPr>
        <p:txBody>
          <a:bodyPr wrap="square">
            <a:spAutoFit/>
          </a:bodyPr>
          <a:p>
            <a:pPr indent="0" algn="ctr"/>
            <a:r>
              <a:rPr lang="en-US" sz="2000" b="0">
                <a:latin typeface="微软雅黑" panose="020B0503020204020204" charset="-122"/>
                <a:ea typeface="微软雅黑" panose="020B0503020204020204" charset="-122"/>
                <a:cs typeface="Times New Roman" panose="02020603050405020304" charset="0"/>
              </a:rPr>
              <a:t>CH</a:t>
            </a:r>
            <a:r>
              <a:rPr lang="en-US" sz="2000" b="0" baseline="-25000">
                <a:latin typeface="微软雅黑" panose="020B0503020204020204" charset="-122"/>
                <a:ea typeface="微软雅黑" panose="020B0503020204020204" charset="-122"/>
                <a:cs typeface="Times New Roman" panose="02020603050405020304" charset="0"/>
              </a:rPr>
              <a:t>3</a:t>
            </a:r>
            <a:r>
              <a:rPr lang="en-US" sz="2000" b="0">
                <a:latin typeface="微软雅黑" panose="020B0503020204020204" charset="-122"/>
                <a:ea typeface="微软雅黑" panose="020B0503020204020204" charset="-122"/>
                <a:cs typeface="Times New Roman" panose="02020603050405020304" charset="0"/>
              </a:rPr>
              <a:t>CHBrCH</a:t>
            </a:r>
            <a:r>
              <a:rPr lang="en-US" sz="2000" b="0" baseline="-25000">
                <a:latin typeface="微软雅黑" panose="020B0503020204020204" charset="-122"/>
                <a:ea typeface="微软雅黑" panose="020B0503020204020204" charset="-122"/>
                <a:cs typeface="Times New Roman" panose="02020603050405020304" charset="0"/>
              </a:rPr>
              <a:t>2</a:t>
            </a:r>
            <a:r>
              <a:rPr lang="en-US" sz="2000" b="0">
                <a:latin typeface="微软雅黑" panose="020B0503020204020204" charset="-122"/>
                <a:ea typeface="微软雅黑" panose="020B0503020204020204" charset="-122"/>
                <a:cs typeface="Times New Roman" panose="02020603050405020304" charset="0"/>
              </a:rPr>
              <a:t>Br</a:t>
            </a:r>
            <a:endParaRPr lang="en-US" altLang="en-US" sz="2000" b="0">
              <a:latin typeface="微软雅黑" panose="020B0503020204020204" charset="-122"/>
              <a:ea typeface="微软雅黑" panose="020B0503020204020204"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96850"/>
            <a:ext cx="8956675" cy="645160"/>
          </a:xfrm>
          <a:prstGeom prst="rect">
            <a:avLst/>
          </a:prstGeom>
          <a:noFill/>
        </p:spPr>
        <p:txBody>
          <a:bodyPr wrap="none" rtlCol="0">
            <a:spAutoFit/>
          </a:bodyPr>
          <a:p>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700分考法　重难突破</a:t>
            </a:r>
            <a:r>
              <a:rPr 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lang="en-US" sz="20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2000">
                <a:solidFill>
                  <a:schemeClr val="bg1"/>
                </a:solidFill>
                <a:latin typeface="微软雅黑W10 Bold" charset="0"/>
                <a:ea typeface="微软雅黑W10 Bold" charset="0"/>
                <a:sym typeface="+mn-ea"/>
              </a:rPr>
              <a:t>　</a:t>
            </a:r>
            <a:endParaRPr lang="en-US" altLang="zh-CN" sz="2000">
              <a:solidFill>
                <a:schemeClr val="bg1"/>
              </a:solidFill>
              <a:latin typeface="微软雅黑W10 Bold" charset="0"/>
              <a:ea typeface="微软雅黑W10 Bold" charset="0"/>
            </a:endParaRPr>
          </a:p>
        </p:txBody>
      </p:sp>
      <p:sp>
        <p:nvSpPr>
          <p:cNvPr id="6" name="文本框 5"/>
          <p:cNvSpPr txBox="1"/>
          <p:nvPr/>
        </p:nvSpPr>
        <p:spPr>
          <a:xfrm>
            <a:off x="9934575" y="1708150"/>
            <a:ext cx="288925" cy="377825"/>
          </a:xfrm>
          <a:prstGeom prst="rect">
            <a:avLst/>
          </a:prstGeom>
          <a:noFill/>
        </p:spPr>
        <p:txBody>
          <a:bodyPr wrap="square" rtlCol="0">
            <a:noAutofit/>
          </a:bodyPr>
          <a:p>
            <a:endParaRPr lang="en-US" altLang="en-US"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42" name="文本框 141"/>
          <p:cNvSpPr txBox="1"/>
          <p:nvPr/>
        </p:nvSpPr>
        <p:spPr>
          <a:xfrm>
            <a:off x="767715" y="1057910"/>
            <a:ext cx="10435590" cy="2147570"/>
          </a:xfrm>
          <a:prstGeom prst="rect">
            <a:avLst/>
          </a:prstGeom>
          <a:noFill/>
          <a:ln w="9525">
            <a:noFill/>
          </a:ln>
        </p:spPr>
        <p:txBody>
          <a:bodyPr>
            <a:noAutofit/>
          </a:bodyPr>
          <a:p>
            <a:pPr indent="0" fontAlgn="auto">
              <a:lnSpc>
                <a:spcPct val="150000"/>
              </a:lnSpc>
            </a:pPr>
            <a:r>
              <a:rPr lang="en-US" sz="2000" b="0">
                <a:latin typeface="微软雅黑" panose="020B0503020204020204" charset="-122"/>
                <a:ea typeface="微软雅黑" panose="020B0503020204020204" charset="-122"/>
                <a:cs typeface="微软雅黑" panose="020B0503020204020204" charset="-122"/>
              </a:rPr>
              <a:t>5.</a:t>
            </a:r>
            <a:r>
              <a:rPr lang="zh-CN" sz="2000" b="0">
                <a:latin typeface="微软雅黑" panose="020B0503020204020204" charset="-122"/>
                <a:ea typeface="微软雅黑" panose="020B0503020204020204" charset="-122"/>
                <a:cs typeface="微软雅黑" panose="020B0503020204020204" charset="-122"/>
              </a:rPr>
              <a:t>进行官能团保护碳碳双键易被氧化</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为保护有机物中的碳碳双键</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通常先将其与</a:t>
            </a:r>
            <a:r>
              <a:rPr lang="en-US" sz="2000" b="0">
                <a:latin typeface="微软雅黑" panose="020B0503020204020204" charset="-122"/>
                <a:ea typeface="微软雅黑" panose="020B0503020204020204" charset="-122"/>
                <a:cs typeface="微软雅黑" panose="020B0503020204020204" charset="-122"/>
              </a:rPr>
              <a:t>HX</a:t>
            </a:r>
            <a:r>
              <a:rPr lang="zh-CN" sz="2000" b="0">
                <a:latin typeface="微软雅黑" panose="020B0503020204020204" charset="-122"/>
                <a:ea typeface="微软雅黑" panose="020B0503020204020204" charset="-122"/>
                <a:cs typeface="微软雅黑" panose="020B0503020204020204" charset="-122"/>
              </a:rPr>
              <a:t>进行加成</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再进行其他反应</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最后再消去</a:t>
            </a:r>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如</a:t>
            </a:r>
            <a:r>
              <a:rPr lang="en-US" sz="2000" b="0">
                <a:latin typeface="微软雅黑" panose="020B0503020204020204" charset="-122"/>
                <a:ea typeface="微软雅黑" panose="020B0503020204020204" charset="-122"/>
                <a:cs typeface="微软雅黑" panose="020B0503020204020204" charset="-122"/>
              </a:rPr>
              <a:t>:</a:t>
            </a:r>
            <a:endParaRPr lang="en-US"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custDataLst>
              <p:tags r:id="rId1"/>
            </p:custDataLst>
          </p:nvPr>
        </p:nvPicPr>
        <p:blipFill>
          <a:blip r:embed="rId2"/>
          <a:stretch>
            <a:fillRect/>
          </a:stretch>
        </p:blipFill>
        <p:spPr>
          <a:xfrm>
            <a:off x="1654810" y="2764155"/>
            <a:ext cx="1208405" cy="665480"/>
          </a:xfrm>
          <a:prstGeom prst="rect">
            <a:avLst/>
          </a:prstGeom>
          <a:noFill/>
          <a:ln w="9525">
            <a:noFill/>
          </a:ln>
        </p:spPr>
      </p:pic>
      <p:pic>
        <p:nvPicPr>
          <p:cNvPr id="143" name="图片 142"/>
          <p:cNvPicPr/>
          <p:nvPr>
            <p:custDataLst>
              <p:tags r:id="rId3"/>
            </p:custDataLst>
          </p:nvPr>
        </p:nvPicPr>
        <p:blipFill>
          <a:blip r:embed="rId4"/>
          <a:stretch>
            <a:fillRect/>
          </a:stretch>
        </p:blipFill>
        <p:spPr>
          <a:xfrm>
            <a:off x="3034665" y="2903855"/>
            <a:ext cx="504825" cy="386080"/>
          </a:xfrm>
          <a:prstGeom prst="rect">
            <a:avLst/>
          </a:prstGeom>
          <a:noFill/>
          <a:ln w="9525">
            <a:noFill/>
          </a:ln>
        </p:spPr>
      </p:pic>
      <p:pic>
        <p:nvPicPr>
          <p:cNvPr id="144" name="图片 143"/>
          <p:cNvPicPr/>
          <p:nvPr>
            <p:custDataLst>
              <p:tags r:id="rId5"/>
            </p:custDataLst>
          </p:nvPr>
        </p:nvPicPr>
        <p:blipFill>
          <a:blip r:embed="rId6"/>
          <a:stretch>
            <a:fillRect/>
          </a:stretch>
        </p:blipFill>
        <p:spPr>
          <a:xfrm>
            <a:off x="3609340" y="2684145"/>
            <a:ext cx="1205865" cy="824865"/>
          </a:xfrm>
          <a:prstGeom prst="rect">
            <a:avLst/>
          </a:prstGeom>
          <a:noFill/>
          <a:ln w="9525">
            <a:noFill/>
          </a:ln>
        </p:spPr>
      </p:pic>
      <p:pic>
        <p:nvPicPr>
          <p:cNvPr id="145" name="图片 144"/>
          <p:cNvPicPr/>
          <p:nvPr>
            <p:custDataLst>
              <p:tags r:id="rId7"/>
            </p:custDataLst>
          </p:nvPr>
        </p:nvPicPr>
        <p:blipFill>
          <a:blip r:embed="rId8"/>
          <a:stretch>
            <a:fillRect/>
          </a:stretch>
        </p:blipFill>
        <p:spPr>
          <a:xfrm>
            <a:off x="4977765" y="2924810"/>
            <a:ext cx="828675" cy="495935"/>
          </a:xfrm>
          <a:prstGeom prst="rect">
            <a:avLst/>
          </a:prstGeom>
          <a:noFill/>
          <a:ln w="9525">
            <a:noFill/>
          </a:ln>
        </p:spPr>
      </p:pic>
      <p:pic>
        <p:nvPicPr>
          <p:cNvPr id="146" name="图片 145"/>
          <p:cNvPicPr/>
          <p:nvPr>
            <p:custDataLst>
              <p:tags r:id="rId9"/>
            </p:custDataLst>
          </p:nvPr>
        </p:nvPicPr>
        <p:blipFill>
          <a:blip r:embed="rId2"/>
          <a:stretch>
            <a:fillRect/>
          </a:stretch>
        </p:blipFill>
        <p:spPr>
          <a:xfrm>
            <a:off x="5969000" y="2829560"/>
            <a:ext cx="1008380" cy="6800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bldLst>
      <p:bldP spid="6" grpId="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423035" y="2632710"/>
            <a:ext cx="2245995" cy="2341245"/>
            <a:chOff x="-797103" y="1879423"/>
            <a:chExt cx="2930153" cy="3054417"/>
          </a:xfrm>
        </p:grpSpPr>
        <p:grpSp>
          <p:nvGrpSpPr>
            <p:cNvPr id="21" name="组合 20"/>
            <p:cNvGrpSpPr/>
            <p:nvPr/>
          </p:nvGrpSpPr>
          <p:grpSpPr>
            <a:xfrm>
              <a:off x="-797103" y="1879423"/>
              <a:ext cx="2930153" cy="3054417"/>
              <a:chOff x="1959435" y="1545910"/>
              <a:chExt cx="2543175" cy="2651028"/>
            </a:xfrm>
          </p:grpSpPr>
          <p:sp>
            <p:nvSpPr>
              <p:cNvPr id="23" name="弧形 22"/>
              <p:cNvSpPr/>
              <p:nvPr/>
            </p:nvSpPr>
            <p:spPr>
              <a:xfrm>
                <a:off x="1959435" y="1653763"/>
                <a:ext cx="2543175" cy="2543175"/>
              </a:xfrm>
              <a:prstGeom prst="arc">
                <a:avLst>
                  <a:gd name="adj1" fmla="val 13430332"/>
                  <a:gd name="adj2" fmla="val 529113"/>
                </a:avLst>
              </a:prstGeom>
              <a:noFill/>
              <a:ln w="228600" cap="rnd" cmpd="sng" algn="ctr">
                <a:gradFill>
                  <a:gsLst>
                    <a:gs pos="22000">
                      <a:srgbClr val="F08F1C"/>
                    </a:gs>
                    <a:gs pos="100000">
                      <a:schemeClr val="bg1">
                        <a:alpha val="0"/>
                      </a:schemeClr>
                    </a:gs>
                  </a:gsLst>
                  <a:lin ang="2130000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sp>
            <p:nvSpPr>
              <p:cNvPr id="24" name="弧形 23"/>
              <p:cNvSpPr/>
              <p:nvPr/>
            </p:nvSpPr>
            <p:spPr>
              <a:xfrm flipH="1" flipV="1">
                <a:off x="1959435" y="1545910"/>
                <a:ext cx="2543175" cy="2543175"/>
              </a:xfrm>
              <a:prstGeom prst="arc">
                <a:avLst>
                  <a:gd name="adj1" fmla="val 13430332"/>
                  <a:gd name="adj2" fmla="val 529113"/>
                </a:avLst>
              </a:prstGeom>
              <a:noFill/>
              <a:ln w="228600" cap="rnd" cmpd="sng" algn="ctr">
                <a:gradFill>
                  <a:gsLst>
                    <a:gs pos="0">
                      <a:srgbClr val="F08F1C"/>
                    </a:gs>
                    <a:gs pos="100000">
                      <a:sysClr val="window" lastClr="FFFFFF">
                        <a:alpha val="0"/>
                      </a:sysClr>
                    </a:gs>
                  </a:gsLst>
                  <a:lin ang="0" scaled="0"/>
                </a:gradFill>
                <a:prstDash val="solid"/>
                <a:miter lim="800000"/>
              </a:ln>
              <a:effectLst/>
            </p:spPr>
            <p:txBody>
              <a:bodyPr rtlCol="0" anchor="ctr"/>
              <a:lstStyle/>
              <a:p>
                <a:pPr algn="ctr">
                  <a:defRPr/>
                </a:pPr>
                <a:endParaRPr lang="zh-CN" altLang="en-US" kern="0" dirty="0">
                  <a:solidFill>
                    <a:prstClr val="black"/>
                  </a:solidFill>
                  <a:latin typeface="思源宋体 CN" panose="02020400000000000000" pitchFamily="18" charset="-122"/>
                  <a:ea typeface="思源宋体 CN" panose="02020400000000000000" pitchFamily="18" charset="-122"/>
                </a:endParaRPr>
              </a:p>
            </p:txBody>
          </p:sp>
        </p:grpSp>
        <p:sp>
          <p:nvSpPr>
            <p:cNvPr id="22" name="椭圆 21"/>
            <p:cNvSpPr/>
            <p:nvPr/>
          </p:nvSpPr>
          <p:spPr>
            <a:xfrm>
              <a:off x="-333921" y="2342607"/>
              <a:ext cx="2003786" cy="2003786"/>
            </a:xfrm>
            <a:prstGeom prst="ellipse">
              <a:avLst/>
            </a:prstGeom>
            <a:solidFill>
              <a:srgbClr val="F190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800" dirty="0">
                <a:latin typeface="+mj-lt"/>
                <a:ea typeface="黑体" panose="02010609060101010101" charset="-122"/>
                <a:cs typeface="+mj-lt"/>
              </a:endParaRPr>
            </a:p>
          </p:txBody>
        </p:sp>
      </p:grpSp>
      <p:sp>
        <p:nvSpPr>
          <p:cNvPr id="25" name="文本框 20"/>
          <p:cNvSpPr txBox="1">
            <a:spLocks noChangeArrowheads="1"/>
          </p:cNvSpPr>
          <p:nvPr/>
        </p:nvSpPr>
        <p:spPr bwMode="auto">
          <a:xfrm>
            <a:off x="3994785" y="3497580"/>
            <a:ext cx="7058660" cy="70675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200">
              <a:lnSpc>
                <a:spcPct val="100000"/>
              </a:lnSpc>
              <a:spcBef>
                <a:spcPct val="0"/>
              </a:spcBef>
              <a:buFont typeface="思源宋体 CN Heavy" panose="02020900000000000000" pitchFamily="18" charset="-122"/>
              <a:buNone/>
              <a:defRPr/>
            </a:pPr>
            <a:r>
              <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rPr>
              <a:t>醇、酚</a:t>
            </a:r>
            <a:endParaRPr lang="zh-CN" altLang="en-US" sz="4000" b="1" dirty="0">
              <a:solidFill>
                <a:schemeClr val="bg1"/>
              </a:solidFill>
              <a:latin typeface="微软雅黑" panose="020B0503020204020204" charset="-122"/>
              <a:ea typeface="微软雅黑" panose="020B0503020204020204" charset="-122"/>
              <a:cs typeface="思源宋体 CN Heavy" panose="02020900000000000000" pitchFamily="18" charset="-122"/>
            </a:endParaRPr>
          </a:p>
        </p:txBody>
      </p:sp>
      <p:cxnSp>
        <p:nvCxnSpPr>
          <p:cNvPr id="7" name="直接连接符 6"/>
          <p:cNvCxnSpPr/>
          <p:nvPr>
            <p:custDataLst>
              <p:tags r:id="rId1"/>
            </p:custDataLst>
          </p:nvPr>
        </p:nvCxnSpPr>
        <p:spPr>
          <a:xfrm flipV="1">
            <a:off x="6257925" y="5495290"/>
            <a:ext cx="86995" cy="9525"/>
          </a:xfrm>
          <a:prstGeom prst="line">
            <a:avLst/>
          </a:prstGeom>
          <a:ln w="31750" cap="rnd">
            <a:solidFill>
              <a:srgbClr val="0C308E"/>
            </a:solidFill>
            <a:round/>
          </a:ln>
        </p:spPr>
        <p:style>
          <a:lnRef idx="0">
            <a:srgbClr val="FFFFFF"/>
          </a:lnRef>
          <a:fillRef idx="0">
            <a:srgbClr val="FFFFFF"/>
          </a:fillRef>
          <a:effectRef idx="0">
            <a:srgbClr val="FFFFFF"/>
          </a:effectRef>
          <a:fontRef idx="minor">
            <a:schemeClr val="tx1"/>
          </a:fontRef>
        </p:style>
      </p:cxnSp>
      <p:sp>
        <p:nvSpPr>
          <p:cNvPr id="2" name="文本框 1"/>
          <p:cNvSpPr txBox="1"/>
          <p:nvPr/>
        </p:nvSpPr>
        <p:spPr>
          <a:xfrm>
            <a:off x="1908810" y="3497580"/>
            <a:ext cx="1555115" cy="521970"/>
          </a:xfrm>
          <a:prstGeom prst="rect">
            <a:avLst/>
          </a:prstGeom>
          <a:noFill/>
        </p:spPr>
        <p:txBody>
          <a:bodyPr wrap="square" rtlCol="0">
            <a:spAutoFit/>
          </a:bodyPr>
          <a:p>
            <a:r>
              <a:rPr lang="zh-CN" sz="2800" dirty="0">
                <a:solidFill>
                  <a:schemeClr val="bg1"/>
                </a:solidFill>
                <a:latin typeface="微软雅黑" panose="020B0503020204020204" charset="-122"/>
                <a:ea typeface="微软雅黑" panose="020B0503020204020204" charset="-122"/>
                <a:cs typeface="微软雅黑" panose="020B0503020204020204" charset="-122"/>
                <a:sym typeface="+mn-ea"/>
              </a:rPr>
              <a:t>考点</a:t>
            </a:r>
            <a:r>
              <a:rPr lang="en-US" altLang="zh-CN" sz="2800" dirty="0">
                <a:solidFill>
                  <a:schemeClr val="bg1"/>
                </a:solidFill>
                <a:latin typeface="微软雅黑" panose="020B0503020204020204" charset="-122"/>
                <a:ea typeface="微软雅黑" panose="020B0503020204020204" charset="-122"/>
                <a:cs typeface="微软雅黑" panose="020B0503020204020204" charset="-122"/>
                <a:sym typeface="+mn-ea"/>
              </a:rPr>
              <a:t>53</a:t>
            </a:r>
            <a:endParaRPr lang="en-US" altLang="zh-CN" sz="2800"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47" name="文本框 146"/>
          <p:cNvSpPr txBox="1"/>
          <p:nvPr/>
        </p:nvSpPr>
        <p:spPr>
          <a:xfrm>
            <a:off x="596265" y="1068705"/>
            <a:ext cx="10390505" cy="3014980"/>
          </a:xfrm>
          <a:prstGeom prst="rect">
            <a:avLst/>
          </a:prstGeom>
          <a:noFill/>
          <a:ln w="9525">
            <a:noFill/>
          </a:ln>
        </p:spPr>
        <p:txBody>
          <a:bodyPr>
            <a:noAutofit/>
          </a:bodyPr>
          <a:p>
            <a:pPr indent="0" fontAlgn="auto">
              <a:lnSpc>
                <a:spcPct val="20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0">
                <a:solidFill>
                  <a:schemeClr val="tx1"/>
                </a:solidFill>
                <a:latin typeface="微软雅黑" panose="020B0503020204020204" charset="-122"/>
                <a:ea typeface="微软雅黑" panose="020B0503020204020204" charset="-122"/>
                <a:cs typeface="微软雅黑" panose="020B0503020204020204" charset="-122"/>
              </a:rPr>
              <a:t>醇的结构和性质</a:t>
            </a:r>
            <a:r>
              <a:rPr lang="en-US" sz="2000" b="0">
                <a:solidFill>
                  <a:schemeClr val="tx1"/>
                </a:solidFill>
                <a:latin typeface="微软雅黑" panose="020B0503020204020204" charset="-122"/>
                <a:ea typeface="微软雅黑" panose="020B0503020204020204" charset="-122"/>
                <a:cs typeface="微软雅黑" panose="020B0503020204020204" charset="-122"/>
              </a:rPr>
              <a:t>(</a:t>
            </a:r>
            <a:r>
              <a:rPr lang="en-US"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0">
                <a:solidFill>
                  <a:schemeClr val="tx1"/>
                </a:solidFill>
                <a:latin typeface="微软雅黑" panose="020B0503020204020204" charset="-122"/>
                <a:ea typeface="微软雅黑" panose="020B0503020204020204" charset="-122"/>
                <a:cs typeface="微软雅黑" panose="020B0503020204020204" charset="-122"/>
              </a:rPr>
              <a:t>结构</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羟基与烃基或苯环侧链上的碳原子相连</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饱和一元脂肪醇的通式为</a:t>
            </a:r>
            <a:r>
              <a:rPr lang="en-US" sz="2000" b="0">
                <a:solidFill>
                  <a:schemeClr val="tx1"/>
                </a:solidFill>
                <a:latin typeface="微软雅黑" panose="020B0503020204020204" charset="-122"/>
                <a:ea typeface="微软雅黑" panose="020B0503020204020204" charset="-122"/>
                <a:cs typeface="微软雅黑" panose="020B0503020204020204" charset="-122"/>
              </a:rPr>
              <a:t>C</a:t>
            </a:r>
            <a:r>
              <a:rPr lang="en-US" sz="2000" b="0" i="1" baseline="-25000">
                <a:solidFill>
                  <a:schemeClr val="tx1"/>
                </a:solidFill>
                <a:latin typeface="微软雅黑" panose="020B0503020204020204" charset="-122"/>
                <a:ea typeface="微软雅黑" panose="020B0503020204020204" charset="-122"/>
                <a:cs typeface="微软雅黑" panose="020B0503020204020204" charset="-122"/>
              </a:rPr>
              <a:t>n</a:t>
            </a:r>
            <a:r>
              <a:rPr lang="en-US" sz="2000" b="0">
                <a:solidFill>
                  <a:schemeClr val="tx1"/>
                </a:solidFill>
                <a:latin typeface="微软雅黑" panose="020B0503020204020204" charset="-122"/>
                <a:ea typeface="微软雅黑" panose="020B0503020204020204" charset="-122"/>
                <a:cs typeface="微软雅黑" panose="020B0503020204020204" charset="-122"/>
              </a:rPr>
              <a:t>H</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sz="2000" b="0" i="1" baseline="-25000">
                <a:solidFill>
                  <a:schemeClr val="tx1"/>
                </a:solidFill>
                <a:latin typeface="微软雅黑" panose="020B0503020204020204" charset="-122"/>
                <a:ea typeface="微软雅黑" panose="020B0503020204020204" charset="-122"/>
                <a:cs typeface="微软雅黑" panose="020B0503020204020204" charset="-122"/>
              </a:rPr>
              <a:t>n</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+1</a:t>
            </a:r>
            <a:r>
              <a:rPr lang="en-US" sz="2000" b="0">
                <a:solidFill>
                  <a:schemeClr val="tx1"/>
                </a:solidFill>
                <a:latin typeface="微软雅黑" panose="020B0503020204020204" charset="-122"/>
                <a:ea typeface="微软雅黑" panose="020B0503020204020204" charset="-122"/>
                <a:cs typeface="微软雅黑" panose="020B0503020204020204" charset="-122"/>
              </a:rPr>
              <a:t>OH(</a:t>
            </a:r>
            <a:r>
              <a:rPr lang="en-US" sz="2000" b="0" i="1">
                <a:solidFill>
                  <a:schemeClr val="tx1"/>
                </a:solidFill>
                <a:latin typeface="微软雅黑" panose="020B0503020204020204" charset="-122"/>
                <a:ea typeface="微软雅黑" panose="020B0503020204020204" charset="-122"/>
                <a:cs typeface="微软雅黑" panose="020B0503020204020204" charset="-122"/>
              </a:rPr>
              <a:t>n</a:t>
            </a:r>
            <a:r>
              <a:rPr lang="en-US"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0">
                <a:solidFill>
                  <a:schemeClr val="tx1"/>
                </a:solidFill>
                <a:latin typeface="微软雅黑" panose="020B0503020204020204" charset="-122"/>
                <a:ea typeface="微软雅黑" panose="020B0503020204020204" charset="-122"/>
                <a:cs typeface="微软雅黑" panose="020B0503020204020204" charset="-122"/>
              </a:rPr>
              <a:t>。</a:t>
            </a:r>
            <a:r>
              <a:rPr lang="en-US" sz="2000" b="0">
                <a:solidFill>
                  <a:schemeClr val="tx1"/>
                </a:solidFill>
                <a:latin typeface="微软雅黑" panose="020B0503020204020204" charset="-122"/>
                <a:ea typeface="微软雅黑" panose="020B0503020204020204" charset="-122"/>
                <a:cs typeface="微软雅黑" panose="020B0503020204020204" charset="-122"/>
              </a:rPr>
              <a:t>(</a:t>
            </a:r>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a:solidFill>
                  <a:schemeClr val="tx1"/>
                </a:solidFill>
                <a:latin typeface="微软雅黑" panose="020B0503020204020204" charset="-122"/>
                <a:ea typeface="微软雅黑" panose="020B0503020204020204" charset="-122"/>
                <a:cs typeface="微软雅黑" panose="020B0503020204020204" charset="-122"/>
              </a:rPr>
              <a:t>化学性质</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以</a:t>
            </a:r>
            <a:r>
              <a:rPr lang="en-US" sz="2000" b="0">
                <a:solidFill>
                  <a:schemeClr val="tx1"/>
                </a:solidFill>
                <a:latin typeface="微软雅黑" panose="020B0503020204020204" charset="-122"/>
                <a:ea typeface="微软雅黑" panose="020B0503020204020204" charset="-122"/>
                <a:cs typeface="微软雅黑" panose="020B0503020204020204" charset="-122"/>
              </a:rPr>
              <a:t>C</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2</a:t>
            </a:r>
            <a:r>
              <a:rPr lang="en-US" sz="2000" b="0">
                <a:solidFill>
                  <a:schemeClr val="tx1"/>
                </a:solidFill>
                <a:latin typeface="微软雅黑" panose="020B0503020204020204" charset="-122"/>
                <a:ea typeface="微软雅黑" panose="020B0503020204020204" charset="-122"/>
                <a:cs typeface="微软雅黑" panose="020B0503020204020204" charset="-122"/>
              </a:rPr>
              <a:t>H</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5</a:t>
            </a:r>
            <a:r>
              <a:rPr lang="en-US" sz="2000" b="0">
                <a:solidFill>
                  <a:schemeClr val="tx1"/>
                </a:solidFill>
                <a:latin typeface="微软雅黑" panose="020B0503020204020204" charset="-122"/>
                <a:ea typeface="微软雅黑" panose="020B0503020204020204" charset="-122"/>
                <a:cs typeface="微软雅黑" panose="020B0503020204020204" charset="-122"/>
              </a:rPr>
              <a:t>OH</a:t>
            </a:r>
            <a:r>
              <a:rPr lang="zh-CN" sz="2000" b="0">
                <a:solidFill>
                  <a:schemeClr val="tx1"/>
                </a:solidFill>
                <a:latin typeface="微软雅黑" panose="020B0503020204020204" charset="-122"/>
                <a:ea typeface="微软雅黑" panose="020B0503020204020204" charset="-122"/>
                <a:cs typeface="微软雅黑" panose="020B0503020204020204" charset="-122"/>
              </a:rPr>
              <a:t>为例</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zh-CN" sz="2000" b="0">
                <a:solidFill>
                  <a:schemeClr val="tx1"/>
                </a:solidFill>
                <a:latin typeface="微软雅黑" panose="020B0503020204020204" charset="-122"/>
                <a:ea typeface="微软雅黑" panose="020B0503020204020204" charset="-122"/>
                <a:cs typeface="微软雅黑" panose="020B0503020204020204" charset="-122"/>
              </a:rPr>
              <a:t>结合断键位置理解</a:t>
            </a:r>
            <a:r>
              <a:rPr lang="en-US" sz="2000" b="0">
                <a:solidFill>
                  <a:schemeClr val="tx1"/>
                </a:solidFill>
                <a:latin typeface="微软雅黑" panose="020B0503020204020204" charset="-122"/>
                <a:ea typeface="微软雅黑" panose="020B0503020204020204" charset="-122"/>
                <a:cs typeface="微软雅黑" panose="020B0503020204020204" charset="-122"/>
              </a:rPr>
              <a:t>)</a:t>
            </a:r>
            <a:r>
              <a:rPr lang="en-US" b="0">
                <a:latin typeface="NEU-BZ" charset="0"/>
                <a:ea typeface="宋体" panose="02010600030101010101" pitchFamily="2" charset="-122"/>
                <a:cs typeface="Times New Roman" panose="02020603050405020304" charset="0"/>
              </a:rPr>
              <a:t> </a:t>
            </a:r>
            <a:endParaRPr lang="en-US" altLang="en-US" b="0">
              <a:latin typeface="NEU-BZ" charset="0"/>
              <a:ea typeface="宋体" panose="02010600030101010101" pitchFamily="2" charset="-122"/>
              <a:cs typeface="Times New Roman" panose="02020603050405020304" charset="0"/>
            </a:endParaRPr>
          </a:p>
        </p:txBody>
      </p:sp>
      <p:pic>
        <p:nvPicPr>
          <p:cNvPr id="346" name="image334.jpeg"/>
          <p:cNvPicPr>
            <a:picLocks noChangeAspect="1"/>
          </p:cNvPicPr>
          <p:nvPr>
            <p:custDataLst>
              <p:tags r:id="rId1"/>
            </p:custDataLst>
          </p:nvPr>
        </p:nvPicPr>
        <p:blipFill>
          <a:blip r:embed="rId2"/>
          <a:stretch>
            <a:fillRect/>
          </a:stretch>
        </p:blipFill>
        <p:spPr>
          <a:xfrm>
            <a:off x="3917950" y="3343910"/>
            <a:ext cx="2542540" cy="17252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628015"/>
          </a:xfrm>
          <a:prstGeom prst="rect">
            <a:avLst/>
          </a:prstGeom>
          <a:noFill/>
        </p:spPr>
        <p:txBody>
          <a:bodyPr wrap="square" rtlCol="0">
            <a:no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graphicFrame>
        <p:nvGraphicFramePr>
          <p:cNvPr id="3" name="表格 2"/>
          <p:cNvGraphicFramePr/>
          <p:nvPr>
            <p:custDataLst>
              <p:tags r:id="rId1"/>
            </p:custDataLst>
          </p:nvPr>
        </p:nvGraphicFramePr>
        <p:xfrm>
          <a:off x="1065530" y="1231900"/>
          <a:ext cx="10551795" cy="4528820"/>
        </p:xfrm>
        <a:graphic>
          <a:graphicData uri="http://schemas.openxmlformats.org/drawingml/2006/table">
            <a:tbl>
              <a:tblPr/>
              <a:tblGrid>
                <a:gridCol w="1439545"/>
                <a:gridCol w="2469515"/>
                <a:gridCol w="1849755"/>
                <a:gridCol w="4792980"/>
              </a:tblGrid>
              <a:tr h="389255">
                <a:tc>
                  <a:txBody>
                    <a:bodyPr/>
                    <a:p>
                      <a:pPr indent="0" algn="ctr">
                        <a:buNone/>
                      </a:pPr>
                      <a:r>
                        <a:rPr lang="en-US" sz="1800" b="0">
                          <a:latin typeface="微软雅黑" panose="020B0503020204020204" charset="-122"/>
                          <a:ea typeface="微软雅黑" panose="020B0503020204020204" charset="-122"/>
                          <a:cs typeface="Calibri" panose="020F0502020204030204" charset="0"/>
                        </a:rPr>
                        <a:t>反应类型</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试剂</a:t>
                      </a:r>
                      <a:r>
                        <a:rPr lang="en-US" sz="1800" b="0">
                          <a:latin typeface="微软雅黑" panose="020B0503020204020204" charset="-122"/>
                          <a:ea typeface="微软雅黑" panose="020B0503020204020204" charset="-122"/>
                          <a:cs typeface="微软雅黑" panose="020B0503020204020204" charset="-122"/>
                        </a:rPr>
                        <a:t>/条件</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断键位置</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化学方程式</a:t>
                      </a:r>
                      <a:endParaRPr lang="en-US" altLang="en-US" sz="1800" b="0">
                        <a:latin typeface="微软雅黑" panose="020B0503020204020204" charset="-122"/>
                        <a:ea typeface="微软雅黑" panose="020B0503020204020204" charset="-122"/>
                        <a:cs typeface="Calibri" panose="020F0502020204030204" charset="0"/>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45465">
                <a:tc rowSpan="2">
                  <a:txBody>
                    <a:bodyPr/>
                    <a:p>
                      <a:pPr indent="0" algn="ctr">
                        <a:buNone/>
                      </a:pPr>
                      <a:r>
                        <a:rPr lang="en-US" sz="1800" b="0">
                          <a:latin typeface="微软雅黑" panose="020B0503020204020204" charset="-122"/>
                          <a:ea typeface="微软雅黑" panose="020B0503020204020204" charset="-122"/>
                          <a:cs typeface="Calibri" panose="020F0502020204030204" charset="0"/>
                        </a:rPr>
                        <a:t>氧化反应</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cap="flat">
                      <a:noFill/>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O</a:t>
                      </a:r>
                      <a:r>
                        <a:rPr lang="en-US" sz="1800" b="0" baseline="-25000">
                          <a:latin typeface="微软雅黑" panose="020B0503020204020204" charset="-122"/>
                          <a:ea typeface="微软雅黑" panose="020B0503020204020204" charset="-122"/>
                          <a:cs typeface="微软雅黑" panose="020B0503020204020204" charset="-122"/>
                        </a:rPr>
                        <a:t>2</a:t>
                      </a:r>
                      <a:r>
                        <a:rPr lang="en-US" sz="1800" b="0">
                          <a:latin typeface="微软雅黑" panose="020B0503020204020204" charset="-122"/>
                          <a:ea typeface="微软雅黑" panose="020B0503020204020204" charset="-122"/>
                          <a:cs typeface="微软雅黑" panose="020B0503020204020204" charset="-122"/>
                        </a:rPr>
                        <a:t>(Cu</a:t>
                      </a:r>
                      <a:r>
                        <a:rPr lang="en-US" sz="1800" b="0">
                          <a:latin typeface="微软雅黑" panose="020B0503020204020204" charset="-122"/>
                          <a:ea typeface="微软雅黑" panose="020B0503020204020204" charset="-122"/>
                          <a:cs typeface="微软雅黑" panose="020B0503020204020204" charset="-122"/>
                        </a:rPr>
                        <a:t>),△</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①③</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NEU-BZ" charset="0"/>
                        </a:rPr>
                        <a:t>2CH</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NEU-BZ" charset="0"/>
                        </a:rPr>
                        <a:t>CH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OH+O</a:t>
                      </a:r>
                      <a:r>
                        <a:rPr lang="en-US" sz="1800" b="0" baseline="-25000">
                          <a:latin typeface="微软雅黑" panose="020B0503020204020204" charset="-122"/>
                          <a:ea typeface="微软雅黑" panose="020B0503020204020204" charset="-122"/>
                          <a:cs typeface="NEU-BZ" charset="0"/>
                        </a:rPr>
                        <a:t>2          </a:t>
                      </a:r>
                      <a:r>
                        <a:rPr lang="en-US" sz="1800" b="0">
                          <a:latin typeface="微软雅黑" panose="020B0503020204020204" charset="-122"/>
                          <a:ea typeface="微软雅黑" panose="020B0503020204020204" charset="-122"/>
                          <a:cs typeface="NEU-BZ" charset="0"/>
                        </a:rPr>
                        <a:t>2CH</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NEU-BZ" charset="0"/>
                        </a:rPr>
                        <a:t>CHO+2H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endParaRPr lang="en-US" altLang="en-US" sz="1800" b="0">
                        <a:latin typeface="微软雅黑" panose="020B0503020204020204" charset="-122"/>
                        <a:ea typeface="微软雅黑" panose="020B0503020204020204" charset="-122"/>
                        <a:cs typeface="NEU-BZ" charset="0"/>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38150">
                <a:tc vMerge="1">
                  <a:tcPr>
                    <a:lnR w="12700" cap="flat" cmpd="sng">
                      <a:solidFill>
                        <a:srgbClr val="999999"/>
                      </a:solidFill>
                      <a:prstDash val="dash"/>
                      <a:headEnd type="none" w="med" len="med"/>
                      <a:tailEnd type="none" w="med" len="med"/>
                    </a:lnR>
                    <a:lnB cap="flat">
                      <a:noFill/>
                    </a:lnB>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点燃</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Calibri" panose="020F0502020204030204" charset="0"/>
                        </a:rPr>
                        <a:t>所有化学键</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NEU-BZ" charset="0"/>
                        </a:rPr>
                        <a:t>C</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5</a:t>
                      </a:r>
                      <a:r>
                        <a:rPr lang="en-US" sz="1800" b="0">
                          <a:latin typeface="微软雅黑" panose="020B0503020204020204" charset="-122"/>
                          <a:ea typeface="微软雅黑" panose="020B0503020204020204" charset="-122"/>
                          <a:cs typeface="NEU-BZ" charset="0"/>
                        </a:rPr>
                        <a:t>OH+3O</a:t>
                      </a:r>
                      <a:r>
                        <a:rPr lang="en-US" sz="1800" b="0" baseline="-25000">
                          <a:latin typeface="微软雅黑" panose="020B0503020204020204" charset="-122"/>
                          <a:ea typeface="微软雅黑" panose="020B0503020204020204" charset="-122"/>
                          <a:cs typeface="NEU-BZ" charset="0"/>
                        </a:rPr>
                        <a:t>2            </a:t>
                      </a:r>
                      <a:r>
                        <a:rPr lang="en-US" sz="1800" b="0">
                          <a:latin typeface="微软雅黑" panose="020B0503020204020204" charset="-122"/>
                          <a:ea typeface="微软雅黑" panose="020B0503020204020204" charset="-122"/>
                          <a:cs typeface="NEU-BZ" charset="0"/>
                        </a:rPr>
                        <a:t>2CO</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+3H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endParaRPr lang="en-US" altLang="en-US" sz="1800" b="0">
                        <a:latin typeface="微软雅黑" panose="020B0503020204020204" charset="-122"/>
                        <a:ea typeface="微软雅黑" panose="020B0503020204020204" charset="-122"/>
                        <a:cs typeface="NEU-BZ" charset="0"/>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73125">
                <a:tc>
                  <a:txBody>
                    <a:bodyPr/>
                    <a:p>
                      <a:pPr indent="0" algn="ctr">
                        <a:buNone/>
                      </a:pPr>
                      <a:r>
                        <a:rPr lang="en-US" sz="1800" b="0">
                          <a:latin typeface="微软雅黑" panose="020B0503020204020204" charset="-122"/>
                          <a:ea typeface="微软雅黑" panose="020B0503020204020204" charset="-122"/>
                          <a:cs typeface="Calibri" panose="020F0502020204030204" charset="0"/>
                        </a:rPr>
                        <a:t>置换反应</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cap="flat">
                      <a:noFill/>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Na</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①</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NEU-BZ" charset="0"/>
                        </a:rPr>
                        <a:t>2CH</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NEU-BZ" charset="0"/>
                        </a:rPr>
                        <a:t>CH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OH+2Na    2CH</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NEU-BZ" charset="0"/>
                        </a:rPr>
                        <a:t>CH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ONa+H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a:t>
                      </a:r>
                      <a:endParaRPr lang="en-US" altLang="en-US" sz="1800" b="0">
                        <a:latin typeface="微软雅黑" panose="020B0503020204020204" charset="-122"/>
                        <a:ea typeface="微软雅黑" panose="020B0503020204020204" charset="-122"/>
                        <a:cs typeface="NEU-BZ" charset="0"/>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415290">
                <a:tc>
                  <a:txBody>
                    <a:bodyPr/>
                    <a:p>
                      <a:pPr indent="0" algn="ctr">
                        <a:buNone/>
                      </a:pPr>
                      <a:r>
                        <a:rPr lang="en-US" sz="1800" b="0">
                          <a:latin typeface="微软雅黑" panose="020B0503020204020204" charset="-122"/>
                          <a:ea typeface="微软雅黑" panose="020B0503020204020204" charset="-122"/>
                          <a:cs typeface="Calibri" panose="020F0502020204030204" charset="0"/>
                        </a:rPr>
                        <a:t>取代反应</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浓</a:t>
                      </a:r>
                      <a:r>
                        <a:rPr lang="en-US" sz="1800" b="0">
                          <a:latin typeface="微软雅黑" panose="020B0503020204020204" charset="-122"/>
                          <a:ea typeface="微软雅黑" panose="020B0503020204020204" charset="-122"/>
                          <a:cs typeface="微软雅黑" panose="020B0503020204020204" charset="-122"/>
                        </a:rPr>
                        <a:t>HBr溶液</a:t>
                      </a:r>
                      <a:r>
                        <a:rPr lang="en-US" sz="1800" b="0">
                          <a:latin typeface="微软雅黑" panose="020B0503020204020204" charset="-122"/>
                          <a:ea typeface="微软雅黑" panose="020B0503020204020204" charset="-122"/>
                          <a:cs typeface="微软雅黑" panose="020B0503020204020204" charset="-122"/>
                        </a:rPr>
                        <a:t>,△</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②</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NEU-BZ" charset="0"/>
                        </a:rPr>
                        <a:t>CH</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NEU-BZ" charset="0"/>
                        </a:rPr>
                        <a:t>CH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OH+HBr       CH</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NEU-BZ" charset="0"/>
                        </a:rPr>
                        <a:t>CH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Br+H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endParaRPr lang="en-US" altLang="en-US" sz="1800" b="0">
                        <a:latin typeface="微软雅黑" panose="020B0503020204020204" charset="-122"/>
                        <a:ea typeface="微软雅黑" panose="020B0503020204020204" charset="-122"/>
                        <a:cs typeface="NEU-BZ" charset="0"/>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45465">
                <a:tc>
                  <a:txBody>
                    <a:bodyPr/>
                    <a:p>
                      <a:pPr indent="0" algn="ctr">
                        <a:buNone/>
                      </a:pPr>
                      <a:r>
                        <a:rPr lang="en-US" sz="1800" b="0">
                          <a:latin typeface="微软雅黑" panose="020B0503020204020204" charset="-122"/>
                          <a:ea typeface="微软雅黑" panose="020B0503020204020204" charset="-122"/>
                          <a:cs typeface="Calibri" panose="020F0502020204030204" charset="0"/>
                        </a:rPr>
                        <a:t>取代反应</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浓硫酸</a:t>
                      </a:r>
                      <a:r>
                        <a:rPr lang="en-US" sz="1800" b="0">
                          <a:latin typeface="微软雅黑" panose="020B0503020204020204" charset="-122"/>
                          <a:ea typeface="微软雅黑" panose="020B0503020204020204" charset="-122"/>
                          <a:cs typeface="微软雅黑" panose="020B0503020204020204" charset="-122"/>
                        </a:rPr>
                        <a:t>,140 ℃</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①</a:t>
                      </a:r>
                      <a:r>
                        <a:rPr lang="en-US" sz="1800" b="0">
                          <a:latin typeface="微软雅黑" panose="020B0503020204020204" charset="-122"/>
                          <a:ea typeface="微软雅黑" panose="020B0503020204020204" charset="-122"/>
                          <a:cs typeface="Calibri" panose="020F0502020204030204" charset="0"/>
                        </a:rPr>
                        <a:t>和</a:t>
                      </a:r>
                      <a:r>
                        <a:rPr lang="en-US" sz="1800" b="0">
                          <a:latin typeface="微软雅黑" panose="020B0503020204020204" charset="-122"/>
                          <a:ea typeface="微软雅黑" panose="020B0503020204020204" charset="-122"/>
                          <a:cs typeface="NEU-BZ" charset="0"/>
                        </a:rPr>
                        <a:t>②</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NEU-BZ" charset="0"/>
                        </a:rPr>
                        <a:t>2CH</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NEU-BZ" charset="0"/>
                        </a:rPr>
                        <a:t>CH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OH        C</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5</a:t>
                      </a:r>
                      <a:r>
                        <a:rPr lang="en-US" sz="1800" b="0">
                          <a:latin typeface="微软雅黑" panose="020B0503020204020204" charset="-122"/>
                          <a:ea typeface="微软雅黑" panose="020B0503020204020204" charset="-122"/>
                          <a:cs typeface="方正书宋_GBK" charset="0"/>
                        </a:rPr>
                        <a:t>—</a:t>
                      </a:r>
                      <a:r>
                        <a:rPr lang="en-US" sz="1800" b="0">
                          <a:latin typeface="微软雅黑" panose="020B0503020204020204" charset="-122"/>
                          <a:ea typeface="微软雅黑" panose="020B0503020204020204" charset="-122"/>
                          <a:cs typeface="NEU-BZ" charset="0"/>
                        </a:rPr>
                        <a:t>O</a:t>
                      </a:r>
                      <a:r>
                        <a:rPr lang="en-US" sz="1800" b="0">
                          <a:latin typeface="微软雅黑" panose="020B0503020204020204" charset="-122"/>
                          <a:ea typeface="微软雅黑" panose="020B0503020204020204" charset="-122"/>
                          <a:cs typeface="方正书宋_GBK" charset="0"/>
                        </a:rPr>
                        <a:t>—</a:t>
                      </a:r>
                      <a:r>
                        <a:rPr lang="en-US" sz="1800" b="0">
                          <a:latin typeface="微软雅黑" panose="020B0503020204020204" charset="-122"/>
                          <a:ea typeface="微软雅黑" panose="020B0503020204020204" charset="-122"/>
                          <a:cs typeface="NEU-BZ" charset="0"/>
                        </a:rPr>
                        <a:t>C</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5</a:t>
                      </a: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endParaRPr lang="en-US" altLang="en-US" sz="1800" b="0">
                        <a:latin typeface="微软雅黑" panose="020B0503020204020204" charset="-122"/>
                        <a:ea typeface="微软雅黑" panose="020B0503020204020204" charset="-122"/>
                        <a:cs typeface="NEU-BZ" charset="0"/>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739775">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酯化</a:t>
                      </a:r>
                      <a:r>
                        <a:rPr lang="en-US" sz="1800" b="0">
                          <a:latin typeface="微软雅黑" panose="020B0503020204020204" charset="-122"/>
                          <a:ea typeface="微软雅黑" panose="020B0503020204020204" charset="-122"/>
                          <a:cs typeface="微软雅黑" panose="020B0503020204020204" charset="-122"/>
                        </a:rPr>
                        <a:t>(取代</a:t>
                      </a:r>
                      <a:r>
                        <a:rPr lang="en-US" sz="1800" b="0">
                          <a:latin typeface="微软雅黑" panose="020B0503020204020204" charset="-122"/>
                          <a:ea typeface="微软雅黑" panose="020B0503020204020204" charset="-122"/>
                          <a:cs typeface="微软雅黑" panose="020B0503020204020204" charset="-122"/>
                        </a:rPr>
                        <a:t>)反应</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CH</a:t>
                      </a:r>
                      <a:r>
                        <a:rPr lang="en-US" sz="1800" b="0" baseline="-25000">
                          <a:latin typeface="微软雅黑" panose="020B0503020204020204" charset="-122"/>
                          <a:ea typeface="微软雅黑" panose="020B0503020204020204" charset="-122"/>
                          <a:cs typeface="微软雅黑" panose="020B0503020204020204" charset="-122"/>
                        </a:rPr>
                        <a:t>3</a:t>
                      </a:r>
                      <a:r>
                        <a:rPr lang="en-US" sz="1800" b="0">
                          <a:latin typeface="微软雅黑" panose="020B0503020204020204" charset="-122"/>
                          <a:ea typeface="微软雅黑" panose="020B0503020204020204" charset="-122"/>
                          <a:cs typeface="微软雅黑" panose="020B0503020204020204" charset="-122"/>
                        </a:rPr>
                        <a:t>COOH(</a:t>
                      </a:r>
                      <a:r>
                        <a:rPr lang="en-US" sz="1800" b="0">
                          <a:latin typeface="微软雅黑" panose="020B0503020204020204" charset="-122"/>
                          <a:ea typeface="微软雅黑" panose="020B0503020204020204" charset="-122"/>
                          <a:cs typeface="微软雅黑" panose="020B0503020204020204" charset="-122"/>
                        </a:rPr>
                        <a:t>浓硫酸,</a:t>
                      </a:r>
                      <a:r>
                        <a:rPr lang="en-US" sz="1800" b="0">
                          <a:latin typeface="微软雅黑" panose="020B0503020204020204" charset="-122"/>
                          <a:ea typeface="微软雅黑" panose="020B0503020204020204" charset="-122"/>
                          <a:cs typeface="微软雅黑" panose="020B0503020204020204" charset="-122"/>
                        </a:rPr>
                        <a:t>△)</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①</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NEU-BZ" charset="0"/>
                        </a:rPr>
                        <a:t>CH</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NEU-BZ" charset="0"/>
                        </a:rPr>
                        <a:t>COOH+C</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5</a:t>
                      </a:r>
                      <a:r>
                        <a:rPr lang="en-US" sz="1800" b="0">
                          <a:latin typeface="微软雅黑" panose="020B0503020204020204" charset="-122"/>
                          <a:ea typeface="微软雅黑" panose="020B0503020204020204" charset="-122"/>
                          <a:cs typeface="NEU-BZ" charset="0"/>
                        </a:rPr>
                        <a:t>OH       CH</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NEU-BZ" charset="0"/>
                        </a:rPr>
                        <a:t>COOC</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5</a:t>
                      </a:r>
                      <a:r>
                        <a:rPr lang="en-US" sz="1800" b="0">
                          <a:latin typeface="微软雅黑" panose="020B0503020204020204" charset="-122"/>
                          <a:ea typeface="微软雅黑" panose="020B0503020204020204" charset="-122"/>
                          <a:cs typeface="NEU-BZ" charset="0"/>
                        </a:rPr>
                        <a:t>+H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endParaRPr lang="en-US" altLang="en-US" sz="1800" b="0">
                        <a:latin typeface="微软雅黑" panose="020B0503020204020204" charset="-122"/>
                        <a:ea typeface="微软雅黑" panose="020B0503020204020204" charset="-122"/>
                        <a:cs typeface="NEU-BZ" charset="0"/>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82295">
                <a:tc>
                  <a:txBody>
                    <a:bodyPr/>
                    <a:p>
                      <a:pPr indent="0" algn="ctr">
                        <a:buNone/>
                      </a:pPr>
                      <a:r>
                        <a:rPr lang="en-US" sz="1800" b="0">
                          <a:latin typeface="微软雅黑" panose="020B0503020204020204" charset="-122"/>
                          <a:ea typeface="微软雅黑" panose="020B0503020204020204" charset="-122"/>
                          <a:cs typeface="Calibri" panose="020F0502020204030204" charset="0"/>
                        </a:rPr>
                        <a:t>消去反应</a:t>
                      </a:r>
                      <a:endParaRPr lang="en-US" altLang="en-US" sz="18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微软雅黑" panose="020B0503020204020204" charset="-122"/>
                        </a:rPr>
                        <a:t>浓硫酸</a:t>
                      </a:r>
                      <a:r>
                        <a:rPr lang="en-US" sz="1800" b="0">
                          <a:latin typeface="微软雅黑" panose="020B0503020204020204" charset="-122"/>
                          <a:ea typeface="微软雅黑" panose="020B0503020204020204" charset="-122"/>
                          <a:cs typeface="微软雅黑" panose="020B0503020204020204" charset="-122"/>
                        </a:rPr>
                        <a:t>,170 ℃</a:t>
                      </a:r>
                      <a:endParaRPr lang="en-US" altLang="en-US" sz="1800" b="0">
                        <a:latin typeface="微软雅黑" panose="020B0503020204020204" charset="-122"/>
                        <a:ea typeface="微软雅黑" panose="020B0503020204020204" charset="-122"/>
                        <a:cs typeface="微软雅黑" panose="020B0503020204020204" charset="-122"/>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lgn="ctr">
                        <a:buNone/>
                      </a:pPr>
                      <a:r>
                        <a:rPr lang="en-US" sz="1800" b="0">
                          <a:latin typeface="微软雅黑" panose="020B0503020204020204" charset="-122"/>
                          <a:ea typeface="微软雅黑" panose="020B0503020204020204" charset="-122"/>
                          <a:cs typeface="NEU-BZ" charset="0"/>
                        </a:rPr>
                        <a:t>②④</a:t>
                      </a:r>
                      <a:endParaRPr lang="en-US" altLang="en-US" sz="18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a:txBody>
                    <a:bodyPr/>
                    <a:p>
                      <a:pPr indent="0">
                        <a:buNone/>
                      </a:pPr>
                      <a:r>
                        <a:rPr lang="en-US" sz="1800" b="0">
                          <a:latin typeface="微软雅黑" panose="020B0503020204020204" charset="-122"/>
                          <a:ea typeface="微软雅黑" panose="020B0503020204020204" charset="-122"/>
                          <a:cs typeface="NEU-BZ" charset="0"/>
                        </a:rPr>
                        <a:t>CH</a:t>
                      </a:r>
                      <a:r>
                        <a:rPr lang="en-US" sz="1800" b="0" baseline="-25000">
                          <a:latin typeface="微软雅黑" panose="020B0503020204020204" charset="-122"/>
                          <a:ea typeface="微软雅黑" panose="020B0503020204020204" charset="-122"/>
                          <a:cs typeface="NEU-BZ" charset="0"/>
                        </a:rPr>
                        <a:t>3</a:t>
                      </a:r>
                      <a:r>
                        <a:rPr lang="en-US" sz="1800" b="0">
                          <a:latin typeface="微软雅黑" panose="020B0503020204020204" charset="-122"/>
                          <a:ea typeface="微软雅黑" panose="020B0503020204020204" charset="-122"/>
                          <a:cs typeface="NEU-BZ" charset="0"/>
                        </a:rPr>
                        <a:t>CH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OH                      +H</a:t>
                      </a:r>
                      <a:r>
                        <a:rPr lang="en-US" sz="1800" b="0" baseline="-25000">
                          <a:latin typeface="微软雅黑" panose="020B0503020204020204" charset="-122"/>
                          <a:ea typeface="微软雅黑" panose="020B0503020204020204" charset="-122"/>
                          <a:cs typeface="NEU-BZ" charset="0"/>
                        </a:rPr>
                        <a:t>2</a:t>
                      </a:r>
                      <a:r>
                        <a:rPr lang="en-US" sz="1800" b="0">
                          <a:latin typeface="微软雅黑" panose="020B0503020204020204" charset="-122"/>
                          <a:ea typeface="微软雅黑" panose="020B0503020204020204" charset="-122"/>
                          <a:cs typeface="NEU-BZ" charset="0"/>
                        </a:rPr>
                        <a:t>O</a:t>
                      </a:r>
                      <a:endParaRPr lang="en-US" altLang="en-US" sz="1800" b="0">
                        <a:latin typeface="微软雅黑" panose="020B0503020204020204" charset="-122"/>
                        <a:ea typeface="微软雅黑" panose="020B0503020204020204" charset="-122"/>
                        <a:cs typeface="NEU-BZ" charset="0"/>
                      </a:endParaRPr>
                    </a:p>
                  </a:txBody>
                  <a:tcPr marL="10160" marR="10160"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r>
            </a:tbl>
          </a:graphicData>
        </a:graphic>
      </p:graphicFrame>
      <p:grpSp>
        <p:nvGrpSpPr>
          <p:cNvPr id="13" name="组合 12"/>
          <p:cNvGrpSpPr/>
          <p:nvPr/>
        </p:nvGrpSpPr>
        <p:grpSpPr>
          <a:xfrm>
            <a:off x="8393430" y="1653540"/>
            <a:ext cx="663575" cy="2174875"/>
            <a:chOff x="13497" y="2603"/>
            <a:chExt cx="1045" cy="3425"/>
          </a:xfrm>
        </p:grpSpPr>
        <p:pic>
          <p:nvPicPr>
            <p:cNvPr id="4" name="图片 3"/>
            <p:cNvPicPr/>
            <p:nvPr/>
          </p:nvPicPr>
          <p:blipFill>
            <a:blip r:embed="rId2"/>
            <a:stretch>
              <a:fillRect/>
            </a:stretch>
          </p:blipFill>
          <p:spPr>
            <a:xfrm>
              <a:off x="13906" y="2603"/>
              <a:ext cx="536" cy="635"/>
            </a:xfrm>
            <a:prstGeom prst="rect">
              <a:avLst/>
            </a:prstGeom>
            <a:noFill/>
            <a:ln w="9525">
              <a:noFill/>
            </a:ln>
          </p:spPr>
        </p:pic>
        <p:pic>
          <p:nvPicPr>
            <p:cNvPr id="5" name="图片 4"/>
            <p:cNvPicPr/>
            <p:nvPr/>
          </p:nvPicPr>
          <p:blipFill>
            <a:blip r:embed="rId3"/>
            <a:srcRect b="28903"/>
            <a:stretch>
              <a:fillRect/>
            </a:stretch>
          </p:blipFill>
          <p:spPr>
            <a:xfrm>
              <a:off x="13497" y="3565"/>
              <a:ext cx="636" cy="337"/>
            </a:xfrm>
            <a:prstGeom prst="rect">
              <a:avLst/>
            </a:prstGeom>
            <a:noFill/>
            <a:ln w="9525">
              <a:noFill/>
            </a:ln>
          </p:spPr>
        </p:pic>
        <p:pic>
          <p:nvPicPr>
            <p:cNvPr id="6" name="图片 5"/>
            <p:cNvPicPr/>
            <p:nvPr/>
          </p:nvPicPr>
          <p:blipFill>
            <a:blip r:embed="rId4"/>
            <a:stretch>
              <a:fillRect/>
            </a:stretch>
          </p:blipFill>
          <p:spPr>
            <a:xfrm>
              <a:off x="14197" y="4558"/>
              <a:ext cx="309" cy="455"/>
            </a:xfrm>
            <a:prstGeom prst="rect">
              <a:avLst/>
            </a:prstGeom>
            <a:noFill/>
            <a:ln w="9525">
              <a:noFill/>
            </a:ln>
          </p:spPr>
        </p:pic>
        <p:pic>
          <p:nvPicPr>
            <p:cNvPr id="7" name="图片 6"/>
            <p:cNvPicPr/>
            <p:nvPr/>
          </p:nvPicPr>
          <p:blipFill>
            <a:blip r:embed="rId5"/>
            <a:stretch>
              <a:fillRect/>
            </a:stretch>
          </p:blipFill>
          <p:spPr>
            <a:xfrm>
              <a:off x="13906" y="5512"/>
              <a:ext cx="636" cy="516"/>
            </a:xfrm>
            <a:prstGeom prst="rect">
              <a:avLst/>
            </a:prstGeom>
            <a:noFill/>
            <a:ln w="9525">
              <a:noFill/>
            </a:ln>
          </p:spPr>
        </p:pic>
      </p:grpSp>
      <p:pic>
        <p:nvPicPr>
          <p:cNvPr id="8" name="图片 7"/>
          <p:cNvPicPr/>
          <p:nvPr/>
        </p:nvPicPr>
        <p:blipFill>
          <a:blip r:embed="rId6"/>
          <a:stretch>
            <a:fillRect/>
          </a:stretch>
        </p:blipFill>
        <p:spPr>
          <a:xfrm>
            <a:off x="8158480" y="3968750"/>
            <a:ext cx="548005" cy="316230"/>
          </a:xfrm>
          <a:prstGeom prst="rect">
            <a:avLst/>
          </a:prstGeom>
          <a:noFill/>
          <a:ln w="9525">
            <a:noFill/>
          </a:ln>
        </p:spPr>
      </p:pic>
      <p:pic>
        <p:nvPicPr>
          <p:cNvPr id="9" name="图片 8"/>
          <p:cNvPicPr/>
          <p:nvPr/>
        </p:nvPicPr>
        <p:blipFill>
          <a:blip r:embed="rId7"/>
          <a:stretch>
            <a:fillRect/>
          </a:stretch>
        </p:blipFill>
        <p:spPr>
          <a:xfrm>
            <a:off x="9034145" y="4595495"/>
            <a:ext cx="403860" cy="386080"/>
          </a:xfrm>
          <a:prstGeom prst="rect">
            <a:avLst/>
          </a:prstGeom>
          <a:noFill/>
          <a:ln w="9525">
            <a:noFill/>
          </a:ln>
        </p:spPr>
      </p:pic>
      <p:pic>
        <p:nvPicPr>
          <p:cNvPr id="11" name="图片 10"/>
          <p:cNvPicPr/>
          <p:nvPr/>
        </p:nvPicPr>
        <p:blipFill>
          <a:blip r:embed="rId8"/>
          <a:stretch>
            <a:fillRect/>
          </a:stretch>
        </p:blipFill>
        <p:spPr>
          <a:xfrm>
            <a:off x="8028305" y="5323205"/>
            <a:ext cx="534035" cy="365760"/>
          </a:xfrm>
          <a:prstGeom prst="rect">
            <a:avLst/>
          </a:prstGeom>
          <a:noFill/>
          <a:ln w="9525">
            <a:noFill/>
          </a:ln>
        </p:spPr>
      </p:pic>
      <p:pic>
        <p:nvPicPr>
          <p:cNvPr id="967" name="image955.jpeg" descr="source:si_idm801783216;FounderCES"/>
          <p:cNvPicPr>
            <a:picLocks noChangeAspect="1"/>
          </p:cNvPicPr>
          <p:nvPr>
            <p:custDataLst>
              <p:tags r:id="rId9"/>
            </p:custDataLst>
          </p:nvPr>
        </p:nvPicPr>
        <p:blipFill>
          <a:blip r:embed="rId10"/>
          <a:stretch>
            <a:fillRect/>
          </a:stretch>
        </p:blipFill>
        <p:spPr>
          <a:xfrm>
            <a:off x="8562340" y="5323205"/>
            <a:ext cx="899795" cy="3663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47" name="文本框 146"/>
          <p:cNvSpPr txBox="1"/>
          <p:nvPr/>
        </p:nvSpPr>
        <p:spPr>
          <a:xfrm>
            <a:off x="659130" y="987425"/>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醇的分类</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3" name="图片 2"/>
          <p:cNvPicPr/>
          <p:nvPr/>
        </p:nvPicPr>
        <p:blipFill>
          <a:blip r:embed="rId1"/>
          <a:stretch>
            <a:fillRect/>
          </a:stretch>
        </p:blipFill>
        <p:spPr>
          <a:xfrm>
            <a:off x="2461260" y="1386205"/>
            <a:ext cx="3973195" cy="1500505"/>
          </a:xfrm>
          <a:prstGeom prst="rect">
            <a:avLst/>
          </a:prstGeom>
          <a:noFill/>
          <a:ln w="9525">
            <a:noFill/>
          </a:ln>
        </p:spPr>
      </p:pic>
      <p:sp>
        <p:nvSpPr>
          <p:cNvPr id="148" name="文本框 147"/>
          <p:cNvSpPr txBox="1"/>
          <p:nvPr/>
        </p:nvSpPr>
        <p:spPr>
          <a:xfrm>
            <a:off x="499745" y="3030220"/>
            <a:ext cx="3342005" cy="398780"/>
          </a:xfrm>
          <a:prstGeom prst="rect">
            <a:avLst/>
          </a:prstGeom>
          <a:noFill/>
          <a:ln w="9525">
            <a:noFill/>
          </a:ln>
        </p:spPr>
        <p:txBody>
          <a:bodyPr wrap="square">
            <a:spAutoFit/>
          </a:bodyPr>
          <a:p>
            <a:pPr indent="0" algn="ctr"/>
            <a:r>
              <a:rPr lang="en-US"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4)</a:t>
            </a:r>
            <a:r>
              <a:rPr lang="zh-CN" sz="2000" b="0">
                <a:latin typeface="微软雅黑" panose="020B0503020204020204" charset="-122"/>
                <a:ea typeface="微软雅黑" panose="020B0503020204020204" charset="-122"/>
                <a:cs typeface="微软雅黑" panose="020B0503020204020204" charset="-122"/>
              </a:rPr>
              <a:t>醇的物理性质递变规律</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4" name="图片 3"/>
          <p:cNvPicPr/>
          <p:nvPr/>
        </p:nvPicPr>
        <p:blipFill>
          <a:blip r:embed="rId2"/>
          <a:stretch>
            <a:fillRect/>
          </a:stretch>
        </p:blipFill>
        <p:spPr>
          <a:xfrm>
            <a:off x="2275840" y="3609975"/>
            <a:ext cx="5753735" cy="23348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7680" y="187325"/>
            <a:ext cx="9940925" cy="1198880"/>
          </a:xfrm>
          <a:prstGeom prst="rect">
            <a:avLst/>
          </a:prstGeom>
          <a:noFill/>
        </p:spPr>
        <p:txBody>
          <a:bodyPr wrap="square" rtlCol="0">
            <a:spAutoFit/>
          </a:bodyPr>
          <a:p>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600</a:t>
            </a:r>
            <a:r>
              <a:rPr lang="zh-CN" altLang="en-US" sz="3600" b="1" dirty="0">
                <a:solidFill>
                  <a:srgbClr val="FFFFFF"/>
                </a:solidFill>
                <a:latin typeface="微软雅黑" panose="020B0503020204020204" charset="-122"/>
                <a:ea typeface="微软雅黑" panose="020B0503020204020204" charset="-122"/>
                <a:cs typeface="微软雅黑" panose="020B0503020204020204" charset="-122"/>
                <a:sym typeface="+mn-ea"/>
              </a:rPr>
              <a:t>分考点</a:t>
            </a:r>
            <a:r>
              <a:rPr lang="en-US" altLang="zh-CN" sz="3600" b="1" dirty="0">
                <a:solidFill>
                  <a:srgbClr val="FFFFFF"/>
                </a:solidFill>
                <a:latin typeface="微软雅黑" panose="020B0503020204020204" charset="-122"/>
                <a:ea typeface="微软雅黑" panose="020B0503020204020204" charset="-122"/>
                <a:cs typeface="微软雅黑" panose="020B0503020204020204" charset="-122"/>
                <a:sym typeface="+mn-ea"/>
              </a:rPr>
              <a:t>    </a:t>
            </a:r>
            <a:r>
              <a:rPr sz="3600" b="1" dirty="0">
                <a:solidFill>
                  <a:srgbClr val="FFFFFF"/>
                </a:solidFill>
                <a:latin typeface="微软雅黑" panose="020B0503020204020204" charset="-122"/>
                <a:ea typeface="微软雅黑" panose="020B0503020204020204" charset="-122"/>
                <a:cs typeface="微软雅黑" panose="020B0503020204020204" charset="-122"/>
                <a:sym typeface="+mn-ea"/>
              </a:rPr>
              <a:t>能力提升</a:t>
            </a:r>
            <a:endParaRPr lang="zh-CN" altLang="en-US" sz="3600" b="1" dirty="0">
              <a:solidFill>
                <a:srgbClr val="FFFFFF"/>
              </a:solidFill>
              <a:latin typeface="微软雅黑" panose="020B0503020204020204" charset="-122"/>
              <a:ea typeface="微软雅黑" panose="020B0503020204020204" charset="-122"/>
              <a:cs typeface="微软雅黑" panose="020B0503020204020204" charset="-122"/>
            </a:endParaRPr>
          </a:p>
          <a:p>
            <a:r>
              <a:rPr sz="3600">
                <a:solidFill>
                  <a:schemeClr val="bg1"/>
                </a:solidFill>
                <a:latin typeface="微软雅黑W10 Bold" charset="0"/>
                <a:ea typeface="微软雅黑W10 Bold" charset="0"/>
              </a:rPr>
              <a:t>　</a:t>
            </a:r>
            <a:r>
              <a:rPr lang="en-US" altLang="zh-CN" sz="3600">
                <a:solidFill>
                  <a:schemeClr val="bg1"/>
                </a:solidFill>
                <a:latin typeface="微软雅黑W10 Bold" charset="0"/>
                <a:ea typeface="微软雅黑W10 Bold" charset="0"/>
              </a:rPr>
              <a:t>               </a:t>
            </a:r>
            <a:r>
              <a:rPr lang="zh-CN" altLang="en-US" sz="2400">
                <a:solidFill>
                  <a:schemeClr val="bg1"/>
                </a:solidFill>
                <a:latin typeface="微软雅黑W10 Bold" charset="0"/>
                <a:ea typeface="微软雅黑W10 Bold" charset="0"/>
              </a:rPr>
              <a:t>例题</a:t>
            </a:r>
            <a:r>
              <a:rPr lang="en-US" altLang="zh-CN" sz="2400">
                <a:solidFill>
                  <a:schemeClr val="bg1"/>
                </a:solidFill>
                <a:latin typeface="微软雅黑W10 Bold" charset="0"/>
                <a:ea typeface="微软雅黑W10 Bold" charset="0"/>
              </a:rPr>
              <a:t>P2</a:t>
            </a:r>
            <a:endParaRPr lang="en-US" altLang="zh-CN" sz="2400">
              <a:solidFill>
                <a:schemeClr val="bg1"/>
              </a:solidFill>
              <a:latin typeface="微软雅黑W10 Bold" charset="0"/>
              <a:ea typeface="微软雅黑W10 Bold" charset="0"/>
            </a:endParaRPr>
          </a:p>
        </p:txBody>
      </p:sp>
      <p:sp>
        <p:nvSpPr>
          <p:cNvPr id="149" name="文本框 148"/>
          <p:cNvSpPr txBox="1"/>
          <p:nvPr/>
        </p:nvSpPr>
        <p:spPr>
          <a:xfrm>
            <a:off x="722630" y="987425"/>
            <a:ext cx="2353945" cy="398780"/>
          </a:xfrm>
          <a:prstGeom prst="rect">
            <a:avLst/>
          </a:prstGeom>
          <a:noFill/>
          <a:ln w="9525">
            <a:noFill/>
          </a:ln>
        </p:spPr>
        <p:txBody>
          <a:bodyPr wrap="square">
            <a:spAutoFit/>
          </a:bodyPr>
          <a:p>
            <a:pPr indent="0"/>
            <a:r>
              <a:rPr lang="en-US" sz="2000" b="0">
                <a:latin typeface="微软雅黑" panose="020B0503020204020204" charset="-122"/>
                <a:ea typeface="微软雅黑" panose="020B0503020204020204" charset="-122"/>
                <a:cs typeface="微软雅黑" panose="020B0503020204020204" charset="-122"/>
              </a:rPr>
              <a:t>(5)</a:t>
            </a:r>
            <a:r>
              <a:rPr lang="zh-CN" sz="2000" b="0">
                <a:latin typeface="微软雅黑" panose="020B0503020204020204" charset="-122"/>
                <a:ea typeface="微软雅黑" panose="020B0503020204020204" charset="-122"/>
                <a:cs typeface="微软雅黑" panose="020B0503020204020204" charset="-122"/>
              </a:rPr>
              <a:t>几种常见的醇</a:t>
            </a:r>
            <a:endParaRPr lang="zh-CN" altLang="en-US" sz="2000" b="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2930525" y="1489075"/>
          <a:ext cx="6461125" cy="2561590"/>
        </p:xfrm>
        <a:graphic>
          <a:graphicData uri="http://schemas.openxmlformats.org/drawingml/2006/table">
            <a:tbl>
              <a:tblPr/>
              <a:tblGrid>
                <a:gridCol w="1510030"/>
                <a:gridCol w="1511300"/>
                <a:gridCol w="1384300"/>
                <a:gridCol w="2055495"/>
              </a:tblGrid>
              <a:tr h="389255">
                <a:tc>
                  <a:txBody>
                    <a:bodyPr/>
                    <a:p>
                      <a:pPr indent="0" algn="ctr">
                        <a:buNone/>
                      </a:pPr>
                      <a:r>
                        <a:rPr lang="en-US" sz="2000" b="0">
                          <a:latin typeface="微软雅黑" panose="020B0503020204020204" charset="-122"/>
                          <a:ea typeface="微软雅黑" panose="020B0503020204020204" charset="-122"/>
                          <a:cs typeface="Calibri" panose="020F0502020204030204" charset="0"/>
                        </a:rPr>
                        <a:t>名称</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甲醇</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乙二醇</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丙三醇</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solid"/>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89255">
                <a:tc>
                  <a:txBody>
                    <a:bodyPr/>
                    <a:p>
                      <a:pPr indent="0" algn="ctr">
                        <a:buNone/>
                      </a:pPr>
                      <a:r>
                        <a:rPr lang="en-US" sz="2000" b="0">
                          <a:latin typeface="微软雅黑" panose="020B0503020204020204" charset="-122"/>
                          <a:ea typeface="微软雅黑" panose="020B0503020204020204" charset="-122"/>
                          <a:cs typeface="Calibri" panose="020F0502020204030204" charset="0"/>
                        </a:rPr>
                        <a:t>俗称</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木精、木醇</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方正书宋_GBK" charset="0"/>
                        </a:rPr>
                        <a:t>—</a:t>
                      </a:r>
                      <a:endParaRPr lang="en-US" altLang="en-US" sz="2000" b="0">
                        <a:latin typeface="微软雅黑" panose="020B0503020204020204" charset="-122"/>
                        <a:ea typeface="微软雅黑" panose="020B0503020204020204" charset="-122"/>
                        <a:cs typeface="方正书宋_GBK"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甘油</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818515">
                <a:tc>
                  <a:txBody>
                    <a:bodyPr/>
                    <a:p>
                      <a:pPr indent="0" algn="ctr">
                        <a:buNone/>
                      </a:pPr>
                      <a:r>
                        <a:rPr lang="en-US" sz="2000" b="0">
                          <a:latin typeface="微软雅黑" panose="020B0503020204020204" charset="-122"/>
                          <a:ea typeface="微软雅黑" panose="020B0503020204020204" charset="-122"/>
                          <a:cs typeface="Calibri" panose="020F0502020204030204" charset="0"/>
                        </a:rPr>
                        <a:t>结构简式</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NEU-BZ" charset="0"/>
                        </a:rPr>
                        <a:t>CH</a:t>
                      </a:r>
                      <a:r>
                        <a:rPr lang="en-US" sz="2000" b="0" baseline="-25000">
                          <a:latin typeface="微软雅黑" panose="020B0503020204020204" charset="-122"/>
                          <a:ea typeface="微软雅黑" panose="020B0503020204020204" charset="-122"/>
                          <a:cs typeface="NEU-BZ" charset="0"/>
                        </a:rPr>
                        <a:t>3</a:t>
                      </a:r>
                      <a:r>
                        <a:rPr lang="en-US" sz="2000" b="0">
                          <a:latin typeface="微软雅黑" panose="020B0503020204020204" charset="-122"/>
                          <a:ea typeface="微软雅黑" panose="020B0503020204020204" charset="-122"/>
                          <a:cs typeface="NEU-BZ" charset="0"/>
                        </a:rPr>
                        <a:t>OH</a:t>
                      </a:r>
                      <a:endParaRPr lang="en-US" altLang="en-US" sz="2000" b="0">
                        <a:latin typeface="微软雅黑" panose="020B0503020204020204" charset="-122"/>
                        <a:ea typeface="微软雅黑" panose="020B0503020204020204" charset="-122"/>
                        <a:cs typeface="NEU-BZ"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 </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 </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575310">
                <a:tc>
                  <a:txBody>
                    <a:bodyPr/>
                    <a:p>
                      <a:pPr indent="0" algn="ctr">
                        <a:buNone/>
                      </a:pPr>
                      <a:r>
                        <a:rPr lang="en-US" sz="2000" b="0">
                          <a:latin typeface="微软雅黑" panose="020B0503020204020204" charset="-122"/>
                          <a:ea typeface="微软雅黑" panose="020B0503020204020204" charset="-122"/>
                          <a:cs typeface="Calibri" panose="020F0502020204030204" charset="0"/>
                        </a:rPr>
                        <a:t>常温下状态</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液体</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液体</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c>
                  <a:txBody>
                    <a:bodyPr/>
                    <a:p>
                      <a:pPr indent="0" algn="ctr">
                        <a:buNone/>
                      </a:pPr>
                      <a:r>
                        <a:rPr lang="en-US" sz="2000" b="0">
                          <a:latin typeface="微软雅黑" panose="020B0503020204020204" charset="-122"/>
                          <a:ea typeface="微软雅黑" panose="020B0503020204020204" charset="-122"/>
                          <a:cs typeface="Calibri" panose="020F0502020204030204" charset="0"/>
                        </a:rPr>
                        <a:t>液体</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dash"/>
                      <a:headEnd type="none" w="med" len="med"/>
                      <a:tailEnd type="none" w="med" len="med"/>
                    </a:lnB>
                    <a:lnTlToBr>
                      <a:noFill/>
                    </a:lnTlToBr>
                    <a:lnBlToTr>
                      <a:noFill/>
                    </a:lnBlToTr>
                    <a:noFill/>
                  </a:tcPr>
                </a:tc>
              </a:tr>
              <a:tr h="389255">
                <a:tc>
                  <a:txBody>
                    <a:bodyPr/>
                    <a:p>
                      <a:pPr indent="0" algn="ctr">
                        <a:buNone/>
                      </a:pPr>
                      <a:r>
                        <a:rPr lang="en-US" sz="2000" b="0">
                          <a:latin typeface="微软雅黑" panose="020B0503020204020204" charset="-122"/>
                          <a:ea typeface="微软雅黑" panose="020B0503020204020204" charset="-122"/>
                          <a:cs typeface="Calibri" panose="020F0502020204030204" charset="0"/>
                        </a:rPr>
                        <a:t>溶解性</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a:noFill/>
                    </a:lnL>
                    <a:lnR w="12700" cap="flat" cmpd="sng">
                      <a:solidFill>
                        <a:srgbClr val="999999"/>
                      </a:solidFill>
                      <a:prstDash val="dash"/>
                      <a:headEnd type="none" w="med" len="med"/>
                      <a:tailEnd type="none" w="med" len="med"/>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gridSpan="3">
                  <a:txBody>
                    <a:bodyPr/>
                    <a:p>
                      <a:pPr indent="0" algn="ctr">
                        <a:buNone/>
                      </a:pPr>
                      <a:r>
                        <a:rPr lang="en-US" sz="2000" b="0">
                          <a:latin typeface="微软雅黑" panose="020B0503020204020204" charset="-122"/>
                          <a:ea typeface="微软雅黑" panose="020B0503020204020204" charset="-122"/>
                          <a:cs typeface="Calibri" panose="020F0502020204030204" charset="0"/>
                        </a:rPr>
                        <a:t>易溶于水和乙醇</a:t>
                      </a:r>
                      <a:endParaRPr lang="en-US" altLang="en-US" sz="2000" b="0">
                        <a:latin typeface="微软雅黑" panose="020B0503020204020204" charset="-122"/>
                        <a:ea typeface="微软雅黑" panose="020B0503020204020204" charset="-122"/>
                        <a:cs typeface="Calibri" panose="020F0502020204030204" charset="0"/>
                      </a:endParaRPr>
                    </a:p>
                  </a:txBody>
                  <a:tcPr marL="14604" marR="14604" marT="14604" marB="14604" vert="horz" anchor="ctr" anchorCtr="0">
                    <a:lnL w="12700" cap="flat" cmpd="sng">
                      <a:solidFill>
                        <a:srgbClr val="999999"/>
                      </a:solidFill>
                      <a:prstDash val="dash"/>
                      <a:headEnd type="none" w="med" len="med"/>
                      <a:tailEnd type="none" w="med" len="med"/>
                    </a:lnL>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lnTlToBr>
                      <a:noFill/>
                    </a:lnTlToBr>
                    <a:lnBlToTr>
                      <a:noFill/>
                    </a:lnBlToTr>
                    <a:noFill/>
                  </a:tcPr>
                </a:tc>
                <a:tc hMerge="1">
                  <a:tcP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tcPr>
                </a:tc>
                <a:tc hMerge="1">
                  <a:tcPr>
                    <a:lnR cap="flat">
                      <a:noFill/>
                    </a:lnR>
                    <a:lnT w="12700" cap="flat" cmpd="sng">
                      <a:solidFill>
                        <a:srgbClr val="999999"/>
                      </a:solidFill>
                      <a:prstDash val="dash"/>
                      <a:headEnd type="none" w="med" len="med"/>
                      <a:tailEnd type="none" w="med" len="med"/>
                    </a:lnT>
                    <a:lnB w="12700" cap="flat" cmpd="sng">
                      <a:solidFill>
                        <a:srgbClr val="999999"/>
                      </a:solidFill>
                      <a:prstDash val="solid"/>
                      <a:headEnd type="none" w="med" len="med"/>
                      <a:tailEnd type="none" w="med" len="med"/>
                    </a:lnB>
                  </a:tcPr>
                </a:tc>
              </a:tr>
            </a:tbl>
          </a:graphicData>
        </a:graphic>
      </p:graphicFrame>
      <p:pic>
        <p:nvPicPr>
          <p:cNvPr id="4" name="图片 3"/>
          <p:cNvPicPr/>
          <p:nvPr/>
        </p:nvPicPr>
        <p:blipFill>
          <a:blip r:embed="rId2"/>
          <a:stretch>
            <a:fillRect/>
          </a:stretch>
        </p:blipFill>
        <p:spPr>
          <a:xfrm>
            <a:off x="6191885" y="2402205"/>
            <a:ext cx="913765" cy="640080"/>
          </a:xfrm>
          <a:prstGeom prst="rect">
            <a:avLst/>
          </a:prstGeom>
          <a:noFill/>
          <a:ln w="9525">
            <a:noFill/>
          </a:ln>
        </p:spPr>
      </p:pic>
      <p:pic>
        <p:nvPicPr>
          <p:cNvPr id="5" name="图片 4"/>
          <p:cNvPicPr/>
          <p:nvPr/>
        </p:nvPicPr>
        <p:blipFill>
          <a:blip r:embed="rId3"/>
          <a:stretch>
            <a:fillRect/>
          </a:stretch>
        </p:blipFill>
        <p:spPr>
          <a:xfrm>
            <a:off x="7879715" y="2319655"/>
            <a:ext cx="1077595" cy="722630"/>
          </a:xfrm>
          <a:prstGeom prst="rect">
            <a:avLst/>
          </a:prstGeom>
          <a:noFill/>
          <a:ln w="9525">
            <a:noFill/>
          </a:ln>
        </p:spPr>
      </p:pic>
      <p:sp>
        <p:nvSpPr>
          <p:cNvPr id="6" name="文本框 5"/>
          <p:cNvSpPr txBox="1"/>
          <p:nvPr/>
        </p:nvSpPr>
        <p:spPr>
          <a:xfrm>
            <a:off x="722630" y="4153535"/>
            <a:ext cx="9424670" cy="1476375"/>
          </a:xfrm>
          <a:prstGeom prst="rect">
            <a:avLst/>
          </a:prstGeom>
          <a:noFill/>
          <a:ln w="9525">
            <a:noFill/>
          </a:ln>
        </p:spPr>
        <p:txBody>
          <a:bodyPr wrap="square">
            <a:spAutoFit/>
          </a:bodyPr>
          <a:p>
            <a:pPr indent="0" fontAlgn="auto">
              <a:lnSpc>
                <a:spcPct val="150000"/>
              </a:lnSpc>
            </a:pPr>
            <a:r>
              <a:rPr lang="en-US" sz="2000" b="0">
                <a:solidFill>
                  <a:schemeClr val="tx1"/>
                </a:solidFill>
                <a:latin typeface="微软雅黑" panose="020B0503020204020204" charset="-122"/>
                <a:ea typeface="微软雅黑" panose="020B0503020204020204" charset="-122"/>
                <a:cs typeface="微软雅黑" panose="020B0503020204020204" charset="-122"/>
              </a:rPr>
              <a:t>2</a:t>
            </a:r>
            <a:r>
              <a:rPr lang="zh-CN" sz="2000" b="0">
                <a:solidFill>
                  <a:schemeClr val="tx1"/>
                </a:solidFill>
                <a:latin typeface="微软雅黑" panose="020B0503020204020204" charset="-122"/>
                <a:ea typeface="微软雅黑" panose="020B0503020204020204" charset="-122"/>
                <a:cs typeface="微软雅黑" panose="020B0503020204020204" charset="-122"/>
              </a:rPr>
              <a:t>苯酚的结构和性质</a:t>
            </a:r>
            <a:r>
              <a:rPr lang="en-US" sz="2000" b="0">
                <a:solidFill>
                  <a:schemeClr val="tx1"/>
                </a:solidFill>
                <a:latin typeface="微软雅黑" panose="020B0503020204020204" charset="-122"/>
                <a:ea typeface="微软雅黑" panose="020B0503020204020204" charset="-122"/>
                <a:cs typeface="微软雅黑" panose="020B0503020204020204" charset="-122"/>
              </a:rPr>
              <a:t>(</a:t>
            </a:r>
            <a:r>
              <a:rPr lang="en-US"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0">
                <a:solidFill>
                  <a:schemeClr val="tx1"/>
                </a:solidFill>
                <a:latin typeface="微软雅黑" panose="020B0503020204020204" charset="-122"/>
                <a:ea typeface="微软雅黑" panose="020B0503020204020204" charset="-122"/>
                <a:cs typeface="微软雅黑" panose="020B0503020204020204" charset="-122"/>
              </a:rPr>
              <a:t>结构苯酚的分子式为</a:t>
            </a:r>
            <a:r>
              <a:rPr lang="en-US" sz="2000" b="0">
                <a:solidFill>
                  <a:schemeClr val="tx1"/>
                </a:solidFill>
                <a:latin typeface="微软雅黑" panose="020B0503020204020204" charset="-122"/>
                <a:ea typeface="微软雅黑" panose="020B0503020204020204" charset="-122"/>
                <a:cs typeface="微软雅黑" panose="020B0503020204020204" charset="-122"/>
              </a:rPr>
              <a:t>C</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6</a:t>
            </a:r>
            <a:r>
              <a:rPr lang="en-US" sz="2000" b="0">
                <a:solidFill>
                  <a:schemeClr val="tx1"/>
                </a:solidFill>
                <a:latin typeface="微软雅黑" panose="020B0503020204020204" charset="-122"/>
                <a:ea typeface="微软雅黑" panose="020B0503020204020204" charset="-122"/>
                <a:cs typeface="微软雅黑" panose="020B0503020204020204" charset="-122"/>
              </a:rPr>
              <a:t>H</a:t>
            </a:r>
            <a:r>
              <a:rPr lang="en-US" sz="2000" b="0" baseline="-25000">
                <a:solidFill>
                  <a:schemeClr val="tx1"/>
                </a:solidFill>
                <a:latin typeface="微软雅黑" panose="020B0503020204020204" charset="-122"/>
                <a:ea typeface="微软雅黑" panose="020B0503020204020204" charset="-122"/>
                <a:cs typeface="微软雅黑" panose="020B0503020204020204" charset="-122"/>
              </a:rPr>
              <a:t>6</a:t>
            </a:r>
            <a:r>
              <a:rPr lang="en-US" sz="2000" b="0">
                <a:solidFill>
                  <a:schemeClr val="tx1"/>
                </a:solidFill>
                <a:latin typeface="微软雅黑" panose="020B0503020204020204" charset="-122"/>
                <a:ea typeface="微软雅黑" panose="020B0503020204020204" charset="-122"/>
                <a:cs typeface="微软雅黑" panose="020B0503020204020204" charset="-122"/>
              </a:rPr>
              <a:t>O,</a:t>
            </a:r>
            <a:r>
              <a:rPr lang="zh-CN" sz="2000" b="0">
                <a:solidFill>
                  <a:schemeClr val="tx1"/>
                </a:solidFill>
                <a:latin typeface="微软雅黑" panose="020B0503020204020204" charset="-122"/>
                <a:ea typeface="微软雅黑" panose="020B0503020204020204" charset="-122"/>
                <a:cs typeface="微软雅黑" panose="020B0503020204020204" charset="-122"/>
              </a:rPr>
              <a:t>结构简式为</a:t>
            </a:r>
            <a:endParaRPr lang="zh-CN" altLang="en-US" sz="2000"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4"/>
          <a:stretch>
            <a:fillRect/>
          </a:stretch>
        </p:blipFill>
        <p:spPr>
          <a:xfrm>
            <a:off x="4770755" y="5231765"/>
            <a:ext cx="990600" cy="382905"/>
          </a:xfrm>
          <a:prstGeom prst="rect">
            <a:avLst/>
          </a:prstGeom>
          <a:noFill/>
          <a:ln w="9525">
            <a:noFill/>
          </a:ln>
        </p:spPr>
      </p:pic>
      <p:sp>
        <p:nvSpPr>
          <p:cNvPr id="150" name="文本框 149"/>
          <p:cNvSpPr txBox="1"/>
          <p:nvPr/>
        </p:nvSpPr>
        <p:spPr>
          <a:xfrm>
            <a:off x="5761355" y="5215573"/>
            <a:ext cx="5080000" cy="398780"/>
          </a:xfrm>
          <a:prstGeom prst="rect">
            <a:avLst/>
          </a:prstGeom>
          <a:noFill/>
          <a:ln w="9525">
            <a:noFill/>
          </a:ln>
        </p:spPr>
        <p:txBody>
          <a:bodyPr>
            <a:spAutoFit/>
          </a:bodyPr>
          <a:p>
            <a:pPr indent="0"/>
            <a:r>
              <a:rPr lang="en-US" sz="2000" b="0">
                <a:latin typeface="微软雅黑" panose="020B0503020204020204" charset="-122"/>
                <a:ea typeface="微软雅黑" panose="020B0503020204020204" charset="-122"/>
                <a:cs typeface="微软雅黑" panose="020B0503020204020204" charset="-122"/>
              </a:rPr>
              <a:t>,</a:t>
            </a:r>
            <a:r>
              <a:rPr lang="zh-CN" sz="2000" b="0">
                <a:latin typeface="微软雅黑" panose="020B0503020204020204" charset="-122"/>
                <a:ea typeface="微软雅黑" panose="020B0503020204020204" charset="-122"/>
                <a:cs typeface="微软雅黑" panose="020B0503020204020204" charset="-122"/>
              </a:rPr>
              <a:t>是最简单的酚。</a:t>
            </a:r>
            <a:endParaRPr lang="zh-CN" altLang="en-US" sz="2000" b="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TABLE_ENDDRAG_ORIGIN_RECT" val="580*357"/>
  <p:tag name="TABLE_ENDDRAG_RECT" val="195*128*580*357"/>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TABLE_ENDDRAG_ORIGIN_RECT" val="316*102"/>
  <p:tag name="TABLE_ENDDRAG_RECT" val="359*191*316*102"/>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TABLE_ENDDRAG_ORIGIN_RECT" val="619*293"/>
  <p:tag name="TABLE_ENDDRAG_RECT" val="136*131*619*293"/>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TABLE_ENDDRAG_ORIGIN_RECT" val="725*352"/>
  <p:tag name="TABLE_ENDDRAG_RECT" val="141*128*725*352"/>
</p:tagLst>
</file>

<file path=ppt/tags/tag162.xml><?xml version="1.0" encoding="utf-8"?>
<p:tagLst xmlns:p="http://schemas.openxmlformats.org/presentationml/2006/main">
  <p:tag name="TABLE_ENDDRAG_ORIGIN_RECT" val="448*211"/>
  <p:tag name="TABLE_ENDDRAG_RECT" val="351*207*448*211"/>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TABLE_ENDDRAG_ORIGIN_RECT" val="629*249"/>
  <p:tag name="TABLE_ENDDRAG_RECT" val="226*120*629*249"/>
</p:tagLst>
</file>

<file path=ppt/tags/tag165.xml><?xml version="1.0" encoding="utf-8"?>
<p:tagLst xmlns:p="http://schemas.openxmlformats.org/presentationml/2006/main">
  <p:tag name="TABLE_ENDDRAG_ORIGIN_RECT" val="751*343"/>
  <p:tag name="TABLE_ENDDRAG_RECT" val="125*100*751*343"/>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TABLE_ENDDRAG_ORIGIN_RECT" val="703*326"/>
  <p:tag name="TABLE_ENDDRAG_RECT" val="85*177*703*326"/>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TABLE_ENDDRAG_ORIGIN_RECT" val="798*314"/>
  <p:tag name="TABLE_ENDDRAG_RECT" val="92*115*798*314"/>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TABLE_ENDDRAG_ORIGIN_RECT" val="830*356"/>
  <p:tag name="TABLE_ENDDRAG_RECT" val="83*97*830*356"/>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TABLE_ENDDRAG_ORIGIN_RECT" val="508*172"/>
  <p:tag name="TABLE_ENDDRAG_RECT" val="230*141*508*172"/>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TABLE_ENDDRAG_ORIGIN_RECT" val="772*336"/>
  <p:tag name="TABLE_ENDDRAG_RECT" val="135*109*772*336"/>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TABLE_ENDDRAG_ORIGIN_RECT" val="809*370"/>
  <p:tag name="TABLE_ENDDRAG_RECT" val="91*116*809*370"/>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TABLE_ENDDRAG_ORIGIN_RECT" val="528*291"/>
  <p:tag name="TABLE_ENDDRAG_RECT" val="205*196*528*291"/>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TABLE_ENDDRAG_ORIGIN_RECT" val="804*355"/>
  <p:tag name="TABLE_ENDDRAG_RECT" val="351*154*804*355"/>
</p:tagLst>
</file>

<file path=ppt/tags/tag266.xml><?xml version="1.0" encoding="utf-8"?>
<p:tagLst xmlns:p="http://schemas.openxmlformats.org/presentationml/2006/main">
  <p:tag name="TABLE_ENDDRAG_ORIGIN_RECT" val="742*284"/>
  <p:tag name="TABLE_ENDDRAG_RECT" val="117*113*742*284"/>
</p:tagLst>
</file>

<file path=ppt/tags/tag267.xml><?xml version="1.0" encoding="utf-8"?>
<p:tagLst xmlns:p="http://schemas.openxmlformats.org/presentationml/2006/main">
  <p:tag name="TABLE_ENDDRAG_ORIGIN_RECT" val="756*74"/>
  <p:tag name="TABLE_ENDDRAG_RECT" val="81*397*756*74"/>
</p:tagLst>
</file>

<file path=ppt/tags/tag268.xml><?xml version="1.0" encoding="utf-8"?>
<p:tagLst xmlns:p="http://schemas.openxmlformats.org/presentationml/2006/main">
  <p:tag name="TABLE_ENDDRAG_ORIGIN_RECT" val="743*26"/>
  <p:tag name="TABLE_ENDDRAG_RECT" val="117*89*743*26"/>
</p:tagLst>
</file>

<file path=ppt/tags/tag269.xml><?xml version="1.0" encoding="utf-8"?>
<p:tagLst xmlns:p="http://schemas.openxmlformats.org/presentationml/2006/main">
  <p:tag name="TABLE_ENDDRAG_ORIGIN_RECT" val="676*340"/>
  <p:tag name="TABLE_ENDDRAG_RECT" val="181*128*676*340"/>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TABLE_ENDDRAG_ORIGIN_RECT" val="812*372"/>
  <p:tag name="TABLE_ENDDRAG_RECT" val="72*97*812*372"/>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TABLE_ENDDRAG_ORIGIN_RECT" val="543*187"/>
  <p:tag name="TABLE_ENDDRAG_RECT" val="227*215*543*187"/>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commondata" val="eyJoZGlkIjoiNDNhOTVmMWE0MzA4YWFmOTg0OTY0N2JlNWY4NjJiYzcifQ=="/>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TABLE_ENDDRAG_ORIGIN_RECT" val="713*323"/>
  <p:tag name="TABLE_ENDDRAG_RECT" val="100*170*713*323"/>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TABLE_ENDDRAG_ORIGIN_RECT" val="684*73"/>
  <p:tag name="TABLE_ENDDRAG_RECT" val="110*96*684*73"/>
</p:tagLst>
</file>

<file path=ppt/tags/tag74.xml><?xml version="1.0" encoding="utf-8"?>
<p:tagLst xmlns:p="http://schemas.openxmlformats.org/presentationml/2006/main">
  <p:tag name="TABLE_ENDDRAG_ORIGIN_RECT" val="684*304"/>
  <p:tag name="TABLE_ENDDRAG_RECT" val="110*162*684*304"/>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36760</Words>
  <Application>WPS 演示</Application>
  <PresentationFormat>宽屏</PresentationFormat>
  <Paragraphs>3320</Paragraphs>
  <Slides>193</Slides>
  <Notes>1</Notes>
  <HiddenSlides>0</HiddenSlides>
  <MMClips>0</MMClips>
  <ScaleCrop>false</ScaleCrop>
  <HeadingPairs>
    <vt:vector size="6" baseType="variant">
      <vt:variant>
        <vt:lpstr>已用的字体</vt:lpstr>
      </vt:variant>
      <vt:variant>
        <vt:i4>31</vt:i4>
      </vt:variant>
      <vt:variant>
        <vt:lpstr>主题</vt:lpstr>
      </vt:variant>
      <vt:variant>
        <vt:i4>2</vt:i4>
      </vt:variant>
      <vt:variant>
        <vt:lpstr>幻灯片标题</vt:lpstr>
      </vt:variant>
      <vt:variant>
        <vt:i4>193</vt:i4>
      </vt:variant>
    </vt:vector>
  </HeadingPairs>
  <TitlesOfParts>
    <vt:vector size="226" baseType="lpstr">
      <vt:lpstr>Arial</vt:lpstr>
      <vt:lpstr>宋体</vt:lpstr>
      <vt:lpstr>Wingdings</vt:lpstr>
      <vt:lpstr>微软雅黑</vt:lpstr>
      <vt:lpstr>微软雅黑W10 Regular</vt:lpstr>
      <vt:lpstr>黑体</vt:lpstr>
      <vt:lpstr>思源宋体 CN</vt:lpstr>
      <vt:lpstr>Calibri</vt:lpstr>
      <vt:lpstr>思源宋体 CN Heavy</vt:lpstr>
      <vt:lpstr>微软雅黑W10 Bold</vt:lpstr>
      <vt:lpstr>方正书宋_GBK</vt:lpstr>
      <vt:lpstr>Times New Roman</vt:lpstr>
      <vt:lpstr>Arial Unicode MS</vt:lpstr>
      <vt:lpstr>方正细等线_GBK</vt:lpstr>
      <vt:lpstr>方正楷体_GBK</vt:lpstr>
      <vt:lpstr>方正兰亭中黑_GBK</vt:lpstr>
      <vt:lpstr>NEU-BZ</vt:lpstr>
      <vt:lpstr>方正仿宋_GBK</vt:lpstr>
      <vt:lpstr>方正兰亭黑_GBK</vt:lpstr>
      <vt:lpstr>方正兰亭粗黑简体</vt:lpstr>
      <vt:lpstr>Segoe Print</vt:lpstr>
      <vt:lpstr>NEU-F6</vt:lpstr>
      <vt:lpstr>仿宋</vt:lpstr>
      <vt:lpstr>楷体</vt:lpstr>
      <vt:lpstr>方正粗圆简体</vt:lpstr>
      <vt:lpstr>方正准圆_GBK</vt:lpstr>
      <vt:lpstr>华文仿宋</vt:lpstr>
      <vt:lpstr>华文新魏</vt:lpstr>
      <vt:lpstr>汉仪帅线体W</vt:lpstr>
      <vt:lpstr>华文彩云</vt:lpstr>
      <vt:lpstr>华文细黑</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lishenmin</dc:creator>
  <cp:lastModifiedBy>l</cp:lastModifiedBy>
  <cp:revision>119</cp:revision>
  <dcterms:created xsi:type="dcterms:W3CDTF">2023-03-10T12:15:00Z</dcterms:created>
  <dcterms:modified xsi:type="dcterms:W3CDTF">2024-01-22T12:53:12Z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C6A1D9C68C34472DB61F84B19A499856_13</vt:lpwstr>
  </property>
</Properties>
</file>